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425" r:id="rId3"/>
    <p:sldId id="377" r:id="rId4"/>
    <p:sldId id="424" r:id="rId5"/>
    <p:sldId id="426" r:id="rId6"/>
  </p:sldIdLst>
  <p:sldSz cx="12192000" cy="6858000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79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121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479" userDrawn="1">
          <p15:clr>
            <a:srgbClr val="A4A3A4"/>
          </p15:clr>
        </p15:guide>
        <p15:guide id="7" orient="horz" pos="527" userDrawn="1">
          <p15:clr>
            <a:srgbClr val="A4A3A4"/>
          </p15:clr>
        </p15:guide>
        <p15:guide id="8" orient="horz" pos="4042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06" autoAdjust="0"/>
    <p:restoredTop sz="94660"/>
  </p:normalViewPr>
  <p:slideViewPr>
    <p:cSldViewPr snapToGrid="0">
      <p:cViewPr>
        <p:scale>
          <a:sx n="60" d="100"/>
          <a:sy n="60" d="100"/>
        </p:scale>
        <p:origin x="-1338" y="-312"/>
      </p:cViewPr>
      <p:guideLst>
        <p:guide orient="horz" pos="880"/>
        <p:guide orient="horz" pos="527"/>
        <p:guide orient="horz" pos="4058"/>
        <p:guide orient="horz" pos="1051"/>
        <p:guide pos="7559"/>
        <p:guide pos="121"/>
        <p:guide/>
        <p:guide pos="3839"/>
        <p:guide pos="17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28"/>
    </p:cViewPr>
  </p:sorterViewPr>
  <p:notesViewPr>
    <p:cSldViewPr snapToGrid="0">
      <p:cViewPr varScale="1">
        <p:scale>
          <a:sx n="79" d="100"/>
          <a:sy n="79" d="100"/>
        </p:scale>
        <p:origin x="-3936" y="-108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3459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3459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45192C56-E7BF-4BAD-A16B-24FC599AB57E}" type="datetimeFigureOut">
              <a:rPr lang="ko-KR" altLang="en-US" smtClean="0"/>
              <a:t>2020-06-14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075" y="4925583"/>
            <a:ext cx="5683914" cy="4030320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54"/>
            <a:ext cx="3079202" cy="513459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203" y="9721154"/>
            <a:ext cx="3079202" cy="513459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08332215-52F5-4A42-AA2C-84232C800B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10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>
            <a:extLst>
              <a:ext uri="{FF2B5EF4-FFF2-40B4-BE49-F238E27FC236}">
                <a16:creationId xmlns="" xmlns:a16="http://schemas.microsoft.com/office/drawing/2014/main" id="{48164493-537B-44CC-B97B-E1BC03901A27}"/>
              </a:ext>
            </a:extLst>
          </p:cNvPr>
          <p:cNvCxnSpPr/>
          <p:nvPr userDrawn="1"/>
        </p:nvCxnSpPr>
        <p:spPr>
          <a:xfrm>
            <a:off x="0" y="669788"/>
            <a:ext cx="1219320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85950BB-ABC0-469C-A6E3-45EBA5E69BD6}"/>
              </a:ext>
            </a:extLst>
          </p:cNvPr>
          <p:cNvSpPr txBox="1"/>
          <p:nvPr userDrawn="1"/>
        </p:nvSpPr>
        <p:spPr>
          <a:xfrm>
            <a:off x="8913084" y="6567378"/>
            <a:ext cx="32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altLang="ko-KR" sz="1200" b="1" spc="-50" dirty="0" smtClean="0">
                <a:solidFill>
                  <a:schemeClr val="accent1">
                    <a:lumMod val="50000"/>
                  </a:schemeClr>
                </a:solidFill>
              </a:rPr>
              <a:t>The TEAM</a:t>
            </a:r>
            <a:endParaRPr lang="ko-KR" altLang="en-US" sz="1200" b="1" spc="-5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49F30ADA-E661-440A-989D-DB60A0E0BF1F}"/>
              </a:ext>
            </a:extLst>
          </p:cNvPr>
          <p:cNvCxnSpPr/>
          <p:nvPr userDrawn="1"/>
        </p:nvCxnSpPr>
        <p:spPr>
          <a:xfrm>
            <a:off x="0" y="6545105"/>
            <a:ext cx="1219320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50E24CCE-5326-4268-B5B8-4A945BF45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569710"/>
            <a:ext cx="2743200" cy="2160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35403F34-BCC1-4C15-A085-800736C7B57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85950BB-ABC0-469C-A6E3-45EBA5E69BD6}"/>
              </a:ext>
            </a:extLst>
          </p:cNvPr>
          <p:cNvSpPr txBox="1"/>
          <p:nvPr userDrawn="1"/>
        </p:nvSpPr>
        <p:spPr>
          <a:xfrm>
            <a:off x="0" y="6567378"/>
            <a:ext cx="324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altLang="ko-KR" sz="1200" b="1" spc="0" baseline="0" dirty="0" smtClean="0">
                <a:solidFill>
                  <a:schemeClr val="accent1">
                    <a:lumMod val="50000"/>
                  </a:schemeClr>
                </a:solidFill>
              </a:rPr>
              <a:t>www.the-team.kr</a:t>
            </a:r>
            <a:endParaRPr lang="ko-KR" altLang="en-US" sz="1200" b="1" spc="0" baseline="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6036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992B9DDB-4585-473E-9376-F35EA4F2A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5DCA1E1E-2498-45AE-AB00-7E2DD2D4C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8FCCA24-B8B6-4031-87EE-A9BEED4FB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77172C28-51B5-49F7-8733-04580D652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82B87D14-795D-41CA-A7FF-665C52381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03F34-BCC1-4C15-A085-800736C7B5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7167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2997CC2C-20DB-4B60-AB68-EC7CDE3227A0}"/>
              </a:ext>
            </a:extLst>
          </p:cNvPr>
          <p:cNvSpPr/>
          <p:nvPr/>
        </p:nvSpPr>
        <p:spPr>
          <a:xfrm>
            <a:off x="-13648" y="-13650"/>
            <a:ext cx="12204000" cy="68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>
            <a:extLst>
              <a:ext uri="{FF2B5EF4-FFF2-40B4-BE49-F238E27FC236}">
                <a16:creationId xmlns="" xmlns:a16="http://schemas.microsoft.com/office/drawing/2014/main" id="{CCDE6632-C34C-4023-AFEB-CC3225295AC1}"/>
              </a:ext>
            </a:extLst>
          </p:cNvPr>
          <p:cNvCxnSpPr/>
          <p:nvPr/>
        </p:nvCxnSpPr>
        <p:spPr>
          <a:xfrm>
            <a:off x="-27297" y="2502107"/>
            <a:ext cx="1224000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BD992C3E-1E4E-4F6D-ACE9-0E628E89976B}"/>
              </a:ext>
            </a:extLst>
          </p:cNvPr>
          <p:cNvSpPr txBox="1"/>
          <p:nvPr/>
        </p:nvSpPr>
        <p:spPr>
          <a:xfrm>
            <a:off x="66632" y="1803419"/>
            <a:ext cx="11913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+mn-ea"/>
              </a:rPr>
              <a:t>Recovering</a:t>
            </a:r>
            <a:r>
              <a:rPr lang="ko-KR" altLang="en-US" sz="3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  <a:latin typeface="+mn-ea"/>
              </a:rPr>
              <a:t>Equipment Costs</a:t>
            </a:r>
            <a:endParaRPr lang="ko-KR" altLang="en-US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EC00537-A5FD-45C0-B990-99BB4A4C058F}"/>
              </a:ext>
            </a:extLst>
          </p:cNvPr>
          <p:cNvSpPr txBox="1"/>
          <p:nvPr/>
        </p:nvSpPr>
        <p:spPr>
          <a:xfrm>
            <a:off x="3458725" y="5769474"/>
            <a:ext cx="52758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ko-KR" altLang="en-US" sz="2000" b="1" spc="-50" dirty="0" smtClean="0">
                <a:solidFill>
                  <a:schemeClr val="bg1"/>
                </a:solidFill>
              </a:rPr>
              <a:t>임정주 대표 </a:t>
            </a:r>
            <a:r>
              <a:rPr lang="en-US" altLang="ko-KR" sz="2000" b="1" spc="-50" dirty="0" smtClean="0">
                <a:solidFill>
                  <a:schemeClr val="bg1"/>
                </a:solidFill>
              </a:rPr>
              <a:t>(www.the-team.kr) </a:t>
            </a:r>
            <a:endParaRPr lang="en-US" altLang="ko-KR" sz="2000" b="1" spc="-5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3B5970-C388-4B0D-AACF-C274B05ACF29}"/>
              </a:ext>
            </a:extLst>
          </p:cNvPr>
          <p:cNvSpPr txBox="1"/>
          <p:nvPr/>
        </p:nvSpPr>
        <p:spPr>
          <a:xfrm>
            <a:off x="4716861" y="4248522"/>
            <a:ext cx="276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ko-KR" b="1" spc="-50" dirty="0" smtClean="0">
                <a:solidFill>
                  <a:schemeClr val="bg1"/>
                </a:solidFill>
              </a:rPr>
              <a:t>2020.06</a:t>
            </a:r>
            <a:endParaRPr lang="ko-KR" altLang="en-US" b="1" spc="-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31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FF5B28A-BDB1-410E-A668-C94856F8D697}"/>
              </a:ext>
            </a:extLst>
          </p:cNvPr>
          <p:cNvSpPr txBox="1"/>
          <p:nvPr/>
        </p:nvSpPr>
        <p:spPr>
          <a:xfrm>
            <a:off x="192089" y="173522"/>
            <a:ext cx="396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o-KR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192089" y="836613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1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 Working Plant and Equipment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="" xmlns:a16="http://schemas.microsoft.com/office/drawing/2014/main" id="{9107B944-603D-45BF-A5B4-184D3184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3F34-BCC1-4C15-A085-800736C7B577}" type="slidenum">
              <a:rPr lang="ko-KR" altLang="en-US" sz="1000" smtClean="0"/>
              <a:pPr/>
              <a:t>2</a:t>
            </a:fld>
            <a:endParaRPr lang="ko-KR" alt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9EB2E4B-D5D2-4667-89B5-22A72628DA28}"/>
              </a:ext>
            </a:extLst>
          </p:cNvPr>
          <p:cNvSpPr txBox="1"/>
          <p:nvPr/>
        </p:nvSpPr>
        <p:spPr>
          <a:xfrm>
            <a:off x="673754" y="127356"/>
            <a:ext cx="847164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2400" b="1" dirty="0" smtClean="0">
                <a:latin typeface="+mn-ea"/>
                <a:cs typeface="Arial" panose="020B0604020202020204" pitchFamily="34" charset="0"/>
              </a:rPr>
              <a:t>Classification of Equipment</a:t>
            </a:r>
            <a:endParaRPr lang="ko-KR" altLang="en-US" sz="2400" b="1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1399308"/>
            <a:ext cx="11727144" cy="1280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일반적으로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Unit rates and Price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로 계산되는 장비들이 해당된다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이러한 장비는 특정한 목적으로 사용된다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 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이와 같이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Unit rate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를 기본으로 사용되는 장비들은 공사기간이 연장됨에 따라 비용이 직접적으로 변경되지는 않는다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굴착장비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덤프트럭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컴프레서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특정한 목적을 위한 크레인 등의 장비가 해당된다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임대비용이 비싼 장비의 경우 관련된 물량과 연동시키지 않으면 비용이 급격하게 증가할 수 있다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191045" y="2883477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2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 Site Facilities and Equipment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3433022"/>
            <a:ext cx="11727144" cy="112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어느 특정작업을 위한 것이 아닌 다양한 목적을 위하여 공통적으로 제공되는 장비를 의미한다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예를 들어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Scaffolding, Tower Crane, Access equipment, Batch plant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등이 이에 해당한다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err="1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입찰시에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Overhead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또는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Preliminaries section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에 포함되어 있다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5" y="4680795"/>
            <a:ext cx="11515228" cy="1436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u="sng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Point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특정장비가 입찰 내역 중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Preliminaries, Site establishment, Overhead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쪽에 포함되어 있다면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간접비적인 개념으로 해석해서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Delay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와 연동되는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Prolongation Cost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에 포함해야 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그러나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Delay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가 발생하지 않았다면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해당 비용은 청구할 수 없다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특정장비가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Working Plant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로 해석된다고 하더라도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입찰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/</a:t>
            </a:r>
            <a:r>
              <a:rPr kumimoji="1" lang="ko-KR" altLang="en-US" sz="1600" b="1" kern="0" spc="-50" dirty="0" err="1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계약시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제시한 기간 이내로 사용되었다면</a:t>
            </a:r>
            <a:r>
              <a:rPr kumimoji="1" lang="en-US" altLang="ko-KR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클레임 청구 권리는 자세히 확인할 필요가 있고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입찰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/</a:t>
            </a:r>
            <a:r>
              <a:rPr kumimoji="1" lang="ko-KR" altLang="en-US" sz="1600" b="1" kern="0" spc="-50" dirty="0" err="1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계약시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기간이 제시되지 않았다면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관련된 물량의 증가 여부와 관련시켜 고려해야 한다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4618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FF5B28A-BDB1-410E-A668-C94856F8D697}"/>
              </a:ext>
            </a:extLst>
          </p:cNvPr>
          <p:cNvSpPr txBox="1"/>
          <p:nvPr/>
        </p:nvSpPr>
        <p:spPr>
          <a:xfrm>
            <a:off x="192089" y="173522"/>
            <a:ext cx="396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ko-KR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192089" y="836613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1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 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Contractor-Owned Equipment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="" xmlns:a16="http://schemas.microsoft.com/office/drawing/2014/main" id="{9107B944-603D-45BF-A5B4-184D3184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3F34-BCC1-4C15-A085-800736C7B577}" type="slidenum">
              <a:rPr lang="ko-KR" altLang="en-US" sz="1000" smtClean="0"/>
              <a:pPr/>
              <a:t>3</a:t>
            </a:fld>
            <a:endParaRPr lang="ko-KR" alt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9EB2E4B-D5D2-4667-89B5-22A72628DA28}"/>
              </a:ext>
            </a:extLst>
          </p:cNvPr>
          <p:cNvSpPr txBox="1"/>
          <p:nvPr/>
        </p:nvSpPr>
        <p:spPr>
          <a:xfrm>
            <a:off x="673754" y="127356"/>
            <a:ext cx="847164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2400" b="1" dirty="0" smtClean="0">
                <a:latin typeface="+mn-ea"/>
                <a:cs typeface="Arial" panose="020B0604020202020204" pitchFamily="34" charset="0"/>
              </a:rPr>
              <a:t>Equipment Costs</a:t>
            </a:r>
            <a:endParaRPr lang="ko-KR" altLang="en-US" sz="2400" b="1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1399309"/>
            <a:ext cx="11727144" cy="112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계약자가 장비를 소유하고 있기 때문에 장비의 사용여부와 관계없이 비용이 발생함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이 비용은 감가상각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금융비용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보험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운영비용 등을 포함함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감가상각비용과 시설 자본비용을 계산하는 것이 복잡하고 이 부분에서 분쟁이 많이 발생함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5" y="2415625"/>
            <a:ext cx="11515228" cy="112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u="sng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Point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Idle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발생여부와 관계없이 비용이 발생하기 때문에 장비의 전용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다른 지역 또는 다른 프로젝트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)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여부를 입증하고 확인하는 것이 필요함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감가상각 비용은 과거에 반영된 금액을 입증하고 확인할 필요가 있음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192089" y="3658596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2) Rental Equipment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4221292"/>
            <a:ext cx="11727144" cy="112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제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3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자로부터 장비를 대여했다면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그 금액이 합리적이라는 조건하에 해당 비용을 청구할 수 있음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대여 비용을 포함하여 장비 운영에 필요한 일반적인 관리비가 포함됨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회사 내부끼리의 대여비용은 회사 자체 장비의 운영비용보다 크면 안 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5" y="5253374"/>
            <a:ext cx="11515228" cy="112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u="sng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Point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대여금액이 합리적이라는 것을 입증하고 확인해야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장비의 실제 소유관계</a:t>
            </a:r>
            <a:r>
              <a:rPr kumimoji="1" lang="en-US" altLang="ko-KR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및 실제 발생한 손실을 확인해야 함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(SAP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또는 세금계산서 등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)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66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FF5B28A-BDB1-410E-A668-C94856F8D697}"/>
              </a:ext>
            </a:extLst>
          </p:cNvPr>
          <p:cNvSpPr txBox="1"/>
          <p:nvPr/>
        </p:nvSpPr>
        <p:spPr>
          <a:xfrm>
            <a:off x="192089" y="173522"/>
            <a:ext cx="396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ko-KR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192089" y="836613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1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 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Delay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="" xmlns:a16="http://schemas.microsoft.com/office/drawing/2014/main" id="{9107B944-603D-45BF-A5B4-184D3184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3F34-BCC1-4C15-A085-800736C7B577}" type="slidenum">
              <a:rPr lang="ko-KR" altLang="en-US" sz="1000" smtClean="0"/>
              <a:pPr/>
              <a:t>4</a:t>
            </a:fld>
            <a:endParaRPr lang="ko-KR" alt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9EB2E4B-D5D2-4667-89B5-22A72628DA28}"/>
              </a:ext>
            </a:extLst>
          </p:cNvPr>
          <p:cNvSpPr txBox="1"/>
          <p:nvPr/>
        </p:nvSpPr>
        <p:spPr>
          <a:xfrm>
            <a:off x="673754" y="127356"/>
            <a:ext cx="847164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2400" b="1" dirty="0" smtClean="0">
                <a:latin typeface="+mn-ea"/>
                <a:cs typeface="Arial" panose="020B0604020202020204" pitchFamily="34" charset="0"/>
              </a:rPr>
              <a:t>Legal Basis for Equipment Recovery</a:t>
            </a:r>
            <a:endParaRPr lang="ko-KR" altLang="en-US" sz="2400" b="1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1399309"/>
            <a:ext cx="11727144" cy="73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계약기간보다 연장된 기간 동안 발생한 추가적인 장비 비용은 청구가 가능함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단 기간을 연장시킨 원인이 계약자에 청구권리가 있는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Compensable Delay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이어야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5" y="2131837"/>
            <a:ext cx="11515228" cy="73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u="sng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Point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계약기간이 지연되지 않았다면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Disruption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또는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Standby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개념으로 접근해야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269875" y="2946541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2) Equipment 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Standby Costs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3527588"/>
            <a:ext cx="11727144" cy="1484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장비의 대기비용을 정당화하기 위해서는 장비가 그 프로젝트에만 사용되는 것을 확인해야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계약자는 대기가 발생하지 않았다면 그 장비가 생산적으로 다른 곳에 활용되었을 것이라는 점을 입증해야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.*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그러나 그 </a:t>
            </a:r>
            <a:r>
              <a:rPr kumimoji="1" lang="ko-KR" altLang="en-US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프로젝트를 위하여 특별히 고안된 특정 장비 또는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전용 가능한 부지의 </a:t>
            </a:r>
            <a:r>
              <a:rPr kumimoji="1" lang="ko-KR" altLang="en-US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위치가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멀다면 재배치는 현실적으로 어려울 것임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즉 다른 곳으로 전용이 가능하지 않은 상항이 있을 수도 있기 때문에 전용하지 않았다고 해서 </a:t>
            </a:r>
            <a:r>
              <a:rPr kumimoji="1" lang="ko-KR" altLang="en-US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보상이 불가능하지는 않음</a:t>
            </a:r>
            <a:r>
              <a:rPr kumimoji="1" lang="en-US" altLang="ko-KR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  <a:r>
              <a:rPr kumimoji="1" lang="ko-KR" altLang="en-US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endParaRPr kumimoji="1" lang="en-US" altLang="ko-KR" sz="1600" b="1" kern="0" spc="-50" dirty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대기비용은 보통 계약자가 장비를 소유하면서 발생하는 비용의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50%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만 계산됨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노후화 비용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운영비용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수리비용이 거의 없으므로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)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5" y="5074945"/>
            <a:ext cx="11515228" cy="99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u="sng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Point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장비가 작동하기 불가한 상황이었다면 대기비용은 청구할 수 없음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(Sound workable condition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이 입증되어야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.)</a:t>
            </a:r>
          </a:p>
          <a:p>
            <a:pPr marL="342900" indent="-342900" defTabSz="870234" fontAlgn="base" latinLnBrk="0">
              <a:spcBef>
                <a:spcPct val="0"/>
              </a:spcBef>
              <a:spcAft>
                <a:spcPts val="600"/>
              </a:spcAft>
              <a:buAutoNum type="arabicPeriod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대기비용은 전체 계약기간의 지연과 관계없이 청구 가능함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5" y="6117021"/>
            <a:ext cx="11515228" cy="2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algn="r"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*CL</a:t>
            </a:r>
            <a:r>
              <a:rPr kumimoji="1" lang="en-US" altLang="ko-KR" sz="1600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 Fairley Constr. Co., Inc. ASBCA No. 32581, </a:t>
            </a:r>
            <a:r>
              <a:rPr kumimoji="1" lang="en-US" altLang="ko-KR" sz="1600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90-2 </a:t>
            </a:r>
            <a:r>
              <a:rPr kumimoji="1" lang="en-US" altLang="ko-KR" sz="1600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B.C.A. </a:t>
            </a:r>
            <a:r>
              <a:rPr kumimoji="1" lang="en-US" altLang="ko-KR" sz="1600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22,665 </a:t>
            </a:r>
            <a:r>
              <a:rPr kumimoji="1" lang="en-US" altLang="ko-KR" sz="1600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(1990).</a:t>
            </a:r>
            <a:endParaRPr kumimoji="1" lang="en-US" altLang="ko-KR" sz="1600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80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FF5B28A-BDB1-410E-A668-C94856F8D697}"/>
              </a:ext>
            </a:extLst>
          </p:cNvPr>
          <p:cNvSpPr txBox="1"/>
          <p:nvPr/>
        </p:nvSpPr>
        <p:spPr>
          <a:xfrm>
            <a:off x="192089" y="173522"/>
            <a:ext cx="396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ko-KR" alt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192089" y="836613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1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)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계약자의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의</a:t>
            </a:r>
            <a:r>
              <a:rPr lang="ko-KR" altLang="en-US" sz="16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무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="" xmlns:a16="http://schemas.microsoft.com/office/drawing/2014/main" id="{9107B944-603D-45BF-A5B4-184D31844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03F34-BCC1-4C15-A085-800736C7B577}" type="slidenum">
              <a:rPr lang="ko-KR" altLang="en-US" sz="1000" smtClean="0"/>
              <a:pPr/>
              <a:t>5</a:t>
            </a:fld>
            <a:endParaRPr lang="ko-KR" alt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89EB2E4B-D5D2-4667-89B5-22A72628DA28}"/>
              </a:ext>
            </a:extLst>
          </p:cNvPr>
          <p:cNvSpPr txBox="1"/>
          <p:nvPr/>
        </p:nvSpPr>
        <p:spPr>
          <a:xfrm>
            <a:off x="673754" y="127356"/>
            <a:ext cx="847164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ko-KR" sz="2400" b="1" dirty="0" smtClean="0">
                <a:latin typeface="+mn-ea"/>
                <a:cs typeface="Arial" panose="020B0604020202020204" pitchFamily="34" charset="0"/>
              </a:rPr>
              <a:t>Recommendation</a:t>
            </a:r>
            <a:endParaRPr lang="ko-KR" altLang="en-US" sz="2400" b="1" dirty="0">
              <a:latin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269875" y="2489327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2)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장비의 계약내용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 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1399309"/>
            <a:ext cx="11727144" cy="949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발주자가 구두로 작업을 지시하는 경우에 계약자는 사실관계를 입증하기 위한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Evidence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확보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/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입증이 필요함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계약자는 손실이 발생하는 상황에 대해서 발주자에게 적절한 시간 내에 통보를 해야 하고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완화하기 위한 노력을 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  (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즉 발주자가 어떤 조치를 취할 수 있는 기회가 있었는지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충분히 인지하였는지 여부를 확인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3006987"/>
            <a:ext cx="11727144" cy="134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해당 장비가 어떤 형태로 계약되어 있는지 계약형태를 확인하고 그 형태에 따라 대응논리를 검토할 필요가 있음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defTabSz="870234" fontAlgn="base" latinLnBrk="0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kern="0" spc="-50" dirty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 (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장비가 계약자의 소유장비이고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다른 곳에 전용할 수 없는 상황이었다면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손실을 청구하는 </a:t>
            </a:r>
            <a:r>
              <a:rPr kumimoji="1" lang="ko-KR" altLang="en-US" sz="1600" b="1" kern="0" spc="-50" dirty="0" err="1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로직은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 약한 것으로 보임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)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(Plan)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과 실적 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(Actual)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을 비교해서 어떤 차이가 있는지 확인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전체 계약을 고려하였을 때 장비의 손실과 관련된 계약자의 책임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과실이 있는지 확인 필요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14BFCBD-9109-4E55-8BB8-AFE5A431DBEA}"/>
              </a:ext>
            </a:extLst>
          </p:cNvPr>
          <p:cNvSpPr txBox="1"/>
          <p:nvPr/>
        </p:nvSpPr>
        <p:spPr>
          <a:xfrm>
            <a:off x="269875" y="4491555"/>
            <a:ext cx="11807824" cy="36000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44000" tIns="0" bIns="0" rtlCol="0" anchor="ctr" anchorCtr="0">
            <a:no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3) </a:t>
            </a:r>
            <a:r>
              <a:rPr lang="ko-KR" altLang="en-US" sz="1600" b="1" dirty="0" smtClean="0">
                <a:solidFill>
                  <a:schemeClr val="bg1"/>
                </a:solidFill>
                <a:latin typeface="+mn-ea"/>
                <a:cs typeface="Arial" panose="020B0604020202020204" pitchFamily="34" charset="0"/>
              </a:rPr>
              <a:t>손실금액 산정</a:t>
            </a:r>
            <a:endParaRPr lang="ko-KR" altLang="en-US" sz="1600" b="1" dirty="0">
              <a:solidFill>
                <a:schemeClr val="bg1"/>
              </a:solidFill>
              <a:latin typeface="+mn-ea"/>
              <a:cs typeface="Arial" panose="020B0604020202020204" pitchFamily="34" charset="0"/>
            </a:endParaRP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xmlns="" id="{5A6E03CD-ACC5-4EB7-9945-8D23E2681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69" y="5040748"/>
            <a:ext cx="11727144" cy="1060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  <a:noAutofit/>
          </a:bodyPr>
          <a:lstStyle/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대여장비라면 실제 비용이 어떻게 집행되었는지 증빙을 확인해야 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계약단가 이외에 추가적인 비용이 청구되었다면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관련된 내용을 입증할 수 있는 과거자료 및 비교자료 검토 필요</a:t>
            </a: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장비의 대기비용은 국내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kumimoji="1" lang="ko-KR" altLang="en-US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국외 동일하게 보유장비를 운영하는 비용의 절반만 계산함</a:t>
            </a:r>
            <a:r>
              <a:rPr kumimoji="1" lang="en-US" altLang="ko-KR" sz="1600" b="1" kern="0" spc="-50" dirty="0" smtClean="0">
                <a:solidFill>
                  <a:prstClr val="black"/>
                </a:solidFill>
                <a:latin typeface="+mn-ea"/>
                <a:cs typeface="Arial" panose="020B0604020202020204" pitchFamily="34" charset="0"/>
              </a:rPr>
              <a:t>.</a:t>
            </a:r>
          </a:p>
          <a:p>
            <a:pPr marL="196850" indent="-196850" defTabSz="870234" fontAlgn="base" latinLnBrk="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kumimoji="1" lang="en-US" altLang="ko-KR" sz="1600" b="1" kern="0" spc="-50" dirty="0" smtClean="0">
              <a:solidFill>
                <a:prstClr val="black"/>
              </a:solidFill>
              <a:latin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48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>
            <a:lumMod val="75000"/>
          </a:schemeClr>
        </a:solidFill>
        <a:ln>
          <a:solidFill>
            <a:schemeClr val="accent6">
              <a:lumMod val="75000"/>
            </a:schemeClr>
          </a:solidFill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prstDash val="sysDot"/>
          <a:headEnd type="none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15676</TotalTime>
  <Words>688</Words>
  <Application>Microsoft Office PowerPoint</Application>
  <PresentationFormat>사용자 지정</PresentationFormat>
  <Paragraphs>67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임정주(Jung Joo Im)/계약2팀/SKEC</dc:creator>
  <cp:lastModifiedBy>JJ</cp:lastModifiedBy>
  <cp:revision>1028</cp:revision>
  <cp:lastPrinted>2020-05-31T16:23:35Z</cp:lastPrinted>
  <dcterms:created xsi:type="dcterms:W3CDTF">2019-06-04T13:22:26Z</dcterms:created>
  <dcterms:modified xsi:type="dcterms:W3CDTF">2020-06-14T17:45:08Z</dcterms:modified>
</cp:coreProperties>
</file>