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302" r:id="rId3"/>
    <p:sldId id="303" r:id="rId4"/>
    <p:sldId id="321" r:id="rId5"/>
    <p:sldId id="320" r:id="rId6"/>
    <p:sldId id="322" r:id="rId7"/>
    <p:sldId id="291" r:id="rId8"/>
    <p:sldId id="294" r:id="rId9"/>
    <p:sldId id="293" r:id="rId10"/>
    <p:sldId id="304" r:id="rId11"/>
    <p:sldId id="295" r:id="rId12"/>
    <p:sldId id="318" r:id="rId13"/>
    <p:sldId id="296" r:id="rId14"/>
    <p:sldId id="298" r:id="rId15"/>
    <p:sldId id="319" r:id="rId16"/>
    <p:sldId id="306" r:id="rId17"/>
    <p:sldId id="297" r:id="rId18"/>
    <p:sldId id="299" r:id="rId19"/>
    <p:sldId id="308" r:id="rId20"/>
    <p:sldId id="307" r:id="rId21"/>
    <p:sldId id="310" r:id="rId22"/>
    <p:sldId id="309" r:id="rId23"/>
    <p:sldId id="311" r:id="rId24"/>
    <p:sldId id="312" r:id="rId25"/>
    <p:sldId id="313" r:id="rId26"/>
    <p:sldId id="314" r:id="rId27"/>
    <p:sldId id="315" r:id="rId28"/>
  </p:sldIdLst>
  <p:sldSz cx="12192000" cy="6858000"/>
  <p:notesSz cx="6797675" cy="987266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799" userDrawn="1">
          <p15:clr>
            <a:srgbClr val="A4A3A4"/>
          </p15:clr>
        </p15:guide>
        <p15:guide id="2" pos="7559" userDrawn="1">
          <p15:clr>
            <a:srgbClr val="A4A3A4"/>
          </p15:clr>
        </p15:guide>
        <p15:guide id="3" pos="121" userDrawn="1">
          <p15:clr>
            <a:srgbClr val="A4A3A4"/>
          </p15:clr>
        </p15:guide>
        <p15:guide id="5" pos="2162" userDrawn="1">
          <p15:clr>
            <a:srgbClr val="A4A3A4"/>
          </p15:clr>
        </p15:guide>
        <p15:guide id="6" pos="2479" userDrawn="1">
          <p15:clr>
            <a:srgbClr val="A4A3A4"/>
          </p15:clr>
        </p15:guide>
        <p15:guide id="7" orient="horz" pos="527" userDrawn="1">
          <p15:clr>
            <a:srgbClr val="A4A3A4"/>
          </p15:clr>
        </p15:guide>
        <p15:guide id="8" orient="horz" pos="4042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206" autoAdjust="0"/>
    <p:restoredTop sz="94660"/>
  </p:normalViewPr>
  <p:slideViewPr>
    <p:cSldViewPr snapToGrid="0">
      <p:cViewPr varScale="1">
        <p:scale>
          <a:sx n="70" d="100"/>
          <a:sy n="70" d="100"/>
        </p:scale>
        <p:origin x="-978" y="-108"/>
      </p:cViewPr>
      <p:guideLst>
        <p:guide orient="horz" pos="860"/>
        <p:guide orient="horz" pos="527"/>
        <p:guide orient="horz" pos="4058"/>
        <p:guide pos="7559"/>
        <p:guide pos="121"/>
        <p:guide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182"/>
    </p:cViewPr>
  </p:sorterViewPr>
  <p:notesViewPr>
    <p:cSldViewPr snapToGrid="0">
      <p:cViewPr varScale="1">
        <p:scale>
          <a:sx n="79" d="100"/>
          <a:sy n="79" d="100"/>
        </p:scale>
        <p:origin x="-3936" y="-108"/>
      </p:cViewPr>
      <p:guideLst>
        <p:guide orient="horz" pos="3109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92C56-E7BF-4BAD-A16B-24FC599AB57E}" type="datetimeFigureOut">
              <a:rPr lang="ko-KR" altLang="en-US" smtClean="0"/>
              <a:t>2020-05-27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32215-52F5-4A42-AA2C-84232C800BD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3104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32215-52F5-4A42-AA2C-84232C800BD8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6011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>
            <a:extLst>
              <a:ext uri="{FF2B5EF4-FFF2-40B4-BE49-F238E27FC236}">
                <a16:creationId xmlns="" xmlns:a16="http://schemas.microsoft.com/office/drawing/2014/main" id="{48164493-537B-44CC-B97B-E1BC03901A27}"/>
              </a:ext>
            </a:extLst>
          </p:cNvPr>
          <p:cNvCxnSpPr/>
          <p:nvPr userDrawn="1"/>
        </p:nvCxnSpPr>
        <p:spPr>
          <a:xfrm>
            <a:off x="0" y="669788"/>
            <a:ext cx="12193200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85950BB-ABC0-469C-A6E3-45EBA5E69BD6}"/>
              </a:ext>
            </a:extLst>
          </p:cNvPr>
          <p:cNvSpPr txBox="1"/>
          <p:nvPr userDrawn="1"/>
        </p:nvSpPr>
        <p:spPr>
          <a:xfrm>
            <a:off x="8913084" y="6567378"/>
            <a:ext cx="32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altLang="ko-KR" sz="1200" b="1" spc="-50" dirty="0" smtClean="0">
                <a:solidFill>
                  <a:schemeClr val="accent1">
                    <a:lumMod val="50000"/>
                  </a:schemeClr>
                </a:solidFill>
              </a:rPr>
              <a:t>The TEAM</a:t>
            </a:r>
            <a:endParaRPr lang="ko-KR" altLang="en-US" sz="1200" b="1" spc="-5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9" name="직선 연결선 8">
            <a:extLst>
              <a:ext uri="{FF2B5EF4-FFF2-40B4-BE49-F238E27FC236}">
                <a16:creationId xmlns="" xmlns:a16="http://schemas.microsoft.com/office/drawing/2014/main" id="{49F30ADA-E661-440A-989D-DB60A0E0BF1F}"/>
              </a:ext>
            </a:extLst>
          </p:cNvPr>
          <p:cNvCxnSpPr/>
          <p:nvPr userDrawn="1"/>
        </p:nvCxnSpPr>
        <p:spPr>
          <a:xfrm>
            <a:off x="0" y="6545105"/>
            <a:ext cx="12193200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50E24CCE-5326-4268-B5B8-4A945BF45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569710"/>
            <a:ext cx="2743200" cy="2160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35403F34-BCC1-4C15-A085-800736C7B57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85950BB-ABC0-469C-A6E3-45EBA5E69BD6}"/>
              </a:ext>
            </a:extLst>
          </p:cNvPr>
          <p:cNvSpPr txBox="1"/>
          <p:nvPr userDrawn="1"/>
        </p:nvSpPr>
        <p:spPr>
          <a:xfrm>
            <a:off x="0" y="6567378"/>
            <a:ext cx="32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altLang="ko-KR" sz="1200" b="1" spc="-50" dirty="0" smtClean="0">
                <a:solidFill>
                  <a:schemeClr val="accent1">
                    <a:lumMod val="50000"/>
                  </a:schemeClr>
                </a:solidFill>
              </a:rPr>
              <a:t>www.the-team.kr</a:t>
            </a:r>
            <a:endParaRPr lang="ko-KR" altLang="en-US" sz="1200" b="1" spc="-5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603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92B9DDB-4585-473E-9376-F35EA4F2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5DCA1E1E-2498-45AE-AB00-7E2DD2D4C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78FCCA24-B8B6-4031-87EE-A9BEED4FBD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7172C28-51B5-49F7-8733-04580D652B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2B87D14-795D-41CA-A7FF-665C523819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03F34-BCC1-4C15-A085-800736C7B57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7167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="" xmlns:a16="http://schemas.microsoft.com/office/drawing/2014/main" id="{2997CC2C-20DB-4B60-AB68-EC7CDE3227A0}"/>
              </a:ext>
            </a:extLst>
          </p:cNvPr>
          <p:cNvSpPr/>
          <p:nvPr/>
        </p:nvSpPr>
        <p:spPr>
          <a:xfrm>
            <a:off x="-13648" y="-13650"/>
            <a:ext cx="12204000" cy="6876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5" name="직선 연결선 4">
            <a:extLst>
              <a:ext uri="{FF2B5EF4-FFF2-40B4-BE49-F238E27FC236}">
                <a16:creationId xmlns="" xmlns:a16="http://schemas.microsoft.com/office/drawing/2014/main" id="{CCDE6632-C34C-4023-AFEB-CC3225295AC1}"/>
              </a:ext>
            </a:extLst>
          </p:cNvPr>
          <p:cNvCxnSpPr/>
          <p:nvPr/>
        </p:nvCxnSpPr>
        <p:spPr>
          <a:xfrm>
            <a:off x="-27297" y="2502107"/>
            <a:ext cx="12240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D992C3E-1E4E-4F6D-ACE9-0E628E89976B}"/>
              </a:ext>
            </a:extLst>
          </p:cNvPr>
          <p:cNvSpPr txBox="1"/>
          <p:nvPr/>
        </p:nvSpPr>
        <p:spPr>
          <a:xfrm>
            <a:off x="66632" y="1803419"/>
            <a:ext cx="11913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>
                <a:solidFill>
                  <a:schemeClr val="bg1"/>
                </a:solidFill>
                <a:latin typeface="+mn-ea"/>
              </a:rPr>
              <a:t> 코로나 사태에 따른 </a:t>
            </a:r>
            <a:r>
              <a:rPr lang="ko-KR" altLang="en-US" sz="3200" b="1" dirty="0" smtClean="0">
                <a:solidFill>
                  <a:schemeClr val="bg1"/>
                </a:solidFill>
                <a:latin typeface="+mn-ea"/>
              </a:rPr>
              <a:t>실무적 대응방안</a:t>
            </a:r>
            <a:endParaRPr lang="ko-KR" altLang="en-US" sz="3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EC00537-A5FD-45C0-B990-99BB4A4C058F}"/>
              </a:ext>
            </a:extLst>
          </p:cNvPr>
          <p:cNvSpPr txBox="1"/>
          <p:nvPr/>
        </p:nvSpPr>
        <p:spPr>
          <a:xfrm>
            <a:off x="3458725" y="5769474"/>
            <a:ext cx="5275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ko-KR" altLang="en-US" sz="2000" b="1" spc="-50" dirty="0" smtClean="0">
                <a:solidFill>
                  <a:schemeClr val="bg1"/>
                </a:solidFill>
              </a:rPr>
              <a:t>임정주 </a:t>
            </a:r>
            <a:r>
              <a:rPr lang="en-US" altLang="ko-KR" sz="2000" b="1" spc="-50" dirty="0" smtClean="0">
                <a:solidFill>
                  <a:schemeClr val="bg1"/>
                </a:solidFill>
              </a:rPr>
              <a:t>(The TEAM) </a:t>
            </a:r>
            <a:endParaRPr lang="en-US" altLang="ko-KR" sz="2000" b="1" spc="-5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F3B5970-C388-4B0D-AACF-C274B05ACF29}"/>
              </a:ext>
            </a:extLst>
          </p:cNvPr>
          <p:cNvSpPr txBox="1"/>
          <p:nvPr/>
        </p:nvSpPr>
        <p:spPr>
          <a:xfrm>
            <a:off x="4716861" y="4286622"/>
            <a:ext cx="2760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ko-KR" sz="1600" b="1" spc="-50" dirty="0" smtClean="0">
                <a:solidFill>
                  <a:schemeClr val="bg1"/>
                </a:solidFill>
              </a:rPr>
              <a:t>2020.05.28</a:t>
            </a:r>
            <a:endParaRPr lang="ko-KR" altLang="en-US" sz="1600" b="1" spc="-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31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모서리가 둥근 직사각형 61"/>
          <p:cNvSpPr/>
          <p:nvPr/>
        </p:nvSpPr>
        <p:spPr>
          <a:xfrm>
            <a:off x="2120900" y="3377492"/>
            <a:ext cx="3152140" cy="689887"/>
          </a:xfrm>
          <a:prstGeom prst="roundRect">
            <a:avLst>
              <a:gd name="adj" fmla="val 1114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4" name="직사각형 63">
            <a:extLst>
              <a:ext uri="{FF2B5EF4-FFF2-40B4-BE49-F238E27FC236}">
                <a16:creationId xmlns:a16="http://schemas.microsoft.com/office/drawing/2014/main" xmlns="" id="{FC3B304E-33A6-4BE4-AF16-422B81D0439D}"/>
              </a:ext>
            </a:extLst>
          </p:cNvPr>
          <p:cNvSpPr/>
          <p:nvPr/>
        </p:nvSpPr>
        <p:spPr>
          <a:xfrm>
            <a:off x="2282128" y="3462860"/>
            <a:ext cx="986852" cy="2160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altLang="ko-KR" sz="1200" b="1" u="sng" dirty="0" smtClean="0">
                <a:solidFill>
                  <a:schemeClr val="tx1"/>
                </a:solidFill>
                <a:latin typeface="+mn-ea"/>
              </a:rPr>
              <a:t>3</a:t>
            </a:r>
            <a:r>
              <a:rPr lang="ko-KR" altLang="en-US" sz="1200" b="1" u="sng" dirty="0" smtClean="0">
                <a:solidFill>
                  <a:schemeClr val="tx1"/>
                </a:solidFill>
                <a:latin typeface="+mn-ea"/>
              </a:rPr>
              <a:t>차 </a:t>
            </a:r>
            <a:r>
              <a:rPr lang="en-US" altLang="ko-KR" sz="1200" b="1" u="sng" dirty="0" smtClean="0">
                <a:solidFill>
                  <a:schemeClr val="tx1"/>
                </a:solidFill>
                <a:latin typeface="+mn-ea"/>
              </a:rPr>
              <a:t>Damage</a:t>
            </a:r>
            <a:endParaRPr lang="ko-KR" altLang="en-US" sz="1200" b="1" u="sng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9" name="모서리가 둥근 직사각형 58"/>
          <p:cNvSpPr/>
          <p:nvPr/>
        </p:nvSpPr>
        <p:spPr>
          <a:xfrm>
            <a:off x="2120900" y="2454487"/>
            <a:ext cx="3152140" cy="689887"/>
          </a:xfrm>
          <a:prstGeom prst="roundRect">
            <a:avLst>
              <a:gd name="adj" fmla="val 1114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1" name="직사각형 60">
            <a:extLst>
              <a:ext uri="{FF2B5EF4-FFF2-40B4-BE49-F238E27FC236}">
                <a16:creationId xmlns:a16="http://schemas.microsoft.com/office/drawing/2014/main" xmlns="" id="{FC3B304E-33A6-4BE4-AF16-422B81D0439D}"/>
              </a:ext>
            </a:extLst>
          </p:cNvPr>
          <p:cNvSpPr/>
          <p:nvPr/>
        </p:nvSpPr>
        <p:spPr>
          <a:xfrm>
            <a:off x="2282128" y="2539855"/>
            <a:ext cx="986852" cy="2160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altLang="ko-KR" sz="1200" b="1" u="sng" dirty="0" smtClean="0">
                <a:solidFill>
                  <a:schemeClr val="tx1"/>
                </a:solidFill>
                <a:latin typeface="+mn-ea"/>
              </a:rPr>
              <a:t>2</a:t>
            </a:r>
            <a:r>
              <a:rPr lang="ko-KR" altLang="en-US" sz="1200" b="1" u="sng" dirty="0" smtClean="0">
                <a:solidFill>
                  <a:schemeClr val="tx1"/>
                </a:solidFill>
                <a:latin typeface="+mn-ea"/>
              </a:rPr>
              <a:t>차 </a:t>
            </a:r>
            <a:r>
              <a:rPr lang="en-US" altLang="ko-KR" sz="1200" b="1" u="sng" dirty="0" smtClean="0">
                <a:solidFill>
                  <a:schemeClr val="tx1"/>
                </a:solidFill>
                <a:latin typeface="+mn-ea"/>
              </a:rPr>
              <a:t>Damage</a:t>
            </a:r>
            <a:endParaRPr lang="ko-KR" altLang="en-US" sz="1200" b="1" u="sng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2120900" y="1483333"/>
            <a:ext cx="3152140" cy="689887"/>
          </a:xfrm>
          <a:prstGeom prst="roundRect">
            <a:avLst>
              <a:gd name="adj" fmla="val 1114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슬라이드 번호 개체 틀 1">
            <a:extLst>
              <a:ext uri="{FF2B5EF4-FFF2-40B4-BE49-F238E27FC236}">
                <a16:creationId xmlns:a16="http://schemas.microsoft.com/office/drawing/2014/main" xmlns="" id="{FB763CA5-362F-4019-A11B-E371E257E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569710"/>
            <a:ext cx="2743200" cy="216000"/>
          </a:xfrm>
        </p:spPr>
        <p:txBody>
          <a:bodyPr/>
          <a:lstStyle/>
          <a:p>
            <a:fld id="{35403F34-BCC1-4C15-A085-800736C7B577}" type="slidenum">
              <a:rPr lang="ko-KR" altLang="en-US" sz="1000" smtClean="0"/>
              <a:pPr/>
              <a:t>10</a:t>
            </a:fld>
            <a:endParaRPr lang="ko-KR" altLang="en-US" sz="1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5D55813-956B-499A-9078-751FD48CBDBC}"/>
              </a:ext>
            </a:extLst>
          </p:cNvPr>
          <p:cNvSpPr txBox="1"/>
          <p:nvPr/>
        </p:nvSpPr>
        <p:spPr>
          <a:xfrm>
            <a:off x="192088" y="836613"/>
            <a:ext cx="11807825" cy="360000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4000" tIns="0" bIns="0" rtlCol="0" anchor="ctr" anchorCtr="0">
            <a:no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2) </a:t>
            </a:r>
            <a:r>
              <a:rPr lang="ko-KR" altLang="en-US" sz="1600" b="1" dirty="0" smtClean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계약적인 절차</a:t>
            </a:r>
            <a:endParaRPr lang="ko-KR" altLang="en-US" sz="1600" b="1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8A311CBC-EE99-4CED-9ECD-C0A4490A1F59}"/>
              </a:ext>
            </a:extLst>
          </p:cNvPr>
          <p:cNvSpPr/>
          <p:nvPr/>
        </p:nvSpPr>
        <p:spPr>
          <a:xfrm>
            <a:off x="203290" y="1684277"/>
            <a:ext cx="1332000" cy="2880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200" b="1" dirty="0" smtClean="0">
                <a:solidFill>
                  <a:schemeClr val="tx1"/>
                </a:solidFill>
                <a:latin typeface="+mn-ea"/>
              </a:rPr>
              <a:t>Event </a:t>
            </a:r>
            <a:r>
              <a:rPr lang="ko-KR" altLang="en-US" sz="1200" b="1" dirty="0">
                <a:solidFill>
                  <a:schemeClr val="tx1"/>
                </a:solidFill>
                <a:latin typeface="+mn-ea"/>
              </a:rPr>
              <a:t>발생</a:t>
            </a:r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xmlns="" id="{8FE19252-16D3-42B8-98E6-F671F908E20C}"/>
              </a:ext>
            </a:extLst>
          </p:cNvPr>
          <p:cNvCxnSpPr>
            <a:cxnSpLocks/>
            <a:stCxn id="2" idx="3"/>
            <a:endCxn id="56" idx="1"/>
          </p:cNvCxnSpPr>
          <p:nvPr/>
        </p:nvCxnSpPr>
        <p:spPr>
          <a:xfrm>
            <a:off x="1535290" y="1828277"/>
            <a:ext cx="2007152" cy="0"/>
          </a:xfrm>
          <a:prstGeom prst="straightConnector1">
            <a:avLst/>
          </a:prstGeom>
          <a:ln w="3175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직사각형 113">
            <a:extLst>
              <a:ext uri="{FF2B5EF4-FFF2-40B4-BE49-F238E27FC236}">
                <a16:creationId xmlns:a16="http://schemas.microsoft.com/office/drawing/2014/main" xmlns="" id="{B90C4F63-412E-4AFD-8E57-6C72C011F44E}"/>
              </a:ext>
            </a:extLst>
          </p:cNvPr>
          <p:cNvSpPr/>
          <p:nvPr/>
        </p:nvSpPr>
        <p:spPr>
          <a:xfrm>
            <a:off x="190500" y="5302184"/>
            <a:ext cx="11807825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000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spc="-50" dirty="0">
                <a:latin typeface="+mn-ea"/>
              </a:rPr>
              <a:t>각 계약서별로 </a:t>
            </a:r>
            <a:r>
              <a:rPr lang="en-US" altLang="ko-KR" sz="1400" b="1" spc="-50" dirty="0">
                <a:latin typeface="+mn-ea"/>
              </a:rPr>
              <a:t>Contractual Mechanism</a:t>
            </a:r>
            <a:r>
              <a:rPr lang="ko-KR" altLang="en-US" sz="1400" b="1" spc="-50" dirty="0">
                <a:latin typeface="+mn-ea"/>
              </a:rPr>
              <a:t>이 다르기 때문에 계약내용에 따라 계약적 대응을 달리 해야 함</a:t>
            </a:r>
            <a:r>
              <a:rPr lang="en-US" altLang="ko-KR" sz="1400" b="1" spc="-50" dirty="0">
                <a:latin typeface="+mn-ea"/>
              </a:rPr>
              <a:t>. </a:t>
            </a:r>
          </a:p>
          <a:p>
            <a:pPr marL="285750" indent="-2000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spc="-50" dirty="0" smtClean="0">
                <a:latin typeface="+mn-ea"/>
              </a:rPr>
              <a:t>가능하다면</a:t>
            </a:r>
            <a:r>
              <a:rPr lang="en-US" altLang="ko-KR" sz="1400" b="1" spc="-50" dirty="0" smtClean="0">
                <a:latin typeface="+mn-ea"/>
              </a:rPr>
              <a:t>, EOT</a:t>
            </a:r>
            <a:r>
              <a:rPr lang="ko-KR" altLang="en-US" sz="1400" b="1" spc="-50" dirty="0">
                <a:latin typeface="+mn-ea"/>
              </a:rPr>
              <a:t>와</a:t>
            </a:r>
            <a:r>
              <a:rPr lang="en-US" altLang="ko-KR" sz="1400" b="1" spc="-50" dirty="0">
                <a:latin typeface="+mn-ea"/>
              </a:rPr>
              <a:t> Cost </a:t>
            </a:r>
            <a:r>
              <a:rPr lang="ko-KR" altLang="en-US" sz="1400" b="1" spc="-50" dirty="0">
                <a:latin typeface="+mn-ea"/>
              </a:rPr>
              <a:t>보상이 가능한 </a:t>
            </a:r>
            <a:r>
              <a:rPr lang="en-US" altLang="ko-KR" sz="1400" b="1" spc="-50" dirty="0" smtClean="0">
                <a:latin typeface="+mn-ea"/>
              </a:rPr>
              <a:t>Change </a:t>
            </a:r>
            <a:r>
              <a:rPr lang="ko-KR" altLang="en-US" sz="1400" b="1" spc="-50" dirty="0" smtClean="0">
                <a:latin typeface="+mn-ea"/>
              </a:rPr>
              <a:t>조항을 통하여 진행하는 방향이 바람직하나</a:t>
            </a:r>
            <a:r>
              <a:rPr lang="en-US" altLang="ko-KR" sz="1400" b="1" spc="-50" dirty="0" smtClean="0">
                <a:latin typeface="+mn-ea"/>
              </a:rPr>
              <a:t>, </a:t>
            </a:r>
            <a:r>
              <a:rPr lang="ko-KR" altLang="en-US" sz="1400" b="1" spc="-50" dirty="0" smtClean="0">
                <a:latin typeface="+mn-ea"/>
              </a:rPr>
              <a:t>적용 가능한 조항 확인 필요</a:t>
            </a:r>
            <a:endParaRPr lang="en-US" altLang="ko-KR" sz="1400" b="1" spc="-50" dirty="0" smtClean="0">
              <a:latin typeface="+mn-ea"/>
            </a:endParaRPr>
          </a:p>
          <a:p>
            <a:pPr marL="285750" indent="-2000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spc="-50" dirty="0" smtClean="0">
                <a:latin typeface="+mn-ea"/>
              </a:rPr>
              <a:t>발주자의 지시를 </a:t>
            </a:r>
            <a:r>
              <a:rPr lang="en-US" altLang="ko-KR" sz="1400" b="1" spc="-50" dirty="0" smtClean="0">
                <a:latin typeface="+mn-ea"/>
              </a:rPr>
              <a:t>Change </a:t>
            </a:r>
            <a:r>
              <a:rPr lang="ko-KR" altLang="en-US" sz="1400" b="1" spc="-50" dirty="0" smtClean="0">
                <a:latin typeface="+mn-ea"/>
              </a:rPr>
              <a:t>또는 </a:t>
            </a:r>
            <a:r>
              <a:rPr lang="en-US" altLang="ko-KR" sz="1400" b="1" spc="-50" dirty="0" smtClean="0">
                <a:latin typeface="+mn-ea"/>
              </a:rPr>
              <a:t>Suspension (</a:t>
            </a:r>
            <a:r>
              <a:rPr lang="ko-KR" altLang="en-US" sz="1400" b="1" spc="-50" dirty="0" smtClean="0">
                <a:latin typeface="+mn-ea"/>
              </a:rPr>
              <a:t>명시적인 </a:t>
            </a:r>
            <a:r>
              <a:rPr lang="en-US" altLang="ko-KR" sz="1400" b="1" spc="-50" dirty="0" smtClean="0">
                <a:latin typeface="+mn-ea"/>
              </a:rPr>
              <a:t>Suspension</a:t>
            </a:r>
            <a:r>
              <a:rPr lang="ko-KR" altLang="en-US" sz="1400" b="1" spc="-50" dirty="0" smtClean="0">
                <a:latin typeface="+mn-ea"/>
              </a:rPr>
              <a:t>은 아니나 실질적인 </a:t>
            </a:r>
            <a:r>
              <a:rPr lang="en-US" altLang="ko-KR" sz="1400" b="1" spc="-50" dirty="0" smtClean="0">
                <a:latin typeface="+mn-ea"/>
              </a:rPr>
              <a:t>Suspension</a:t>
            </a:r>
            <a:r>
              <a:rPr lang="ko-KR" altLang="en-US" sz="1400" b="1" spc="-50" dirty="0" smtClean="0">
                <a:latin typeface="+mn-ea"/>
              </a:rPr>
              <a:t>에 가까운</a:t>
            </a:r>
            <a:r>
              <a:rPr lang="en-US" altLang="ko-KR" sz="1400" b="1" spc="-50" dirty="0" smtClean="0">
                <a:latin typeface="+mn-ea"/>
              </a:rPr>
              <a:t>) </a:t>
            </a:r>
            <a:r>
              <a:rPr lang="ko-KR" altLang="en-US" sz="1400" b="1" spc="-50" dirty="0" smtClean="0">
                <a:latin typeface="+mn-ea"/>
              </a:rPr>
              <a:t>으로 적용 가능 여부 검토 필요</a:t>
            </a:r>
            <a:endParaRPr lang="ko-KR" altLang="en-US" sz="1400" b="1" spc="-50" dirty="0">
              <a:latin typeface="+mn-ea"/>
            </a:endParaRPr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xmlns="" id="{8A311CBC-EE99-4CED-9ECD-C0A4490A1F59}"/>
              </a:ext>
            </a:extLst>
          </p:cNvPr>
          <p:cNvSpPr/>
          <p:nvPr/>
        </p:nvSpPr>
        <p:spPr>
          <a:xfrm>
            <a:off x="3542442" y="1684277"/>
            <a:ext cx="1584000" cy="28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200" b="1" dirty="0" smtClean="0">
                <a:solidFill>
                  <a:schemeClr val="bg1"/>
                </a:solidFill>
                <a:latin typeface="+mn-ea"/>
              </a:rPr>
              <a:t>Force Majeure </a:t>
            </a:r>
            <a:r>
              <a:rPr lang="ko-KR" altLang="en-US" sz="1200" b="1" dirty="0" smtClean="0">
                <a:solidFill>
                  <a:schemeClr val="bg1"/>
                </a:solidFill>
                <a:latin typeface="+mn-ea"/>
              </a:rPr>
              <a:t>검토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xmlns="" id="{910FCC79-5D27-4F84-8E8E-BD01A9278859}"/>
              </a:ext>
            </a:extLst>
          </p:cNvPr>
          <p:cNvSpPr/>
          <p:nvPr/>
        </p:nvSpPr>
        <p:spPr>
          <a:xfrm>
            <a:off x="8725152" y="1678529"/>
            <a:ext cx="1317105" cy="28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Claim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xmlns="" id="{D2FC2212-C7BF-4519-8DBB-39AF2298BA9D}"/>
              </a:ext>
            </a:extLst>
          </p:cNvPr>
          <p:cNvSpPr/>
          <p:nvPr/>
        </p:nvSpPr>
        <p:spPr>
          <a:xfrm>
            <a:off x="6090216" y="2658288"/>
            <a:ext cx="1671161" cy="28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200" b="1" dirty="0" smtClean="0">
                <a:solidFill>
                  <a:schemeClr val="bg1"/>
                </a:solidFill>
                <a:latin typeface="+mn-ea"/>
              </a:rPr>
              <a:t>Change in</a:t>
            </a:r>
            <a:r>
              <a:rPr lang="ko-KR" altLang="en-US" sz="1200" b="1" dirty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ko-KR" sz="1200" b="1" dirty="0" smtClean="0">
                <a:solidFill>
                  <a:schemeClr val="bg1"/>
                </a:solidFill>
                <a:latin typeface="+mn-ea"/>
              </a:rPr>
              <a:t>Law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3" name="직사각형 62">
            <a:extLst>
              <a:ext uri="{FF2B5EF4-FFF2-40B4-BE49-F238E27FC236}">
                <a16:creationId xmlns:a16="http://schemas.microsoft.com/office/drawing/2014/main" xmlns="" id="{4B78A742-68FE-4866-8A38-CB3789D8B938}"/>
              </a:ext>
            </a:extLst>
          </p:cNvPr>
          <p:cNvSpPr/>
          <p:nvPr/>
        </p:nvSpPr>
        <p:spPr>
          <a:xfrm>
            <a:off x="3542442" y="2658288"/>
            <a:ext cx="1584000" cy="28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200" b="1" dirty="0">
                <a:solidFill>
                  <a:schemeClr val="bg1"/>
                </a:solidFill>
                <a:latin typeface="+mn-ea"/>
              </a:rPr>
              <a:t>정부의 </a:t>
            </a:r>
            <a:r>
              <a:rPr lang="ko-KR" altLang="en-US" sz="1200" b="1" dirty="0" smtClean="0">
                <a:solidFill>
                  <a:schemeClr val="bg1"/>
                </a:solidFill>
                <a:latin typeface="+mn-ea"/>
              </a:rPr>
              <a:t>조치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9" name="꺾인 연결선 8"/>
          <p:cNvCxnSpPr>
            <a:stCxn id="56" idx="2"/>
            <a:endCxn id="63" idx="0"/>
          </p:cNvCxnSpPr>
          <p:nvPr/>
        </p:nvCxnSpPr>
        <p:spPr>
          <a:xfrm>
            <a:off x="4334442" y="1972277"/>
            <a:ext cx="0" cy="686011"/>
          </a:xfrm>
          <a:prstGeom prst="straightConnector1">
            <a:avLst/>
          </a:prstGeom>
          <a:ln w="3175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직선 화살표 연결선 65">
            <a:extLst>
              <a:ext uri="{FF2B5EF4-FFF2-40B4-BE49-F238E27FC236}">
                <a16:creationId xmlns:a16="http://schemas.microsoft.com/office/drawing/2014/main" xmlns="" id="{8FE19252-16D3-42B8-98E6-F671F908E20C}"/>
              </a:ext>
            </a:extLst>
          </p:cNvPr>
          <p:cNvCxnSpPr>
            <a:cxnSpLocks/>
            <a:stCxn id="56" idx="3"/>
            <a:endCxn id="58" idx="1"/>
          </p:cNvCxnSpPr>
          <p:nvPr/>
        </p:nvCxnSpPr>
        <p:spPr>
          <a:xfrm flipV="1">
            <a:off x="5126442" y="1822529"/>
            <a:ext cx="3598710" cy="5748"/>
          </a:xfrm>
          <a:prstGeom prst="straightConnector1">
            <a:avLst/>
          </a:prstGeom>
          <a:ln w="3175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직사각형 71">
            <a:extLst>
              <a:ext uri="{FF2B5EF4-FFF2-40B4-BE49-F238E27FC236}">
                <a16:creationId xmlns:a16="http://schemas.microsoft.com/office/drawing/2014/main" xmlns="" id="{4B78A742-68FE-4866-8A38-CB3789D8B938}"/>
              </a:ext>
            </a:extLst>
          </p:cNvPr>
          <p:cNvSpPr/>
          <p:nvPr/>
        </p:nvSpPr>
        <p:spPr>
          <a:xfrm>
            <a:off x="3542442" y="3591136"/>
            <a:ext cx="1584000" cy="28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200" b="1" dirty="0" smtClean="0">
                <a:solidFill>
                  <a:schemeClr val="bg1"/>
                </a:solidFill>
                <a:latin typeface="+mn-ea"/>
              </a:rPr>
              <a:t>발주자의 지시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73" name="꺾인 연결선 72"/>
          <p:cNvCxnSpPr>
            <a:stCxn id="63" idx="2"/>
            <a:endCxn id="72" idx="0"/>
          </p:cNvCxnSpPr>
          <p:nvPr/>
        </p:nvCxnSpPr>
        <p:spPr>
          <a:xfrm>
            <a:off x="4334442" y="2946288"/>
            <a:ext cx="0" cy="644848"/>
          </a:xfrm>
          <a:prstGeom prst="straightConnector1">
            <a:avLst/>
          </a:prstGeom>
          <a:ln w="3175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직사각형 76">
            <a:extLst>
              <a:ext uri="{FF2B5EF4-FFF2-40B4-BE49-F238E27FC236}">
                <a16:creationId xmlns:a16="http://schemas.microsoft.com/office/drawing/2014/main" xmlns="" id="{D2FC2212-C7BF-4519-8DBB-39AF2298BA9D}"/>
              </a:ext>
            </a:extLst>
          </p:cNvPr>
          <p:cNvSpPr/>
          <p:nvPr/>
        </p:nvSpPr>
        <p:spPr>
          <a:xfrm>
            <a:off x="8725152" y="2658288"/>
            <a:ext cx="1317105" cy="28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Change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8" name="직사각형 77">
            <a:extLst>
              <a:ext uri="{FF2B5EF4-FFF2-40B4-BE49-F238E27FC236}">
                <a16:creationId xmlns:a16="http://schemas.microsoft.com/office/drawing/2014/main" xmlns="" id="{D2FC2212-C7BF-4519-8DBB-39AF2298BA9D}"/>
              </a:ext>
            </a:extLst>
          </p:cNvPr>
          <p:cNvSpPr/>
          <p:nvPr/>
        </p:nvSpPr>
        <p:spPr>
          <a:xfrm>
            <a:off x="6090216" y="3102497"/>
            <a:ext cx="1671161" cy="28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200" b="1" dirty="0" smtClean="0">
                <a:solidFill>
                  <a:schemeClr val="bg1"/>
                </a:solidFill>
                <a:latin typeface="+mn-ea"/>
              </a:rPr>
              <a:t>Local Authority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0" name="직사각형 79">
            <a:extLst>
              <a:ext uri="{FF2B5EF4-FFF2-40B4-BE49-F238E27FC236}">
                <a16:creationId xmlns:a16="http://schemas.microsoft.com/office/drawing/2014/main" xmlns="" id="{910FCC79-5D27-4F84-8E8E-BD01A9278859}"/>
              </a:ext>
            </a:extLst>
          </p:cNvPr>
          <p:cNvSpPr/>
          <p:nvPr/>
        </p:nvSpPr>
        <p:spPr>
          <a:xfrm>
            <a:off x="10670108" y="1678529"/>
            <a:ext cx="1317105" cy="28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200" b="1" dirty="0" smtClean="0">
                <a:solidFill>
                  <a:schemeClr val="bg1"/>
                </a:solidFill>
                <a:latin typeface="+mn-ea"/>
              </a:rPr>
              <a:t>Termination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82" name="직선 화살표 연결선 81">
            <a:extLst>
              <a:ext uri="{FF2B5EF4-FFF2-40B4-BE49-F238E27FC236}">
                <a16:creationId xmlns:a16="http://schemas.microsoft.com/office/drawing/2014/main" xmlns="" id="{8FE19252-16D3-42B8-98E6-F671F908E20C}"/>
              </a:ext>
            </a:extLst>
          </p:cNvPr>
          <p:cNvCxnSpPr>
            <a:cxnSpLocks/>
            <a:stCxn id="58" idx="3"/>
            <a:endCxn id="80" idx="1"/>
          </p:cNvCxnSpPr>
          <p:nvPr/>
        </p:nvCxnSpPr>
        <p:spPr>
          <a:xfrm>
            <a:off x="10042257" y="1822529"/>
            <a:ext cx="627851" cy="0"/>
          </a:xfrm>
          <a:prstGeom prst="straightConnector1">
            <a:avLst/>
          </a:prstGeom>
          <a:ln w="3175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직사각형 84">
            <a:extLst>
              <a:ext uri="{FF2B5EF4-FFF2-40B4-BE49-F238E27FC236}">
                <a16:creationId xmlns:a16="http://schemas.microsoft.com/office/drawing/2014/main" xmlns="" id="{D2FC2212-C7BF-4519-8DBB-39AF2298BA9D}"/>
              </a:ext>
            </a:extLst>
          </p:cNvPr>
          <p:cNvSpPr/>
          <p:nvPr/>
        </p:nvSpPr>
        <p:spPr>
          <a:xfrm>
            <a:off x="6090216" y="3867361"/>
            <a:ext cx="1671161" cy="28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200" b="1" dirty="0" smtClean="0">
                <a:solidFill>
                  <a:schemeClr val="bg1"/>
                </a:solidFill>
                <a:latin typeface="+mn-ea"/>
              </a:rPr>
              <a:t>Employer’s Risk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7" name="직사각형 86">
            <a:extLst>
              <a:ext uri="{FF2B5EF4-FFF2-40B4-BE49-F238E27FC236}">
                <a16:creationId xmlns:a16="http://schemas.microsoft.com/office/drawing/2014/main" xmlns="" id="{D2FC2212-C7BF-4519-8DBB-39AF2298BA9D}"/>
              </a:ext>
            </a:extLst>
          </p:cNvPr>
          <p:cNvSpPr/>
          <p:nvPr/>
        </p:nvSpPr>
        <p:spPr>
          <a:xfrm>
            <a:off x="6090216" y="4251536"/>
            <a:ext cx="1671161" cy="28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200" b="1" dirty="0" smtClean="0">
                <a:solidFill>
                  <a:schemeClr val="bg1"/>
                </a:solidFill>
                <a:latin typeface="+mn-ea"/>
              </a:rPr>
              <a:t>Suspension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90" name="직사각형 89">
            <a:extLst>
              <a:ext uri="{FF2B5EF4-FFF2-40B4-BE49-F238E27FC236}">
                <a16:creationId xmlns:a16="http://schemas.microsoft.com/office/drawing/2014/main" xmlns="" id="{910FCC79-5D27-4F84-8E8E-BD01A9278859}"/>
              </a:ext>
            </a:extLst>
          </p:cNvPr>
          <p:cNvSpPr/>
          <p:nvPr/>
        </p:nvSpPr>
        <p:spPr>
          <a:xfrm>
            <a:off x="10670108" y="4251536"/>
            <a:ext cx="1317105" cy="28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200" b="1" dirty="0" smtClean="0">
                <a:solidFill>
                  <a:schemeClr val="bg1"/>
                </a:solidFill>
                <a:latin typeface="+mn-ea"/>
              </a:rPr>
              <a:t>Omission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92" name="직선 화살표 연결선 91">
            <a:extLst>
              <a:ext uri="{FF2B5EF4-FFF2-40B4-BE49-F238E27FC236}">
                <a16:creationId xmlns:a16="http://schemas.microsoft.com/office/drawing/2014/main" xmlns="" id="{8FE19252-16D3-42B8-98E6-F671F908E20C}"/>
              </a:ext>
            </a:extLst>
          </p:cNvPr>
          <p:cNvCxnSpPr>
            <a:cxnSpLocks/>
            <a:stCxn id="63" idx="3"/>
            <a:endCxn id="60" idx="1"/>
          </p:cNvCxnSpPr>
          <p:nvPr/>
        </p:nvCxnSpPr>
        <p:spPr>
          <a:xfrm>
            <a:off x="5126442" y="2802288"/>
            <a:ext cx="963774" cy="0"/>
          </a:xfrm>
          <a:prstGeom prst="straightConnector1">
            <a:avLst/>
          </a:prstGeom>
          <a:ln w="3175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꺾인 연결선 92"/>
          <p:cNvCxnSpPr>
            <a:stCxn id="63" idx="3"/>
            <a:endCxn id="78" idx="1"/>
          </p:cNvCxnSpPr>
          <p:nvPr/>
        </p:nvCxnSpPr>
        <p:spPr>
          <a:xfrm>
            <a:off x="5126442" y="2802288"/>
            <a:ext cx="963774" cy="444209"/>
          </a:xfrm>
          <a:prstGeom prst="bentConnector3">
            <a:avLst>
              <a:gd name="adj1" fmla="val 50000"/>
            </a:avLst>
          </a:prstGeom>
          <a:ln w="3175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직선 화살표 연결선 95">
            <a:extLst>
              <a:ext uri="{FF2B5EF4-FFF2-40B4-BE49-F238E27FC236}">
                <a16:creationId xmlns:a16="http://schemas.microsoft.com/office/drawing/2014/main" xmlns="" id="{8FE19252-16D3-42B8-98E6-F671F908E20C}"/>
              </a:ext>
            </a:extLst>
          </p:cNvPr>
          <p:cNvCxnSpPr>
            <a:cxnSpLocks/>
            <a:stCxn id="60" idx="3"/>
            <a:endCxn id="77" idx="1"/>
          </p:cNvCxnSpPr>
          <p:nvPr/>
        </p:nvCxnSpPr>
        <p:spPr>
          <a:xfrm>
            <a:off x="7761377" y="2802288"/>
            <a:ext cx="963775" cy="0"/>
          </a:xfrm>
          <a:prstGeom prst="straightConnector1">
            <a:avLst/>
          </a:prstGeom>
          <a:ln w="3175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꺾인 연결선 106"/>
          <p:cNvCxnSpPr>
            <a:stCxn id="56" idx="3"/>
            <a:endCxn id="77" idx="1"/>
          </p:cNvCxnSpPr>
          <p:nvPr/>
        </p:nvCxnSpPr>
        <p:spPr>
          <a:xfrm>
            <a:off x="5126442" y="1828277"/>
            <a:ext cx="3598710" cy="974011"/>
          </a:xfrm>
          <a:prstGeom prst="bentConnector3">
            <a:avLst>
              <a:gd name="adj1" fmla="val 91996"/>
            </a:avLst>
          </a:prstGeom>
          <a:ln w="3175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꺾인 연결선 108"/>
          <p:cNvCxnSpPr>
            <a:stCxn id="78" idx="3"/>
            <a:endCxn id="77" idx="1"/>
          </p:cNvCxnSpPr>
          <p:nvPr/>
        </p:nvCxnSpPr>
        <p:spPr>
          <a:xfrm flipV="1">
            <a:off x="7761377" y="2802288"/>
            <a:ext cx="963775" cy="444209"/>
          </a:xfrm>
          <a:prstGeom prst="bentConnector3">
            <a:avLst>
              <a:gd name="adj1" fmla="val 50000"/>
            </a:avLst>
          </a:prstGeom>
          <a:ln w="3175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직선 화살표 연결선 110">
            <a:extLst>
              <a:ext uri="{FF2B5EF4-FFF2-40B4-BE49-F238E27FC236}">
                <a16:creationId xmlns:a16="http://schemas.microsoft.com/office/drawing/2014/main" xmlns="" id="{8FE19252-16D3-42B8-98E6-F671F908E20C}"/>
              </a:ext>
            </a:extLst>
          </p:cNvPr>
          <p:cNvCxnSpPr>
            <a:cxnSpLocks/>
            <a:stCxn id="72" idx="3"/>
            <a:endCxn id="85" idx="1"/>
          </p:cNvCxnSpPr>
          <p:nvPr/>
        </p:nvCxnSpPr>
        <p:spPr>
          <a:xfrm>
            <a:off x="5126442" y="3735136"/>
            <a:ext cx="963774" cy="276225"/>
          </a:xfrm>
          <a:prstGeom prst="bentConnector3">
            <a:avLst>
              <a:gd name="adj1" fmla="val 50000"/>
            </a:avLst>
          </a:prstGeom>
          <a:ln w="3175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꺾인 연결선 112"/>
          <p:cNvCxnSpPr>
            <a:stCxn id="72" idx="3"/>
            <a:endCxn id="77" idx="2"/>
          </p:cNvCxnSpPr>
          <p:nvPr/>
        </p:nvCxnSpPr>
        <p:spPr>
          <a:xfrm flipV="1">
            <a:off x="5126442" y="2946288"/>
            <a:ext cx="4257263" cy="788848"/>
          </a:xfrm>
          <a:prstGeom prst="bentConnector2">
            <a:avLst/>
          </a:prstGeom>
          <a:ln w="3175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직선 화살표 연결선 110">
            <a:extLst>
              <a:ext uri="{FF2B5EF4-FFF2-40B4-BE49-F238E27FC236}">
                <a16:creationId xmlns:a16="http://schemas.microsoft.com/office/drawing/2014/main" xmlns="" id="{8FE19252-16D3-42B8-98E6-F671F908E20C}"/>
              </a:ext>
            </a:extLst>
          </p:cNvPr>
          <p:cNvCxnSpPr>
            <a:cxnSpLocks/>
            <a:stCxn id="72" idx="3"/>
            <a:endCxn id="87" idx="1"/>
          </p:cNvCxnSpPr>
          <p:nvPr/>
        </p:nvCxnSpPr>
        <p:spPr>
          <a:xfrm>
            <a:off x="5126442" y="3735136"/>
            <a:ext cx="963774" cy="660400"/>
          </a:xfrm>
          <a:prstGeom prst="bentConnector3">
            <a:avLst>
              <a:gd name="adj1" fmla="val 50000"/>
            </a:avLst>
          </a:prstGeom>
          <a:ln w="3175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직선 화살표 연결선 110">
            <a:extLst>
              <a:ext uri="{FF2B5EF4-FFF2-40B4-BE49-F238E27FC236}">
                <a16:creationId xmlns:a16="http://schemas.microsoft.com/office/drawing/2014/main" xmlns="" id="{8FE19252-16D3-42B8-98E6-F671F908E20C}"/>
              </a:ext>
            </a:extLst>
          </p:cNvPr>
          <p:cNvCxnSpPr>
            <a:cxnSpLocks/>
            <a:stCxn id="85" idx="3"/>
            <a:endCxn id="77" idx="2"/>
          </p:cNvCxnSpPr>
          <p:nvPr/>
        </p:nvCxnSpPr>
        <p:spPr>
          <a:xfrm flipV="1">
            <a:off x="7761377" y="2946288"/>
            <a:ext cx="1622328" cy="1065073"/>
          </a:xfrm>
          <a:prstGeom prst="bentConnector2">
            <a:avLst/>
          </a:prstGeom>
          <a:ln w="3175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직선 화살표 연결선 110">
            <a:extLst>
              <a:ext uri="{FF2B5EF4-FFF2-40B4-BE49-F238E27FC236}">
                <a16:creationId xmlns:a16="http://schemas.microsoft.com/office/drawing/2014/main" xmlns="" id="{8FE19252-16D3-42B8-98E6-F671F908E20C}"/>
              </a:ext>
            </a:extLst>
          </p:cNvPr>
          <p:cNvCxnSpPr>
            <a:cxnSpLocks/>
            <a:stCxn id="87" idx="3"/>
            <a:endCxn id="77" idx="2"/>
          </p:cNvCxnSpPr>
          <p:nvPr/>
        </p:nvCxnSpPr>
        <p:spPr>
          <a:xfrm flipV="1">
            <a:off x="7761377" y="2946288"/>
            <a:ext cx="1622328" cy="1449248"/>
          </a:xfrm>
          <a:prstGeom prst="bentConnector2">
            <a:avLst/>
          </a:prstGeom>
          <a:ln w="3175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직선 화살표 연결선 128">
            <a:extLst>
              <a:ext uri="{FF2B5EF4-FFF2-40B4-BE49-F238E27FC236}">
                <a16:creationId xmlns:a16="http://schemas.microsoft.com/office/drawing/2014/main" xmlns="" id="{8FE19252-16D3-42B8-98E6-F671F908E20C}"/>
              </a:ext>
            </a:extLst>
          </p:cNvPr>
          <p:cNvCxnSpPr>
            <a:cxnSpLocks/>
            <a:stCxn id="87" idx="3"/>
            <a:endCxn id="90" idx="1"/>
          </p:cNvCxnSpPr>
          <p:nvPr/>
        </p:nvCxnSpPr>
        <p:spPr>
          <a:xfrm>
            <a:off x="7761377" y="4395536"/>
            <a:ext cx="2908731" cy="0"/>
          </a:xfrm>
          <a:prstGeom prst="straightConnector1">
            <a:avLst/>
          </a:prstGeom>
          <a:ln w="3175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직선 화살표 연결선 131">
            <a:extLst>
              <a:ext uri="{FF2B5EF4-FFF2-40B4-BE49-F238E27FC236}">
                <a16:creationId xmlns:a16="http://schemas.microsoft.com/office/drawing/2014/main" xmlns="" id="{8FE19252-16D3-42B8-98E6-F671F908E20C}"/>
              </a:ext>
            </a:extLst>
          </p:cNvPr>
          <p:cNvCxnSpPr>
            <a:cxnSpLocks/>
            <a:stCxn id="77" idx="0"/>
            <a:endCxn id="58" idx="2"/>
          </p:cNvCxnSpPr>
          <p:nvPr/>
        </p:nvCxnSpPr>
        <p:spPr>
          <a:xfrm flipV="1">
            <a:off x="9383705" y="1966529"/>
            <a:ext cx="0" cy="691759"/>
          </a:xfrm>
          <a:prstGeom prst="straightConnector1">
            <a:avLst/>
          </a:prstGeom>
          <a:ln w="3175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6" name="표 135">
            <a:extLst>
              <a:ext uri="{FF2B5EF4-FFF2-40B4-BE49-F238E27FC236}">
                <a16:creationId xmlns:a16="http://schemas.microsoft.com/office/drawing/2014/main" xmlns="" id="{D940E6D4-F5CD-4F46-8183-955F0758F7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355877"/>
              </p:ext>
            </p:extLst>
          </p:nvPr>
        </p:nvGraphicFramePr>
        <p:xfrm>
          <a:off x="9462485" y="2046999"/>
          <a:ext cx="795940" cy="328608"/>
        </p:xfrm>
        <a:graphic>
          <a:graphicData uri="http://schemas.openxmlformats.org/drawingml/2006/table">
            <a:tbl>
              <a:tblPr firstRow="1" firstCol="1" bandRow="1"/>
              <a:tblGrid>
                <a:gridCol w="397970">
                  <a:extLst>
                    <a:ext uri="{9D8B030D-6E8A-4147-A177-3AD203B41FA5}">
                      <a16:colId xmlns:a16="http://schemas.microsoft.com/office/drawing/2014/main" xmlns="" val="1171514274"/>
                    </a:ext>
                  </a:extLst>
                </a:gridCol>
                <a:gridCol w="397970">
                  <a:extLst>
                    <a:ext uri="{9D8B030D-6E8A-4147-A177-3AD203B41FA5}">
                      <a16:colId xmlns:a16="http://schemas.microsoft.com/office/drawing/2014/main" xmlns="" val="2206398473"/>
                    </a:ext>
                  </a:extLst>
                </a:gridCol>
              </a:tblGrid>
              <a:tr h="164304"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900" b="1" kern="100" spc="-5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EOT</a:t>
                      </a:r>
                      <a:endParaRPr lang="ko-KR" sz="900" b="1" kern="100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900" b="1" kern="100" spc="-5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Cost</a:t>
                      </a:r>
                      <a:endParaRPr lang="ko-KR" sz="900" b="1" kern="100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80237202"/>
                  </a:ext>
                </a:extLst>
              </a:tr>
              <a:tr h="164304">
                <a:tc>
                  <a:txBody>
                    <a:bodyPr/>
                    <a:lstStyle/>
                    <a:p>
                      <a:pPr marL="95250" indent="0"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900" b="1" kern="100" spc="-5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O</a:t>
                      </a:r>
                      <a:endParaRPr lang="ko-KR" sz="900" b="1" kern="100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108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spc="-50" dirty="0">
                          <a:latin typeface="+mn-ea"/>
                          <a:ea typeface="+mn-ea"/>
                        </a:rPr>
                        <a:t>X</a:t>
                      </a:r>
                    </a:p>
                  </a:txBody>
                  <a:tcPr marL="72000" marR="108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34573752"/>
                  </a:ext>
                </a:extLst>
              </a:tr>
            </a:tbl>
          </a:graphicData>
        </a:graphic>
      </p:graphicFrame>
      <p:graphicFrame>
        <p:nvGraphicFramePr>
          <p:cNvPr id="138" name="표 137">
            <a:extLst>
              <a:ext uri="{FF2B5EF4-FFF2-40B4-BE49-F238E27FC236}">
                <a16:creationId xmlns:a16="http://schemas.microsoft.com/office/drawing/2014/main" xmlns="" id="{D940E6D4-F5CD-4F46-8183-955F0758F7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943199"/>
              </p:ext>
            </p:extLst>
          </p:nvPr>
        </p:nvGraphicFramePr>
        <p:xfrm>
          <a:off x="9462485" y="3015469"/>
          <a:ext cx="795940" cy="328608"/>
        </p:xfrm>
        <a:graphic>
          <a:graphicData uri="http://schemas.openxmlformats.org/drawingml/2006/table">
            <a:tbl>
              <a:tblPr firstRow="1" firstCol="1" bandRow="1"/>
              <a:tblGrid>
                <a:gridCol w="397970">
                  <a:extLst>
                    <a:ext uri="{9D8B030D-6E8A-4147-A177-3AD203B41FA5}">
                      <a16:colId xmlns:a16="http://schemas.microsoft.com/office/drawing/2014/main" xmlns="" val="1171514274"/>
                    </a:ext>
                  </a:extLst>
                </a:gridCol>
                <a:gridCol w="397970">
                  <a:extLst>
                    <a:ext uri="{9D8B030D-6E8A-4147-A177-3AD203B41FA5}">
                      <a16:colId xmlns:a16="http://schemas.microsoft.com/office/drawing/2014/main" xmlns="" val="2206398473"/>
                    </a:ext>
                  </a:extLst>
                </a:gridCol>
              </a:tblGrid>
              <a:tr h="164304"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900" b="1" kern="100" spc="-5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EOT</a:t>
                      </a:r>
                      <a:endParaRPr lang="ko-KR" sz="900" b="1" kern="100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900" b="1" kern="100" spc="-5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Cost</a:t>
                      </a:r>
                      <a:endParaRPr lang="ko-KR" sz="900" b="1" kern="100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80237202"/>
                  </a:ext>
                </a:extLst>
              </a:tr>
              <a:tr h="164304">
                <a:tc>
                  <a:txBody>
                    <a:bodyPr/>
                    <a:lstStyle/>
                    <a:p>
                      <a:pPr marL="95250" indent="0"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900" b="1" kern="100" spc="-5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O</a:t>
                      </a:r>
                      <a:endParaRPr lang="ko-KR" sz="900" b="1" kern="100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108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spc="-50" dirty="0" smtClean="0">
                          <a:latin typeface="+mn-ea"/>
                          <a:ea typeface="+mn-ea"/>
                        </a:rPr>
                        <a:t>O</a:t>
                      </a:r>
                      <a:endParaRPr lang="en-US" altLang="ko-KR" sz="900" b="1" spc="-50" dirty="0">
                        <a:latin typeface="+mn-ea"/>
                        <a:ea typeface="+mn-ea"/>
                      </a:endParaRPr>
                    </a:p>
                  </a:txBody>
                  <a:tcPr marL="72000" marR="108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34573752"/>
                  </a:ext>
                </a:extLst>
              </a:tr>
            </a:tbl>
          </a:graphicData>
        </a:graphic>
      </p:graphicFrame>
      <p:sp>
        <p:nvSpPr>
          <p:cNvPr id="139" name="직사각형 138">
            <a:extLst>
              <a:ext uri="{FF2B5EF4-FFF2-40B4-BE49-F238E27FC236}">
                <a16:creationId xmlns:a16="http://schemas.microsoft.com/office/drawing/2014/main" xmlns="" id="{466B44C9-D496-440A-B071-EE0E8DAE7050}"/>
              </a:ext>
            </a:extLst>
          </p:cNvPr>
          <p:cNvSpPr/>
          <p:nvPr/>
        </p:nvSpPr>
        <p:spPr>
          <a:xfrm>
            <a:off x="9984842" y="1431013"/>
            <a:ext cx="768884" cy="37534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100" spc="-50" dirty="0">
                <a:solidFill>
                  <a:schemeClr val="tx1"/>
                </a:solidFill>
                <a:latin typeface="+mn-ea"/>
              </a:rPr>
              <a:t>특정기간 </a:t>
            </a:r>
            <a:endParaRPr lang="en-US" altLang="ko-KR" sz="1100" spc="-5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ko-KR" altLang="en-US" sz="1100" spc="-50" dirty="0" err="1" smtClean="0">
                <a:solidFill>
                  <a:schemeClr val="tx1"/>
                </a:solidFill>
                <a:latin typeface="+mn-ea"/>
              </a:rPr>
              <a:t>지속시</a:t>
            </a:r>
            <a:endParaRPr lang="ko-KR" altLang="en-US" sz="1100" spc="-50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140" name="꺾인 연결선 139"/>
          <p:cNvCxnSpPr>
            <a:stCxn id="87" idx="3"/>
            <a:endCxn id="80" idx="1"/>
          </p:cNvCxnSpPr>
          <p:nvPr/>
        </p:nvCxnSpPr>
        <p:spPr>
          <a:xfrm flipV="1">
            <a:off x="7761377" y="1822529"/>
            <a:ext cx="2908731" cy="2573007"/>
          </a:xfrm>
          <a:prstGeom prst="bentConnector3">
            <a:avLst>
              <a:gd name="adj1" fmla="val 90605"/>
            </a:avLst>
          </a:prstGeom>
          <a:ln w="3175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직사각형 51">
            <a:extLst>
              <a:ext uri="{FF2B5EF4-FFF2-40B4-BE49-F238E27FC236}">
                <a16:creationId xmlns:a16="http://schemas.microsoft.com/office/drawing/2014/main" xmlns="" id="{FC3B304E-33A6-4BE4-AF16-422B81D0439D}"/>
              </a:ext>
            </a:extLst>
          </p:cNvPr>
          <p:cNvSpPr/>
          <p:nvPr/>
        </p:nvSpPr>
        <p:spPr>
          <a:xfrm>
            <a:off x="9602525" y="4213191"/>
            <a:ext cx="688102" cy="2160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000" b="1" dirty="0">
                <a:solidFill>
                  <a:schemeClr val="tx1"/>
                </a:solidFill>
                <a:latin typeface="+mn-ea"/>
              </a:rPr>
              <a:t>Part</a:t>
            </a:r>
            <a:endParaRPr lang="ko-KR" altLang="en-US" sz="10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xmlns="" id="{FC780DB5-56B7-4CE0-8C38-2C45FBB3A9BF}"/>
              </a:ext>
            </a:extLst>
          </p:cNvPr>
          <p:cNvSpPr/>
          <p:nvPr/>
        </p:nvSpPr>
        <p:spPr>
          <a:xfrm>
            <a:off x="10492170" y="3866430"/>
            <a:ext cx="813566" cy="2160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altLang="ko-KR" sz="1000" b="1" dirty="0">
                <a:solidFill>
                  <a:schemeClr val="tx1"/>
                </a:solidFill>
                <a:latin typeface="+mn-ea"/>
              </a:rPr>
              <a:t>All</a:t>
            </a:r>
            <a:endParaRPr lang="ko-KR" altLang="en-US" sz="10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7" name="직사각형 56">
            <a:extLst>
              <a:ext uri="{FF2B5EF4-FFF2-40B4-BE49-F238E27FC236}">
                <a16:creationId xmlns:a16="http://schemas.microsoft.com/office/drawing/2014/main" xmlns="" id="{FC3B304E-33A6-4BE4-AF16-422B81D0439D}"/>
              </a:ext>
            </a:extLst>
          </p:cNvPr>
          <p:cNvSpPr/>
          <p:nvPr/>
        </p:nvSpPr>
        <p:spPr>
          <a:xfrm>
            <a:off x="2282128" y="1568701"/>
            <a:ext cx="986852" cy="2160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altLang="ko-KR" sz="1200" b="1" u="sng" dirty="0" smtClean="0">
                <a:solidFill>
                  <a:schemeClr val="tx1"/>
                </a:solidFill>
                <a:latin typeface="+mn-ea"/>
              </a:rPr>
              <a:t>1</a:t>
            </a:r>
            <a:r>
              <a:rPr lang="ko-KR" altLang="en-US" sz="1200" b="1" u="sng" dirty="0" smtClean="0">
                <a:solidFill>
                  <a:schemeClr val="tx1"/>
                </a:solidFill>
                <a:latin typeface="+mn-ea"/>
              </a:rPr>
              <a:t>차 </a:t>
            </a:r>
            <a:r>
              <a:rPr lang="en-US" altLang="ko-KR" sz="1200" b="1" u="sng" dirty="0" smtClean="0">
                <a:solidFill>
                  <a:schemeClr val="tx1"/>
                </a:solidFill>
                <a:latin typeface="+mn-ea"/>
              </a:rPr>
              <a:t>Damage</a:t>
            </a:r>
            <a:endParaRPr lang="ko-KR" altLang="en-US" sz="1200" b="1" u="sng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5" name="직사각형 64">
            <a:extLst>
              <a:ext uri="{FF2B5EF4-FFF2-40B4-BE49-F238E27FC236}">
                <a16:creationId xmlns:a16="http://schemas.microsoft.com/office/drawing/2014/main" xmlns="" id="{CFCFC181-8829-430A-96EE-07E7812C34EA}"/>
              </a:ext>
            </a:extLst>
          </p:cNvPr>
          <p:cNvSpPr/>
          <p:nvPr/>
        </p:nvSpPr>
        <p:spPr>
          <a:xfrm>
            <a:off x="5989329" y="1590353"/>
            <a:ext cx="1764000" cy="2160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100" b="1" spc="-50" dirty="0" smtClean="0">
                <a:solidFill>
                  <a:schemeClr val="tx1"/>
                </a:solidFill>
                <a:latin typeface="+mn-ea"/>
              </a:rPr>
              <a:t>Notice</a:t>
            </a:r>
            <a:r>
              <a:rPr lang="ko-KR" altLang="en-US" sz="1100" b="1" spc="-5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1100" b="1" spc="-50" dirty="0" smtClean="0">
                <a:solidFill>
                  <a:schemeClr val="tx1"/>
                </a:solidFill>
                <a:latin typeface="+mn-ea"/>
              </a:rPr>
              <a:t>Requirements</a:t>
            </a:r>
            <a:endParaRPr lang="ko-KR" altLang="en-US" sz="1100" b="1" spc="-5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7" name="직사각형 66">
            <a:extLst>
              <a:ext uri="{FF2B5EF4-FFF2-40B4-BE49-F238E27FC236}">
                <a16:creationId xmlns:a16="http://schemas.microsoft.com/office/drawing/2014/main" xmlns="" id="{D2FC2212-C7BF-4519-8DBB-39AF2298BA9D}"/>
              </a:ext>
            </a:extLst>
          </p:cNvPr>
          <p:cNvSpPr/>
          <p:nvPr/>
        </p:nvSpPr>
        <p:spPr>
          <a:xfrm>
            <a:off x="6090216" y="2179570"/>
            <a:ext cx="1671161" cy="28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200" b="1" dirty="0" smtClean="0">
                <a:solidFill>
                  <a:schemeClr val="bg1"/>
                </a:solidFill>
                <a:latin typeface="+mn-ea"/>
              </a:rPr>
              <a:t>Insurance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68" name="꺾인 연결선 8"/>
          <p:cNvCxnSpPr>
            <a:endCxn id="67" idx="1"/>
          </p:cNvCxnSpPr>
          <p:nvPr/>
        </p:nvCxnSpPr>
        <p:spPr>
          <a:xfrm flipV="1">
            <a:off x="4334442" y="2323570"/>
            <a:ext cx="1755774" cy="0"/>
          </a:xfrm>
          <a:prstGeom prst="straightConnector1">
            <a:avLst/>
          </a:prstGeom>
          <a:ln w="3175">
            <a:solidFill>
              <a:schemeClr val="tx1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모서리가 둥근 직사각형 73"/>
          <p:cNvSpPr/>
          <p:nvPr/>
        </p:nvSpPr>
        <p:spPr>
          <a:xfrm>
            <a:off x="2120900" y="4408449"/>
            <a:ext cx="3152140" cy="689887"/>
          </a:xfrm>
          <a:prstGeom prst="roundRect">
            <a:avLst>
              <a:gd name="adj" fmla="val 1114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5" name="직사각형 74">
            <a:extLst>
              <a:ext uri="{FF2B5EF4-FFF2-40B4-BE49-F238E27FC236}">
                <a16:creationId xmlns:a16="http://schemas.microsoft.com/office/drawing/2014/main" xmlns="" id="{FC3B304E-33A6-4BE4-AF16-422B81D0439D}"/>
              </a:ext>
            </a:extLst>
          </p:cNvPr>
          <p:cNvSpPr/>
          <p:nvPr/>
        </p:nvSpPr>
        <p:spPr>
          <a:xfrm>
            <a:off x="2282128" y="4493817"/>
            <a:ext cx="986852" cy="2160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ko-KR" altLang="en-US" sz="1200" b="1" u="sng" dirty="0" smtClean="0">
                <a:solidFill>
                  <a:schemeClr val="tx1"/>
                </a:solidFill>
                <a:latin typeface="+mn-ea"/>
              </a:rPr>
              <a:t>추</a:t>
            </a:r>
            <a:r>
              <a:rPr lang="ko-KR" altLang="en-US" sz="1200" b="1" u="sng" dirty="0">
                <a:solidFill>
                  <a:schemeClr val="tx1"/>
                </a:solidFill>
                <a:latin typeface="+mn-ea"/>
              </a:rPr>
              <a:t>가</a:t>
            </a:r>
            <a:r>
              <a:rPr lang="ko-KR" altLang="en-US" sz="1200" b="1" u="sng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1200" b="1" u="sng" dirty="0" smtClean="0">
                <a:solidFill>
                  <a:schemeClr val="tx1"/>
                </a:solidFill>
                <a:latin typeface="+mn-ea"/>
              </a:rPr>
              <a:t>Damage</a:t>
            </a:r>
            <a:endParaRPr lang="ko-KR" altLang="en-US" sz="1200" b="1" u="sng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76" name="직사각형 75">
            <a:extLst>
              <a:ext uri="{FF2B5EF4-FFF2-40B4-BE49-F238E27FC236}">
                <a16:creationId xmlns:a16="http://schemas.microsoft.com/office/drawing/2014/main" xmlns="" id="{4B78A742-68FE-4866-8A38-CB3789D8B938}"/>
              </a:ext>
            </a:extLst>
          </p:cNvPr>
          <p:cNvSpPr/>
          <p:nvPr/>
        </p:nvSpPr>
        <p:spPr>
          <a:xfrm>
            <a:off x="3542442" y="4647493"/>
            <a:ext cx="1584000" cy="28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200" b="1" dirty="0" smtClean="0">
                <a:solidFill>
                  <a:schemeClr val="bg1"/>
                </a:solidFill>
                <a:latin typeface="+mn-ea"/>
              </a:rPr>
              <a:t>계약자의 </a:t>
            </a:r>
            <a:r>
              <a:rPr lang="en-US" altLang="ko-KR" sz="1200" b="1" dirty="0" smtClean="0">
                <a:solidFill>
                  <a:schemeClr val="bg1"/>
                </a:solidFill>
                <a:latin typeface="+mn-ea"/>
              </a:rPr>
              <a:t>Mitigation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79" name="꺾인 연결선 72"/>
          <p:cNvCxnSpPr>
            <a:stCxn id="72" idx="2"/>
            <a:endCxn id="76" idx="0"/>
          </p:cNvCxnSpPr>
          <p:nvPr/>
        </p:nvCxnSpPr>
        <p:spPr>
          <a:xfrm>
            <a:off x="4334442" y="3879136"/>
            <a:ext cx="0" cy="768357"/>
          </a:xfrm>
          <a:prstGeom prst="straightConnector1">
            <a:avLst/>
          </a:prstGeom>
          <a:ln w="3175">
            <a:solidFill>
              <a:schemeClr val="tx1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직사각형 87">
            <a:extLst>
              <a:ext uri="{FF2B5EF4-FFF2-40B4-BE49-F238E27FC236}">
                <a16:creationId xmlns:a16="http://schemas.microsoft.com/office/drawing/2014/main" xmlns="" id="{D2FC2212-C7BF-4519-8DBB-39AF2298BA9D}"/>
              </a:ext>
            </a:extLst>
          </p:cNvPr>
          <p:cNvSpPr/>
          <p:nvPr/>
        </p:nvSpPr>
        <p:spPr>
          <a:xfrm>
            <a:off x="6090216" y="4647493"/>
            <a:ext cx="1671161" cy="28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200" b="1" dirty="0" smtClean="0">
                <a:solidFill>
                  <a:schemeClr val="bg1"/>
                </a:solidFill>
                <a:latin typeface="+mn-ea"/>
              </a:rPr>
              <a:t>Acceleration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89" name="꺾인 연결선 72"/>
          <p:cNvCxnSpPr>
            <a:stCxn id="76" idx="3"/>
            <a:endCxn id="88" idx="1"/>
          </p:cNvCxnSpPr>
          <p:nvPr/>
        </p:nvCxnSpPr>
        <p:spPr>
          <a:xfrm>
            <a:off x="5126442" y="4791493"/>
            <a:ext cx="963774" cy="0"/>
          </a:xfrm>
          <a:prstGeom prst="straightConnector1">
            <a:avLst/>
          </a:prstGeom>
          <a:ln w="3175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직선 화살표 연결선 110">
            <a:extLst>
              <a:ext uri="{FF2B5EF4-FFF2-40B4-BE49-F238E27FC236}">
                <a16:creationId xmlns:a16="http://schemas.microsoft.com/office/drawing/2014/main" xmlns="" id="{8FE19252-16D3-42B8-98E6-F671F908E20C}"/>
              </a:ext>
            </a:extLst>
          </p:cNvPr>
          <p:cNvCxnSpPr>
            <a:cxnSpLocks/>
            <a:stCxn id="88" idx="3"/>
            <a:endCxn id="77" idx="2"/>
          </p:cNvCxnSpPr>
          <p:nvPr/>
        </p:nvCxnSpPr>
        <p:spPr>
          <a:xfrm flipV="1">
            <a:off x="7761377" y="2946288"/>
            <a:ext cx="1622328" cy="1845205"/>
          </a:xfrm>
          <a:prstGeom prst="bentConnector2">
            <a:avLst/>
          </a:prstGeom>
          <a:ln w="3175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직사각형 94">
            <a:extLst>
              <a:ext uri="{FF2B5EF4-FFF2-40B4-BE49-F238E27FC236}">
                <a16:creationId xmlns:a16="http://schemas.microsoft.com/office/drawing/2014/main" xmlns="" id="{466B44C9-D496-440A-B071-EE0E8DAE7050}"/>
              </a:ext>
            </a:extLst>
          </p:cNvPr>
          <p:cNvSpPr/>
          <p:nvPr/>
        </p:nvSpPr>
        <p:spPr>
          <a:xfrm>
            <a:off x="7862977" y="4548723"/>
            <a:ext cx="1440000" cy="249994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000" spc="-50" dirty="0" smtClean="0">
                <a:solidFill>
                  <a:schemeClr val="tx1"/>
                </a:solidFill>
                <a:latin typeface="+mn-ea"/>
              </a:rPr>
              <a:t>발주자의 </a:t>
            </a:r>
            <a:r>
              <a:rPr lang="ko-KR" altLang="en-US" sz="1000" spc="-50" smtClean="0">
                <a:solidFill>
                  <a:schemeClr val="tx1"/>
                </a:solidFill>
                <a:latin typeface="+mn-ea"/>
              </a:rPr>
              <a:t>승인</a:t>
            </a:r>
            <a:r>
              <a:rPr lang="en-US" altLang="ko-KR" sz="1000" spc="-50" dirty="0" smtClean="0">
                <a:solidFill>
                  <a:schemeClr val="tx1"/>
                </a:solidFill>
                <a:latin typeface="+mn-ea"/>
              </a:rPr>
              <a:t>/</a:t>
            </a:r>
            <a:r>
              <a:rPr lang="ko-KR" altLang="en-US" sz="1000" spc="-50" dirty="0" smtClean="0">
                <a:solidFill>
                  <a:schemeClr val="tx1"/>
                </a:solidFill>
                <a:latin typeface="+mn-ea"/>
              </a:rPr>
              <a:t>지시 필요</a:t>
            </a:r>
            <a:endParaRPr lang="en-US" altLang="ko-KR" sz="1000" spc="-50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BFF5B28A-BDB1-410E-A668-C94856F8D697}"/>
              </a:ext>
            </a:extLst>
          </p:cNvPr>
          <p:cNvSpPr txBox="1"/>
          <p:nvPr/>
        </p:nvSpPr>
        <p:spPr>
          <a:xfrm>
            <a:off x="192089" y="173522"/>
            <a:ext cx="396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ko-KR" alt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89EB2E4B-D5D2-4667-89B5-22A72628DA28}"/>
              </a:ext>
            </a:extLst>
          </p:cNvPr>
          <p:cNvSpPr txBox="1"/>
          <p:nvPr/>
        </p:nvSpPr>
        <p:spPr>
          <a:xfrm>
            <a:off x="673754" y="127356"/>
            <a:ext cx="8471647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2400" b="1" dirty="0" smtClean="0">
                <a:latin typeface="+mn-ea"/>
                <a:cs typeface="Arial" panose="020B0604020202020204" pitchFamily="34" charset="0"/>
              </a:rPr>
              <a:t>계약절차에 따른 대응방안</a:t>
            </a:r>
            <a:endParaRPr lang="ko-KR" altLang="en-US" sz="2400" b="1" dirty="0">
              <a:latin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90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슬라이드 번호 개체 틀 1">
            <a:extLst>
              <a:ext uri="{FF2B5EF4-FFF2-40B4-BE49-F238E27FC236}">
                <a16:creationId xmlns="" xmlns:a16="http://schemas.microsoft.com/office/drawing/2014/main" id="{FB763CA5-362F-4019-A11B-E371E257E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569710"/>
            <a:ext cx="2743200" cy="216000"/>
          </a:xfrm>
        </p:spPr>
        <p:txBody>
          <a:bodyPr/>
          <a:lstStyle/>
          <a:p>
            <a:fld id="{35403F34-BCC1-4C15-A085-800736C7B577}" type="slidenum">
              <a:rPr lang="ko-KR" altLang="en-US" sz="1000" smtClean="0"/>
              <a:pPr/>
              <a:t>11</a:t>
            </a:fld>
            <a:endParaRPr lang="ko-KR" altLang="en-US" sz="1000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5D55813-956B-499A-9078-751FD48CBDBC}"/>
              </a:ext>
            </a:extLst>
          </p:cNvPr>
          <p:cNvSpPr txBox="1"/>
          <p:nvPr/>
        </p:nvSpPr>
        <p:spPr>
          <a:xfrm>
            <a:off x="192088" y="836613"/>
            <a:ext cx="11807825" cy="360000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4000" tIns="0" bIns="0" rtlCol="0" anchor="ctr" anchorCtr="0">
            <a:no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3</a:t>
            </a:r>
            <a:r>
              <a:rPr lang="en-US" altLang="ko-KR" sz="1600" b="1" dirty="0" smtClean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) </a:t>
            </a:r>
            <a:r>
              <a:rPr lang="ko-KR" altLang="en-US" sz="1600" b="1" dirty="0" smtClean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대응 </a:t>
            </a:r>
            <a:r>
              <a:rPr lang="en-US" altLang="ko-KR" sz="1600" b="1" dirty="0" smtClean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Procedure</a:t>
            </a:r>
            <a:endParaRPr lang="ko-KR" altLang="en-US" sz="1600" b="1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54" name="직사각형 53">
            <a:extLst>
              <a:ext uri="{FF2B5EF4-FFF2-40B4-BE49-F238E27FC236}">
                <a16:creationId xmlns="" xmlns:a16="http://schemas.microsoft.com/office/drawing/2014/main" id="{CB35B8E1-2385-4F05-A4AE-21C3117EDE40}"/>
              </a:ext>
            </a:extLst>
          </p:cNvPr>
          <p:cNvSpPr/>
          <p:nvPr/>
        </p:nvSpPr>
        <p:spPr>
          <a:xfrm>
            <a:off x="3564428" y="1335654"/>
            <a:ext cx="2338993" cy="50759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+mn-ea"/>
            </a:endParaRPr>
          </a:p>
        </p:txBody>
      </p:sp>
      <p:sp>
        <p:nvSpPr>
          <p:cNvPr id="56" name="직사각형 55">
            <a:extLst>
              <a:ext uri="{FF2B5EF4-FFF2-40B4-BE49-F238E27FC236}">
                <a16:creationId xmlns="" xmlns:a16="http://schemas.microsoft.com/office/drawing/2014/main" id="{E326FAD3-6E33-4D87-AD48-1C39F66D1B60}"/>
              </a:ext>
            </a:extLst>
          </p:cNvPr>
          <p:cNvSpPr/>
          <p:nvPr/>
        </p:nvSpPr>
        <p:spPr>
          <a:xfrm>
            <a:off x="803275" y="1424244"/>
            <a:ext cx="2095275" cy="487347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8702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1" kern="0" spc="-50" noProof="0" dirty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Event </a:t>
            </a:r>
            <a:r>
              <a:rPr lang="ko-KR" altLang="en-US" sz="1200" b="1" kern="0" spc="-50" noProof="0" dirty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발생</a:t>
            </a:r>
            <a:endParaRPr kumimoji="0" lang="ko-KR" altLang="en-US" sz="1200" b="1" i="0" u="none" strike="noStrike" kern="0" cap="none" spc="-5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Arial" panose="020B0604020202020204" pitchFamily="34" charset="0"/>
            </a:endParaRPr>
          </a:p>
        </p:txBody>
      </p:sp>
      <p:sp>
        <p:nvSpPr>
          <p:cNvPr id="58" name="아래쪽 화살표 11">
            <a:extLst>
              <a:ext uri="{FF2B5EF4-FFF2-40B4-BE49-F238E27FC236}">
                <a16:creationId xmlns="" xmlns:a16="http://schemas.microsoft.com/office/drawing/2014/main" id="{BCC6C244-6F79-4F96-9432-469F8318919B}"/>
              </a:ext>
            </a:extLst>
          </p:cNvPr>
          <p:cNvSpPr/>
          <p:nvPr/>
        </p:nvSpPr>
        <p:spPr>
          <a:xfrm>
            <a:off x="4574501" y="1992946"/>
            <a:ext cx="318846" cy="446686"/>
          </a:xfrm>
          <a:prstGeom prst="downArrow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+mn-ea"/>
            </a:endParaRPr>
          </a:p>
        </p:txBody>
      </p:sp>
      <p:sp>
        <p:nvSpPr>
          <p:cNvPr id="60" name="아래쪽 화살표 12">
            <a:extLst>
              <a:ext uri="{FF2B5EF4-FFF2-40B4-BE49-F238E27FC236}">
                <a16:creationId xmlns="" xmlns:a16="http://schemas.microsoft.com/office/drawing/2014/main" id="{ADC6D92E-DAE6-425A-BF50-C3EE51D25415}"/>
              </a:ext>
            </a:extLst>
          </p:cNvPr>
          <p:cNvSpPr/>
          <p:nvPr/>
        </p:nvSpPr>
        <p:spPr>
          <a:xfrm rot="16200000">
            <a:off x="3103691" y="1417424"/>
            <a:ext cx="284286" cy="500988"/>
          </a:xfrm>
          <a:prstGeom prst="downArrow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+mn-ea"/>
            </a:endParaRPr>
          </a:p>
        </p:txBody>
      </p:sp>
      <p:sp>
        <p:nvSpPr>
          <p:cNvPr id="61" name="직사각형 60">
            <a:extLst>
              <a:ext uri="{FF2B5EF4-FFF2-40B4-BE49-F238E27FC236}">
                <a16:creationId xmlns="" xmlns:a16="http://schemas.microsoft.com/office/drawing/2014/main" id="{2E1500AD-598A-448C-BD30-AF4CC333761D}"/>
              </a:ext>
            </a:extLst>
          </p:cNvPr>
          <p:cNvSpPr/>
          <p:nvPr/>
        </p:nvSpPr>
        <p:spPr>
          <a:xfrm>
            <a:off x="3688368" y="1424244"/>
            <a:ext cx="2095275" cy="4873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8702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1" kern="0" spc="-50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1. </a:t>
            </a:r>
            <a:r>
              <a:rPr lang="ko-KR" altLang="en-US" sz="1200" b="1" kern="0" spc="-50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계약조건 검토</a:t>
            </a:r>
            <a:endParaRPr lang="en-US" altLang="ko-KR" sz="1200" b="1" kern="0" spc="-50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  <a:p>
            <a:pPr marL="0" marR="0" lvl="0" indent="0" algn="ctr" defTabSz="8702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0" cap="none" spc="-5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Arial" panose="020B0604020202020204" pitchFamily="34" charset="0"/>
              </a:rPr>
              <a:t>(Force Majeure </a:t>
            </a:r>
            <a:r>
              <a:rPr kumimoji="0" lang="ko-KR" altLang="en-US" sz="1200" b="1" i="0" u="none" strike="noStrike" kern="0" cap="none" spc="-5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Arial" panose="020B0604020202020204" pitchFamily="34" charset="0"/>
              </a:rPr>
              <a:t>해당여부</a:t>
            </a:r>
            <a:r>
              <a:rPr kumimoji="0" lang="en-US" altLang="ko-KR" sz="1200" b="1" i="0" u="none" strike="noStrike" kern="0" cap="none" spc="-5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Arial" panose="020B0604020202020204" pitchFamily="34" charset="0"/>
              </a:rPr>
              <a:t>)</a:t>
            </a:r>
            <a:endParaRPr kumimoji="0" lang="ko-KR" altLang="en-US" sz="1200" b="1" i="0" u="none" strike="noStrike" kern="0" cap="none" spc="-5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cs typeface="Arial" panose="020B0604020202020204" pitchFamily="34" charset="0"/>
            </a:endParaRPr>
          </a:p>
        </p:txBody>
      </p:sp>
      <p:sp>
        <p:nvSpPr>
          <p:cNvPr id="63" name="아래쪽 화살표 14">
            <a:extLst>
              <a:ext uri="{FF2B5EF4-FFF2-40B4-BE49-F238E27FC236}">
                <a16:creationId xmlns="" xmlns:a16="http://schemas.microsoft.com/office/drawing/2014/main" id="{8F9C8518-7940-4465-AFB5-4ABBFFB227CC}"/>
              </a:ext>
            </a:extLst>
          </p:cNvPr>
          <p:cNvSpPr/>
          <p:nvPr/>
        </p:nvSpPr>
        <p:spPr>
          <a:xfrm rot="16200000">
            <a:off x="6112608" y="1417424"/>
            <a:ext cx="284286" cy="500988"/>
          </a:xfrm>
          <a:prstGeom prst="downArrow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+mn-ea"/>
            </a:endParaRPr>
          </a:p>
        </p:txBody>
      </p:sp>
      <p:sp>
        <p:nvSpPr>
          <p:cNvPr id="64" name="직사각형 63">
            <a:extLst>
              <a:ext uri="{FF2B5EF4-FFF2-40B4-BE49-F238E27FC236}">
                <a16:creationId xmlns="" xmlns:a16="http://schemas.microsoft.com/office/drawing/2014/main" id="{4D9385E6-2BC4-4E1B-8006-B1685FC2795C}"/>
              </a:ext>
            </a:extLst>
          </p:cNvPr>
          <p:cNvSpPr/>
          <p:nvPr/>
        </p:nvSpPr>
        <p:spPr>
          <a:xfrm>
            <a:off x="6573460" y="1424244"/>
            <a:ext cx="2095275" cy="4873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8702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1" kern="0" spc="-50" noProof="0" dirty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Insurance </a:t>
            </a:r>
            <a:r>
              <a:rPr lang="ko-KR" altLang="en-US" sz="1200" b="1" kern="0" spc="-50" noProof="0" dirty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가능여부 검토</a:t>
            </a:r>
            <a:endParaRPr kumimoji="0" lang="ko-KR" altLang="en-US" sz="1200" b="1" i="0" u="none" strike="noStrike" kern="0" cap="none" spc="-5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Arial" panose="020B0604020202020204" pitchFamily="34" charset="0"/>
            </a:endParaRPr>
          </a:p>
        </p:txBody>
      </p:sp>
      <p:sp>
        <p:nvSpPr>
          <p:cNvPr id="65" name="아래쪽 화살표 16">
            <a:extLst>
              <a:ext uri="{FF2B5EF4-FFF2-40B4-BE49-F238E27FC236}">
                <a16:creationId xmlns="" xmlns:a16="http://schemas.microsoft.com/office/drawing/2014/main" id="{9FDFD515-BFAE-46C3-B5ED-6077896366C9}"/>
              </a:ext>
            </a:extLst>
          </p:cNvPr>
          <p:cNvSpPr/>
          <p:nvPr/>
        </p:nvSpPr>
        <p:spPr>
          <a:xfrm rot="16200000">
            <a:off x="8921499" y="1417424"/>
            <a:ext cx="284286" cy="500988"/>
          </a:xfrm>
          <a:prstGeom prst="downArrow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+mn-ea"/>
            </a:endParaRPr>
          </a:p>
        </p:txBody>
      </p:sp>
      <p:sp>
        <p:nvSpPr>
          <p:cNvPr id="66" name="직사각형 65">
            <a:extLst>
              <a:ext uri="{FF2B5EF4-FFF2-40B4-BE49-F238E27FC236}">
                <a16:creationId xmlns="" xmlns:a16="http://schemas.microsoft.com/office/drawing/2014/main" id="{EA367CFF-9EED-46E0-9309-6BD1F269F203}"/>
              </a:ext>
            </a:extLst>
          </p:cNvPr>
          <p:cNvSpPr/>
          <p:nvPr/>
        </p:nvSpPr>
        <p:spPr>
          <a:xfrm>
            <a:off x="9458550" y="1424244"/>
            <a:ext cx="2095275" cy="4873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8702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1" kern="0" spc="-50" noProof="0" dirty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Insurance </a:t>
            </a:r>
            <a:r>
              <a:rPr lang="ko-KR" altLang="en-US" sz="1200" b="1" kern="0" spc="-50" noProof="0" dirty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처리</a:t>
            </a:r>
            <a:endParaRPr kumimoji="0" lang="ko-KR" altLang="en-US" sz="1200" b="1" i="0" u="none" strike="noStrike" kern="0" cap="none" spc="-5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Arial" panose="020B0604020202020204" pitchFamily="34" charset="0"/>
            </a:endParaRPr>
          </a:p>
        </p:txBody>
      </p:sp>
      <p:sp>
        <p:nvSpPr>
          <p:cNvPr id="67" name="직사각형 66">
            <a:extLst>
              <a:ext uri="{FF2B5EF4-FFF2-40B4-BE49-F238E27FC236}">
                <a16:creationId xmlns="" xmlns:a16="http://schemas.microsoft.com/office/drawing/2014/main" id="{098B92DD-A89D-4CD3-84E4-0EB331B90389}"/>
              </a:ext>
            </a:extLst>
          </p:cNvPr>
          <p:cNvSpPr/>
          <p:nvPr/>
        </p:nvSpPr>
        <p:spPr>
          <a:xfrm>
            <a:off x="3688368" y="2520986"/>
            <a:ext cx="2095275" cy="4873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8702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0" cap="none" spc="-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Arial" panose="020B0604020202020204" pitchFamily="34" charset="0"/>
              </a:rPr>
              <a:t>2. Notice</a:t>
            </a:r>
          </a:p>
          <a:p>
            <a:pPr marL="0" marR="0" lvl="0" indent="0" algn="ctr" defTabSz="8702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1" kern="0" spc="-50" dirty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(</a:t>
            </a:r>
            <a:r>
              <a:rPr lang="ko-KR" altLang="en-US" sz="1200" b="1" kern="0" spc="-50" dirty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특정시간 이내 통보</a:t>
            </a:r>
            <a:r>
              <a:rPr lang="en-US" altLang="ko-KR" sz="1200" b="1" kern="0" spc="-50" dirty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)</a:t>
            </a:r>
            <a:endParaRPr kumimoji="0" lang="ko-KR" altLang="en-US" sz="1200" b="1" i="0" u="none" strike="noStrike" kern="0" cap="none" spc="-5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Arial" panose="020B0604020202020204" pitchFamily="34" charset="0"/>
            </a:endParaRPr>
          </a:p>
        </p:txBody>
      </p:sp>
      <p:sp>
        <p:nvSpPr>
          <p:cNvPr id="68" name="직사각형 67">
            <a:extLst>
              <a:ext uri="{FF2B5EF4-FFF2-40B4-BE49-F238E27FC236}">
                <a16:creationId xmlns="" xmlns:a16="http://schemas.microsoft.com/office/drawing/2014/main" id="{691AAF15-E65D-44DD-929D-14892DBFA1E6}"/>
              </a:ext>
            </a:extLst>
          </p:cNvPr>
          <p:cNvSpPr/>
          <p:nvPr/>
        </p:nvSpPr>
        <p:spPr>
          <a:xfrm>
            <a:off x="3688368" y="3617728"/>
            <a:ext cx="2095275" cy="4873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8702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0" cap="none" spc="-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Arial" panose="020B0604020202020204" pitchFamily="34" charset="0"/>
              </a:rPr>
              <a:t>3. Mitigation Plan </a:t>
            </a:r>
            <a:r>
              <a:rPr kumimoji="0" lang="ko-KR" altLang="en-US" sz="1200" b="1" i="0" u="none" strike="noStrike" kern="0" cap="none" spc="-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Arial" panose="020B0604020202020204" pitchFamily="34" charset="0"/>
              </a:rPr>
              <a:t>제출</a:t>
            </a:r>
          </a:p>
        </p:txBody>
      </p:sp>
      <p:sp>
        <p:nvSpPr>
          <p:cNvPr id="69" name="아래쪽 화살표 20">
            <a:extLst>
              <a:ext uri="{FF2B5EF4-FFF2-40B4-BE49-F238E27FC236}">
                <a16:creationId xmlns="" xmlns:a16="http://schemas.microsoft.com/office/drawing/2014/main" id="{692C9C7F-FA07-4409-8DD7-B1D7F34E4819}"/>
              </a:ext>
            </a:extLst>
          </p:cNvPr>
          <p:cNvSpPr/>
          <p:nvPr/>
        </p:nvSpPr>
        <p:spPr>
          <a:xfrm>
            <a:off x="4574501" y="3089688"/>
            <a:ext cx="318846" cy="446686"/>
          </a:xfrm>
          <a:prstGeom prst="downArrow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+mn-ea"/>
            </a:endParaRPr>
          </a:p>
        </p:txBody>
      </p:sp>
      <p:sp>
        <p:nvSpPr>
          <p:cNvPr id="70" name="직사각형 69">
            <a:extLst>
              <a:ext uri="{FF2B5EF4-FFF2-40B4-BE49-F238E27FC236}">
                <a16:creationId xmlns="" xmlns:a16="http://schemas.microsoft.com/office/drawing/2014/main" id="{6C735C7E-AD77-407A-AA1A-E84B4878E2B5}"/>
              </a:ext>
            </a:extLst>
          </p:cNvPr>
          <p:cNvSpPr/>
          <p:nvPr/>
        </p:nvSpPr>
        <p:spPr>
          <a:xfrm>
            <a:off x="3688368" y="4721188"/>
            <a:ext cx="2095275" cy="4873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8702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0" cap="none" spc="-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Arial" panose="020B0604020202020204" pitchFamily="34" charset="0"/>
              </a:rPr>
              <a:t>Mitigation </a:t>
            </a:r>
            <a:r>
              <a:rPr kumimoji="0" lang="ko-KR" altLang="en-US" sz="1200" b="1" i="0" u="none" strike="noStrike" kern="0" cap="none" spc="-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Arial" panose="020B0604020202020204" pitchFamily="34" charset="0"/>
              </a:rPr>
              <a:t>수행</a:t>
            </a:r>
          </a:p>
        </p:txBody>
      </p:sp>
      <p:sp>
        <p:nvSpPr>
          <p:cNvPr id="71" name="아래쪽 화살표 22">
            <a:extLst>
              <a:ext uri="{FF2B5EF4-FFF2-40B4-BE49-F238E27FC236}">
                <a16:creationId xmlns="" xmlns:a16="http://schemas.microsoft.com/office/drawing/2014/main" id="{3D665198-D992-45C6-944B-6C8624E7165C}"/>
              </a:ext>
            </a:extLst>
          </p:cNvPr>
          <p:cNvSpPr/>
          <p:nvPr/>
        </p:nvSpPr>
        <p:spPr>
          <a:xfrm>
            <a:off x="4574501" y="4186429"/>
            <a:ext cx="318846" cy="446686"/>
          </a:xfrm>
          <a:prstGeom prst="downArrow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+mn-ea"/>
            </a:endParaRPr>
          </a:p>
        </p:txBody>
      </p:sp>
      <p:sp>
        <p:nvSpPr>
          <p:cNvPr id="72" name="직사각형 71">
            <a:extLst>
              <a:ext uri="{FF2B5EF4-FFF2-40B4-BE49-F238E27FC236}">
                <a16:creationId xmlns="" xmlns:a16="http://schemas.microsoft.com/office/drawing/2014/main" id="{04E20E59-6AB9-4C7B-84A7-77EBAEEE6F0D}"/>
              </a:ext>
            </a:extLst>
          </p:cNvPr>
          <p:cNvSpPr/>
          <p:nvPr/>
        </p:nvSpPr>
        <p:spPr>
          <a:xfrm>
            <a:off x="3688368" y="5811208"/>
            <a:ext cx="2095275" cy="4873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rIns="36000" rtlCol="0" anchor="ctr"/>
          <a:lstStyle/>
          <a:p>
            <a:pPr marL="0" marR="0" lvl="0" indent="0" algn="ctr" defTabSz="8702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0" cap="none" spc="-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Arial" panose="020B0604020202020204" pitchFamily="34" charset="0"/>
              </a:rPr>
              <a:t>4. Force Majeure </a:t>
            </a:r>
            <a:r>
              <a:rPr lang="ko-KR" altLang="en-US" sz="1200" b="1" kern="0" spc="-50" dirty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결과파악</a:t>
            </a:r>
            <a:endParaRPr lang="en-US" altLang="ko-KR" sz="1200" b="1" kern="0" spc="-50" dirty="0">
              <a:solidFill>
                <a:prstClr val="black"/>
              </a:solidFill>
              <a:latin typeface="+mn-ea"/>
              <a:cs typeface="Arial" panose="020B0604020202020204" pitchFamily="34" charset="0"/>
            </a:endParaRPr>
          </a:p>
          <a:p>
            <a:pPr marL="0" marR="0" lvl="0" indent="0" algn="ctr" defTabSz="8702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1" i="0" u="none" strike="noStrike" kern="0" cap="none" spc="-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Arial" panose="020B0604020202020204" pitchFamily="34" charset="0"/>
              </a:rPr>
              <a:t>및 </a:t>
            </a:r>
            <a:r>
              <a:rPr kumimoji="0" lang="en-US" altLang="ko-KR" sz="1200" b="1" i="0" u="none" strike="noStrike" kern="0" cap="none" spc="-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Arial" panose="020B0604020202020204" pitchFamily="34" charset="0"/>
              </a:rPr>
              <a:t>Notice</a:t>
            </a:r>
            <a:endParaRPr kumimoji="0" lang="ko-KR" altLang="en-US" sz="1200" b="1" i="0" u="none" strike="noStrike" kern="0" cap="none" spc="-5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Arial" panose="020B0604020202020204" pitchFamily="34" charset="0"/>
            </a:endParaRPr>
          </a:p>
        </p:txBody>
      </p:sp>
      <p:sp>
        <p:nvSpPr>
          <p:cNvPr id="73" name="아래쪽 화살표 24">
            <a:extLst>
              <a:ext uri="{FF2B5EF4-FFF2-40B4-BE49-F238E27FC236}">
                <a16:creationId xmlns="" xmlns:a16="http://schemas.microsoft.com/office/drawing/2014/main" id="{09216A0A-DFB6-435E-AF6D-FC42827DC1E2}"/>
              </a:ext>
            </a:extLst>
          </p:cNvPr>
          <p:cNvSpPr/>
          <p:nvPr/>
        </p:nvSpPr>
        <p:spPr>
          <a:xfrm>
            <a:off x="4574501" y="5283171"/>
            <a:ext cx="318846" cy="446686"/>
          </a:xfrm>
          <a:prstGeom prst="downArrow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+mn-ea"/>
            </a:endParaRPr>
          </a:p>
        </p:txBody>
      </p:sp>
      <p:sp>
        <p:nvSpPr>
          <p:cNvPr id="74" name="직사각형 73">
            <a:extLst>
              <a:ext uri="{FF2B5EF4-FFF2-40B4-BE49-F238E27FC236}">
                <a16:creationId xmlns="" xmlns:a16="http://schemas.microsoft.com/office/drawing/2014/main" id="{90AD17A6-748A-4625-A38E-4E803C9DD60B}"/>
              </a:ext>
            </a:extLst>
          </p:cNvPr>
          <p:cNvSpPr/>
          <p:nvPr/>
        </p:nvSpPr>
        <p:spPr>
          <a:xfrm>
            <a:off x="6573460" y="4254463"/>
            <a:ext cx="2095275" cy="4873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8702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1" kern="0" spc="-50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상황 </a:t>
            </a:r>
            <a:r>
              <a:rPr lang="ko-KR" altLang="en-US" sz="1200" b="1" kern="0" spc="-50" dirty="0" err="1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지속시</a:t>
            </a:r>
            <a:endParaRPr lang="en-US" altLang="ko-KR" sz="1200" b="1" kern="0" spc="-50" noProof="0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  <a:p>
            <a:pPr marL="0" marR="0" lvl="0" indent="0" algn="ctr" defTabSz="8702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0" cap="none" spc="-50" normalizeH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Arial" panose="020B0604020202020204" pitchFamily="34" charset="0"/>
              </a:rPr>
              <a:t>Termination </a:t>
            </a:r>
            <a:r>
              <a:rPr kumimoji="0" lang="ko-KR" altLang="en-US" sz="1200" b="1" i="0" u="none" strike="noStrike" kern="0" cap="none" spc="-50" normalizeH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Arial" panose="020B0604020202020204" pitchFamily="34" charset="0"/>
              </a:rPr>
              <a:t>조건 검토</a:t>
            </a:r>
            <a:r>
              <a:rPr kumimoji="0" lang="en-US" altLang="ko-KR" sz="1200" b="1" i="0" u="none" strike="noStrike" kern="0" cap="none" spc="-50" normalizeH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Arial" panose="020B0604020202020204" pitchFamily="34" charset="0"/>
              </a:rPr>
              <a:t> </a:t>
            </a:r>
            <a:endParaRPr kumimoji="0" lang="ko-KR" altLang="en-US" sz="1200" b="1" i="0" u="none" strike="noStrike" kern="0" cap="none" spc="-5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cs typeface="Arial" panose="020B0604020202020204" pitchFamily="34" charset="0"/>
            </a:endParaRPr>
          </a:p>
        </p:txBody>
      </p:sp>
      <p:sp>
        <p:nvSpPr>
          <p:cNvPr id="78" name="직사각형 77">
            <a:extLst>
              <a:ext uri="{FF2B5EF4-FFF2-40B4-BE49-F238E27FC236}">
                <a16:creationId xmlns="" xmlns:a16="http://schemas.microsoft.com/office/drawing/2014/main" id="{6ECD2E59-21AD-4164-888E-4FDC9FBB9274}"/>
              </a:ext>
            </a:extLst>
          </p:cNvPr>
          <p:cNvSpPr/>
          <p:nvPr/>
        </p:nvSpPr>
        <p:spPr>
          <a:xfrm>
            <a:off x="9458550" y="4254463"/>
            <a:ext cx="2095275" cy="4873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8702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0" cap="none" spc="-5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Arial" panose="020B0604020202020204" pitchFamily="34" charset="0"/>
              </a:rPr>
              <a:t>Termination</a:t>
            </a:r>
            <a:endParaRPr kumimoji="0" lang="ko-KR" altLang="en-US" sz="1200" b="1" i="0" u="none" strike="noStrike" kern="0" cap="none" spc="-5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Arial" panose="020B0604020202020204" pitchFamily="34" charset="0"/>
            </a:endParaRPr>
          </a:p>
        </p:txBody>
      </p:sp>
      <p:sp>
        <p:nvSpPr>
          <p:cNvPr id="79" name="아래쪽 화살표 33">
            <a:extLst>
              <a:ext uri="{FF2B5EF4-FFF2-40B4-BE49-F238E27FC236}">
                <a16:creationId xmlns="" xmlns:a16="http://schemas.microsoft.com/office/drawing/2014/main" id="{45D505BC-204D-4E78-A5FE-B5B806D9255A}"/>
              </a:ext>
            </a:extLst>
          </p:cNvPr>
          <p:cNvSpPr/>
          <p:nvPr/>
        </p:nvSpPr>
        <p:spPr>
          <a:xfrm rot="16200000">
            <a:off x="8921499" y="4247643"/>
            <a:ext cx="284286" cy="500988"/>
          </a:xfrm>
          <a:prstGeom prst="downArrow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+mn-ea"/>
            </a:endParaRPr>
          </a:p>
        </p:txBody>
      </p:sp>
      <p:sp>
        <p:nvSpPr>
          <p:cNvPr id="80" name="Rectangle 1">
            <a:extLst>
              <a:ext uri="{FF2B5EF4-FFF2-40B4-BE49-F238E27FC236}">
                <a16:creationId xmlns="" xmlns:a16="http://schemas.microsoft.com/office/drawing/2014/main" id="{5A6E03CD-ACC5-4EB7-9945-8D23E2681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2357" y="1871902"/>
            <a:ext cx="2418412" cy="533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88900" indent="-88900" defTabSz="870234" fontAlgn="base" latinLnBrk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1" lang="en-US" altLang="ko-KR" sz="1050" b="1" kern="0" spc="-50" dirty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Insurance </a:t>
            </a:r>
            <a:r>
              <a:rPr kumimoji="1" lang="ko-KR" altLang="en-US" sz="1050" b="1" kern="0" spc="-50" dirty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조건 확인</a:t>
            </a:r>
            <a:endParaRPr kumimoji="1" lang="en-US" altLang="ko-KR" sz="1050" b="1" kern="0" spc="-50" dirty="0">
              <a:solidFill>
                <a:prstClr val="black"/>
              </a:solidFill>
              <a:latin typeface="+mn-ea"/>
              <a:cs typeface="Arial" panose="020B0604020202020204" pitchFamily="34" charset="0"/>
            </a:endParaRPr>
          </a:p>
          <a:p>
            <a:pPr marL="88900" indent="-88900" defTabSz="870234" fontAlgn="base" latinLnBrk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1" lang="ko-KR" altLang="en-US" sz="1050" b="1" kern="0" spc="-50" dirty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실사를 위한 자료 확보 및 정리</a:t>
            </a:r>
          </a:p>
        </p:txBody>
      </p:sp>
      <p:sp>
        <p:nvSpPr>
          <p:cNvPr id="87" name="직사각형 86">
            <a:extLst>
              <a:ext uri="{FF2B5EF4-FFF2-40B4-BE49-F238E27FC236}">
                <a16:creationId xmlns="" xmlns:a16="http://schemas.microsoft.com/office/drawing/2014/main" id="{52E2D53F-D5EC-4A49-809C-5D35DB5CC42B}"/>
              </a:ext>
            </a:extLst>
          </p:cNvPr>
          <p:cNvSpPr/>
          <p:nvPr/>
        </p:nvSpPr>
        <p:spPr>
          <a:xfrm>
            <a:off x="6573460" y="2454311"/>
            <a:ext cx="3073540" cy="157656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tIns="72000" bIns="72000">
            <a:spAutoFit/>
          </a:bodyPr>
          <a:lstStyle/>
          <a:p>
            <a:pPr marL="85725" marR="0" lvl="0" algn="ctr" defTabSz="870234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altLang="ko-KR" sz="1100" b="1" u="sng" kern="0" spc="-50" dirty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&lt;Notice </a:t>
            </a:r>
            <a:r>
              <a:rPr lang="ko-KR" altLang="en-US" sz="1100" b="1" u="sng" kern="0" spc="-50" dirty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포함내용</a:t>
            </a:r>
            <a:r>
              <a:rPr lang="en-US" altLang="ko-KR" sz="1100" b="1" u="sng" kern="0" spc="-50" dirty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&gt;</a:t>
            </a:r>
          </a:p>
          <a:p>
            <a:pPr marL="266700" marR="0" lvl="0" indent="-200025" defTabSz="870234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o-KR" altLang="en-US" sz="1100" kern="0" spc="-50" dirty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불가항력 상황의 발생</a:t>
            </a:r>
            <a:endParaRPr lang="en-US" altLang="ko-KR" sz="1100" kern="0" spc="-50" dirty="0">
              <a:solidFill>
                <a:prstClr val="black"/>
              </a:solidFill>
              <a:latin typeface="+mn-ea"/>
              <a:cs typeface="Arial" panose="020B0604020202020204" pitchFamily="34" charset="0"/>
            </a:endParaRPr>
          </a:p>
          <a:p>
            <a:pPr marL="266700" marR="0" lvl="0" indent="-200025" defTabSz="870234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o-KR" altLang="en-US" sz="1100" kern="0" spc="-50" dirty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직접적 피해에 대한 구체적 기술</a:t>
            </a:r>
            <a:endParaRPr lang="en-US" altLang="ko-KR" sz="1100" kern="0" spc="-50" dirty="0">
              <a:solidFill>
                <a:prstClr val="black"/>
              </a:solidFill>
              <a:latin typeface="+mn-ea"/>
              <a:cs typeface="Arial" panose="020B0604020202020204" pitchFamily="34" charset="0"/>
            </a:endParaRPr>
          </a:p>
          <a:p>
            <a:pPr marL="266700" marR="0" lvl="0" indent="-200025" defTabSz="870234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o-KR" altLang="en-US" sz="1100" kern="0" spc="-50" dirty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계약자의 초도 대응 및 조치내용</a:t>
            </a:r>
            <a:endParaRPr lang="en-US" altLang="ko-KR" sz="1100" kern="0" spc="-50" dirty="0">
              <a:solidFill>
                <a:prstClr val="black"/>
              </a:solidFill>
              <a:latin typeface="+mn-ea"/>
              <a:cs typeface="Arial" panose="020B0604020202020204" pitchFamily="34" charset="0"/>
            </a:endParaRPr>
          </a:p>
          <a:p>
            <a:pPr marL="266700" marR="0" lvl="0" indent="-200025" defTabSz="870234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o-KR" altLang="en-US" sz="1100" kern="0" spc="-50" dirty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불가항력적 상황으로 판단되기 위한 내용</a:t>
            </a:r>
            <a:endParaRPr lang="en-US" altLang="ko-KR" sz="1100" kern="0" spc="-50" dirty="0">
              <a:solidFill>
                <a:prstClr val="black"/>
              </a:solidFill>
              <a:latin typeface="+mn-ea"/>
              <a:cs typeface="Arial" panose="020B0604020202020204" pitchFamily="34" charset="0"/>
            </a:endParaRPr>
          </a:p>
          <a:p>
            <a:pPr marL="266700" marR="0" lvl="0" indent="-200025" defTabSz="870234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o-KR" altLang="en-US" sz="1100" kern="0" spc="-50" dirty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추후 조치계획에 대한 언급</a:t>
            </a:r>
            <a:endParaRPr lang="en-US" altLang="ko-KR" sz="1100" kern="0" spc="-50" dirty="0">
              <a:solidFill>
                <a:prstClr val="black"/>
              </a:solidFill>
              <a:latin typeface="+mn-ea"/>
              <a:cs typeface="Arial" panose="020B0604020202020204" pitchFamily="34" charset="0"/>
            </a:endParaRPr>
          </a:p>
          <a:p>
            <a:pPr marL="266700" marR="0" lvl="0" indent="-200025" defTabSz="870234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o-KR" altLang="en-US" sz="1100" kern="0" spc="-50" dirty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현장 보존 및 관리</a:t>
            </a:r>
            <a:endParaRPr lang="en-US" altLang="ko-KR" sz="1100" kern="0" spc="-50" dirty="0">
              <a:solidFill>
                <a:prstClr val="black"/>
              </a:solidFill>
              <a:latin typeface="+mn-ea"/>
              <a:cs typeface="Arial" panose="020B0604020202020204" pitchFamily="34" charset="0"/>
            </a:endParaRPr>
          </a:p>
          <a:p>
            <a:pPr marL="266700" marR="0" lvl="0" indent="-200025" defTabSz="870234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o-KR" altLang="en-US" sz="1100" kern="0" spc="-50" dirty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계약적 의무를 게을리 하지 않았다는 내용</a:t>
            </a:r>
            <a:endParaRPr lang="en-US" altLang="ko-KR" sz="1100" kern="0" spc="-50" dirty="0">
              <a:solidFill>
                <a:prstClr val="black"/>
              </a:solidFill>
              <a:latin typeface="+mn-ea"/>
              <a:cs typeface="Arial" panose="020B0604020202020204" pitchFamily="34" charset="0"/>
            </a:endParaRPr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="" xmlns:a16="http://schemas.microsoft.com/office/drawing/2014/main" id="{592F40DE-7123-45A6-9BBB-169CAC1F7A07}"/>
              </a:ext>
            </a:extLst>
          </p:cNvPr>
          <p:cNvCxnSpPr>
            <a:stCxn id="67" idx="3"/>
          </p:cNvCxnSpPr>
          <p:nvPr/>
        </p:nvCxnSpPr>
        <p:spPr>
          <a:xfrm>
            <a:off x="5783643" y="2764660"/>
            <a:ext cx="792000" cy="0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직사각형 89">
            <a:extLst>
              <a:ext uri="{FF2B5EF4-FFF2-40B4-BE49-F238E27FC236}">
                <a16:creationId xmlns="" xmlns:a16="http://schemas.microsoft.com/office/drawing/2014/main" id="{6D1797ED-36C5-41CF-8CA2-634F9E2ACD7E}"/>
              </a:ext>
            </a:extLst>
          </p:cNvPr>
          <p:cNvSpPr/>
          <p:nvPr/>
        </p:nvSpPr>
        <p:spPr>
          <a:xfrm>
            <a:off x="513914" y="3617728"/>
            <a:ext cx="2508349" cy="174584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tIns="72000" rIns="144000" bIns="72000">
            <a:spAutoFit/>
          </a:bodyPr>
          <a:lstStyle/>
          <a:p>
            <a:pPr marL="85725" marR="0" lvl="0" algn="ctr" defTabSz="870234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altLang="ko-KR" sz="1100" b="1" u="sng" kern="0" spc="-50" dirty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&lt;Mitigation </a:t>
            </a:r>
            <a:r>
              <a:rPr lang="ko-KR" altLang="en-US" sz="1100" b="1" u="sng" kern="0" spc="-50" dirty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포함내용</a:t>
            </a:r>
            <a:r>
              <a:rPr lang="en-US" altLang="ko-KR" sz="1100" b="1" u="sng" kern="0" spc="-50" dirty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&gt;</a:t>
            </a:r>
          </a:p>
          <a:p>
            <a:pPr marL="266700" lvl="0" indent="-200025" defTabSz="870234" latinLnBrk="0">
              <a:buFont typeface="Arial" panose="020B0604020202020204" pitchFamily="34" charset="0"/>
              <a:buChar char="•"/>
              <a:defRPr/>
            </a:pPr>
            <a:r>
              <a:rPr lang="en-US" altLang="ko-KR" sz="1100" kern="0" spc="-50" dirty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Current Status</a:t>
            </a:r>
          </a:p>
          <a:p>
            <a:pPr marL="266700" lvl="0" indent="-200025" defTabSz="870234" latinLnBrk="0">
              <a:buFont typeface="Arial" panose="020B0604020202020204" pitchFamily="34" charset="0"/>
              <a:buChar char="•"/>
              <a:defRPr/>
            </a:pPr>
            <a:r>
              <a:rPr lang="en-US" altLang="ko-KR" sz="1100" kern="0" spc="-50" dirty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Force Majeure </a:t>
            </a:r>
            <a:r>
              <a:rPr lang="ko-KR" altLang="en-US" sz="1100" kern="0" spc="-50" dirty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로 인하여 영향을 받는 구체적 항목 기술</a:t>
            </a:r>
          </a:p>
          <a:p>
            <a:pPr marL="266700" lvl="0" indent="-200025" defTabSz="870234" latinLnBrk="0">
              <a:buFont typeface="Arial" panose="020B0604020202020204" pitchFamily="34" charset="0"/>
              <a:buChar char="•"/>
              <a:defRPr/>
            </a:pPr>
            <a:r>
              <a:rPr lang="ko-KR" altLang="en-US" sz="1100" kern="0" spc="-50" dirty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각 항목의 영향을 최소화하기 위한 단계별 </a:t>
            </a:r>
            <a:r>
              <a:rPr lang="en-US" altLang="ko-KR" sz="1100" kern="0" spc="-50" dirty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Mitigation Plan</a:t>
            </a:r>
          </a:p>
          <a:p>
            <a:pPr marL="266700" lvl="0" indent="-200025" defTabSz="870234" latinLnBrk="0">
              <a:buFont typeface="Arial" panose="020B0604020202020204" pitchFamily="34" charset="0"/>
              <a:buChar char="•"/>
              <a:defRPr/>
            </a:pPr>
            <a:r>
              <a:rPr lang="en-US" altLang="ko-KR" sz="1100" kern="0" spc="-50" dirty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Preservation / Care and Custody</a:t>
            </a:r>
            <a:r>
              <a:rPr lang="ko-KR" altLang="en-US" sz="1100" kern="0" spc="-50" dirty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의 의무에 대한 수행 계획</a:t>
            </a:r>
          </a:p>
          <a:p>
            <a:pPr marL="266700" lvl="0" indent="-200025" defTabSz="870234" latinLnBrk="0">
              <a:buFont typeface="Arial" panose="020B0604020202020204" pitchFamily="34" charset="0"/>
              <a:buChar char="•"/>
              <a:defRPr/>
            </a:pPr>
            <a:r>
              <a:rPr lang="ko-KR" altLang="en-US" sz="1100" kern="0" spc="-50" dirty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계약적인 의무를 수행했다는 내용 </a:t>
            </a:r>
            <a:endParaRPr lang="en-US" altLang="ko-KR" sz="1100" kern="0" spc="-50" dirty="0">
              <a:solidFill>
                <a:prstClr val="black"/>
              </a:solidFill>
              <a:latin typeface="+mn-ea"/>
              <a:cs typeface="Arial" panose="020B0604020202020204" pitchFamily="34" charset="0"/>
            </a:endParaRPr>
          </a:p>
        </p:txBody>
      </p:sp>
      <p:cxnSp>
        <p:nvCxnSpPr>
          <p:cNvPr id="92" name="직선 화살표 연결선 91">
            <a:extLst>
              <a:ext uri="{FF2B5EF4-FFF2-40B4-BE49-F238E27FC236}">
                <a16:creationId xmlns="" xmlns:a16="http://schemas.microsoft.com/office/drawing/2014/main" id="{A84D6AA2-6773-4606-805E-6F6BCCB963ED}"/>
              </a:ext>
            </a:extLst>
          </p:cNvPr>
          <p:cNvCxnSpPr>
            <a:cxnSpLocks/>
          </p:cNvCxnSpPr>
          <p:nvPr/>
        </p:nvCxnSpPr>
        <p:spPr>
          <a:xfrm flipH="1">
            <a:off x="3031788" y="3861401"/>
            <a:ext cx="648000" cy="0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직선 화살표 연결선 92">
            <a:extLst>
              <a:ext uri="{FF2B5EF4-FFF2-40B4-BE49-F238E27FC236}">
                <a16:creationId xmlns="" xmlns:a16="http://schemas.microsoft.com/office/drawing/2014/main" id="{A83B7EC9-AEB6-4F76-92F8-D23EE0D498A9}"/>
              </a:ext>
            </a:extLst>
          </p:cNvPr>
          <p:cNvCxnSpPr/>
          <p:nvPr/>
        </p:nvCxnSpPr>
        <p:spPr>
          <a:xfrm>
            <a:off x="4969056" y="4500074"/>
            <a:ext cx="1584000" cy="0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직사각형 93">
            <a:extLst>
              <a:ext uri="{FF2B5EF4-FFF2-40B4-BE49-F238E27FC236}">
                <a16:creationId xmlns="" xmlns:a16="http://schemas.microsoft.com/office/drawing/2014/main" id="{9BACE48E-1849-4E0E-B68D-30C42C5F4A00}"/>
              </a:ext>
            </a:extLst>
          </p:cNvPr>
          <p:cNvSpPr/>
          <p:nvPr/>
        </p:nvSpPr>
        <p:spPr>
          <a:xfrm>
            <a:off x="6573460" y="4987334"/>
            <a:ext cx="4508522" cy="140729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tIns="72000" bIns="72000">
            <a:spAutoFit/>
          </a:bodyPr>
          <a:lstStyle/>
          <a:p>
            <a:pPr marL="85725" marR="0" lvl="0" algn="ctr" defTabSz="870234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altLang="ko-KR" sz="1100" b="1" u="sng" kern="0" spc="-50" dirty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&lt;</a:t>
            </a:r>
            <a:r>
              <a:rPr lang="ko-KR" altLang="en-US" sz="1100" b="1" u="sng" kern="0" spc="-50" dirty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결과보고서</a:t>
            </a:r>
            <a:r>
              <a:rPr lang="en-US" altLang="ko-KR" sz="1100" b="1" u="sng" kern="0" spc="-50" dirty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ko-KR" altLang="en-US" sz="1100" b="1" u="sng" kern="0" spc="-50" dirty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포함내용</a:t>
            </a:r>
            <a:r>
              <a:rPr lang="en-US" altLang="ko-KR" sz="1100" b="1" u="sng" kern="0" spc="-50" dirty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&gt;</a:t>
            </a:r>
          </a:p>
          <a:p>
            <a:pPr marL="266700" lvl="0" indent="-200025" defTabSz="870234" latinLnBrk="0">
              <a:buFont typeface="Arial" panose="020B0604020202020204" pitchFamily="34" charset="0"/>
              <a:buChar char="•"/>
              <a:defRPr/>
            </a:pPr>
            <a:r>
              <a:rPr lang="ko-KR" altLang="en-US" sz="1100" kern="0" spc="-50" dirty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공사이행에 방해가 되는 정황증거를 최대한 확보</a:t>
            </a:r>
            <a:endParaRPr lang="en-US" altLang="ko-KR" sz="1100" kern="0" spc="-50" dirty="0">
              <a:solidFill>
                <a:prstClr val="black"/>
              </a:solidFill>
              <a:latin typeface="+mn-ea"/>
              <a:cs typeface="Arial" panose="020B0604020202020204" pitchFamily="34" charset="0"/>
            </a:endParaRPr>
          </a:p>
          <a:p>
            <a:pPr marL="266700" lvl="0" indent="-200025" defTabSz="870234" latinLnBrk="0">
              <a:buFont typeface="Arial" panose="020B0604020202020204" pitchFamily="34" charset="0"/>
              <a:buChar char="•"/>
              <a:defRPr/>
            </a:pPr>
            <a:r>
              <a:rPr lang="ko-KR" altLang="en-US" sz="1100" kern="0" spc="-50" dirty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발주처와 상황 </a:t>
            </a:r>
            <a:r>
              <a:rPr lang="ko-KR" altLang="en-US" sz="1100" kern="0" spc="-50" dirty="0" err="1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공유시</a:t>
            </a:r>
            <a:r>
              <a:rPr lang="ko-KR" altLang="en-US" sz="1100" kern="0" spc="-50" dirty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 예상상황 및 조치 </a:t>
            </a:r>
            <a:r>
              <a:rPr lang="en-US" altLang="ko-KR" sz="1100" kern="0" spc="-50" dirty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/ </a:t>
            </a:r>
            <a:r>
              <a:rPr lang="ko-KR" altLang="en-US" sz="1100" kern="0" spc="-50" dirty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예방 노력에 대한 </a:t>
            </a:r>
            <a:r>
              <a:rPr lang="en-US" altLang="ko-KR" sz="1100" kern="0" spc="-50" dirty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Notice </a:t>
            </a:r>
          </a:p>
          <a:p>
            <a:pPr marL="266700" lvl="0" indent="-200025" defTabSz="870234" latinLnBrk="0">
              <a:buFont typeface="Arial" panose="020B0604020202020204" pitchFamily="34" charset="0"/>
              <a:buChar char="•"/>
              <a:defRPr/>
            </a:pPr>
            <a:r>
              <a:rPr lang="en-US" altLang="ko-KR" sz="1100" kern="0" spc="-50" dirty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Baseline </a:t>
            </a:r>
            <a:r>
              <a:rPr lang="ko-KR" altLang="en-US" sz="1100" kern="0" spc="-50" dirty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과 </a:t>
            </a:r>
            <a:r>
              <a:rPr lang="en-US" altLang="ko-KR" sz="1100" kern="0" spc="-50" dirty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Updated Program </a:t>
            </a:r>
            <a:r>
              <a:rPr lang="ko-KR" altLang="en-US" sz="1100" kern="0" spc="-50" dirty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등의 기록</a:t>
            </a:r>
          </a:p>
          <a:p>
            <a:pPr marL="266700" lvl="0" indent="-200025" defTabSz="870234" latinLnBrk="0">
              <a:buFont typeface="Arial" panose="020B0604020202020204" pitchFamily="34" charset="0"/>
              <a:buChar char="•"/>
              <a:defRPr/>
            </a:pPr>
            <a:r>
              <a:rPr lang="ko-KR" altLang="en-US" sz="1100" kern="0" spc="-50" dirty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인력 </a:t>
            </a:r>
            <a:r>
              <a:rPr lang="en-US" altLang="ko-KR" sz="1100" kern="0" spc="-50" dirty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/ </a:t>
            </a:r>
            <a:r>
              <a:rPr lang="ko-KR" altLang="en-US" sz="1100" kern="0" spc="-50" dirty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자재 등 투입내역</a:t>
            </a:r>
          </a:p>
          <a:p>
            <a:pPr marL="266700" lvl="0" indent="-200025" defTabSz="870234" latinLnBrk="0">
              <a:buFont typeface="Arial" panose="020B0604020202020204" pitchFamily="34" charset="0"/>
              <a:buChar char="•"/>
              <a:defRPr/>
            </a:pPr>
            <a:r>
              <a:rPr lang="en-US" altLang="ko-KR" sz="1100" kern="0" spc="-50" dirty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Daily Report, MOM, e-mail </a:t>
            </a:r>
            <a:r>
              <a:rPr lang="ko-KR" altLang="en-US" sz="1100" kern="0" spc="-50" dirty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등 관련 자료 유지</a:t>
            </a:r>
          </a:p>
          <a:p>
            <a:pPr marL="266700" lvl="0" indent="-200025" defTabSz="870234" latinLnBrk="0">
              <a:buFont typeface="Arial" panose="020B0604020202020204" pitchFamily="34" charset="0"/>
              <a:buChar char="•"/>
              <a:defRPr/>
            </a:pPr>
            <a:r>
              <a:rPr lang="ko-KR" altLang="en-US" sz="1100" kern="0" spc="-50" dirty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원인과 결과에 따른 논리적인 관계 입증 필요</a:t>
            </a:r>
            <a:endParaRPr lang="en-US" altLang="ko-KR" sz="1100" kern="0" spc="-50" dirty="0">
              <a:solidFill>
                <a:prstClr val="black"/>
              </a:solidFill>
              <a:latin typeface="+mn-ea"/>
              <a:cs typeface="Arial" panose="020B0604020202020204" pitchFamily="34" charset="0"/>
            </a:endParaRPr>
          </a:p>
        </p:txBody>
      </p:sp>
      <p:cxnSp>
        <p:nvCxnSpPr>
          <p:cNvPr id="96" name="직선 화살표 연결선 95">
            <a:extLst>
              <a:ext uri="{FF2B5EF4-FFF2-40B4-BE49-F238E27FC236}">
                <a16:creationId xmlns="" xmlns:a16="http://schemas.microsoft.com/office/drawing/2014/main" id="{5A1DEB8D-3A0D-40B1-B4DC-076F350689E1}"/>
              </a:ext>
            </a:extLst>
          </p:cNvPr>
          <p:cNvCxnSpPr/>
          <p:nvPr/>
        </p:nvCxnSpPr>
        <p:spPr>
          <a:xfrm>
            <a:off x="5783643" y="6069835"/>
            <a:ext cx="792000" cy="0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BFF5B28A-BDB1-410E-A668-C94856F8D697}"/>
              </a:ext>
            </a:extLst>
          </p:cNvPr>
          <p:cNvSpPr txBox="1"/>
          <p:nvPr/>
        </p:nvSpPr>
        <p:spPr>
          <a:xfrm>
            <a:off x="192089" y="173522"/>
            <a:ext cx="396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ko-KR" alt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89EB2E4B-D5D2-4667-89B5-22A72628DA28}"/>
              </a:ext>
            </a:extLst>
          </p:cNvPr>
          <p:cNvSpPr txBox="1"/>
          <p:nvPr/>
        </p:nvSpPr>
        <p:spPr>
          <a:xfrm>
            <a:off x="673754" y="127356"/>
            <a:ext cx="8471647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2400" b="1" dirty="0" smtClean="0">
                <a:latin typeface="+mn-ea"/>
                <a:cs typeface="Arial" panose="020B0604020202020204" pitchFamily="34" charset="0"/>
              </a:rPr>
              <a:t>계약절차에 따른 대응방안</a:t>
            </a:r>
            <a:endParaRPr lang="ko-KR" altLang="en-US" sz="2400" b="1" dirty="0">
              <a:latin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93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슬라이드 번호 개체 틀 1">
            <a:extLst>
              <a:ext uri="{FF2B5EF4-FFF2-40B4-BE49-F238E27FC236}">
                <a16:creationId xmlns="" xmlns:a16="http://schemas.microsoft.com/office/drawing/2014/main" id="{FB763CA5-362F-4019-A11B-E371E257E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569710"/>
            <a:ext cx="2743200" cy="216000"/>
          </a:xfrm>
        </p:spPr>
        <p:txBody>
          <a:bodyPr/>
          <a:lstStyle/>
          <a:p>
            <a:fld id="{35403F34-BCC1-4C15-A085-800736C7B577}" type="slidenum">
              <a:rPr lang="ko-KR" altLang="en-US" sz="1000" smtClean="0"/>
              <a:pPr/>
              <a:t>12</a:t>
            </a:fld>
            <a:endParaRPr lang="ko-KR" altLang="en-US" sz="1000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5D55813-956B-499A-9078-751FD48CBDBC}"/>
              </a:ext>
            </a:extLst>
          </p:cNvPr>
          <p:cNvSpPr txBox="1"/>
          <p:nvPr/>
        </p:nvSpPr>
        <p:spPr>
          <a:xfrm>
            <a:off x="192088" y="836613"/>
            <a:ext cx="11807825" cy="360000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4000" tIns="0" bIns="0" rtlCol="0" anchor="ctr" anchorCtr="0">
            <a:no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3</a:t>
            </a:r>
            <a:r>
              <a:rPr lang="en-US" altLang="ko-KR" sz="1600" b="1" dirty="0" smtClean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) </a:t>
            </a:r>
            <a:r>
              <a:rPr lang="ko-KR" altLang="en-US" sz="1600" b="1" dirty="0" smtClean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대응 </a:t>
            </a:r>
            <a:r>
              <a:rPr lang="en-US" altLang="ko-KR" sz="1600" b="1" dirty="0" smtClean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Procedure</a:t>
            </a:r>
            <a:endParaRPr lang="ko-KR" altLang="en-US" sz="1600" b="1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BFF5B28A-BDB1-410E-A668-C94856F8D697}"/>
              </a:ext>
            </a:extLst>
          </p:cNvPr>
          <p:cNvSpPr txBox="1"/>
          <p:nvPr/>
        </p:nvSpPr>
        <p:spPr>
          <a:xfrm>
            <a:off x="192089" y="173522"/>
            <a:ext cx="396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ko-KR" alt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89EB2E4B-D5D2-4667-89B5-22A72628DA28}"/>
              </a:ext>
            </a:extLst>
          </p:cNvPr>
          <p:cNvSpPr txBox="1"/>
          <p:nvPr/>
        </p:nvSpPr>
        <p:spPr>
          <a:xfrm>
            <a:off x="673754" y="127356"/>
            <a:ext cx="8471647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2400" b="1" dirty="0" smtClean="0">
                <a:latin typeface="+mn-ea"/>
                <a:cs typeface="Arial" panose="020B0604020202020204" pitchFamily="34" charset="0"/>
              </a:rPr>
              <a:t>계약절차에 따른 대응방안</a:t>
            </a:r>
            <a:endParaRPr lang="ko-KR" altLang="en-US" sz="2400" b="1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355600" y="1368165"/>
            <a:ext cx="11629811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ko-KR" altLang="en-US" sz="1600" spc="-50" dirty="0" smtClean="0">
                <a:latin typeface="+mn-ea"/>
              </a:rPr>
              <a:t>거의 </a:t>
            </a:r>
            <a:r>
              <a:rPr lang="ko-KR" altLang="en-US" sz="1600" spc="-50" dirty="0">
                <a:latin typeface="+mn-ea"/>
              </a:rPr>
              <a:t>모든 발주처가 순순히 승인해줄 가능성은 거의 없음</a:t>
            </a:r>
            <a:r>
              <a:rPr lang="en-US" altLang="ko-KR" sz="1600" spc="-50" dirty="0">
                <a:latin typeface="+mn-ea"/>
              </a:rPr>
              <a:t>. </a:t>
            </a:r>
            <a:r>
              <a:rPr lang="ko-KR" altLang="en-US" sz="1600" spc="-50" dirty="0">
                <a:latin typeface="+mn-ea"/>
              </a:rPr>
              <a:t>따라서 최종 결과 보고서 제출 이후 협상이 원만하게 진행되지 않을 경우를 대비해야 함 </a:t>
            </a:r>
            <a:endParaRPr lang="en-US" altLang="ko-KR" sz="1600" spc="-50" dirty="0">
              <a:latin typeface="+mn-ea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endParaRPr lang="en-US" altLang="ko-KR" sz="1600" spc="-50" dirty="0">
              <a:latin typeface="+mn-ea"/>
            </a:endParaRPr>
          </a:p>
          <a:p>
            <a:pPr marL="273050" latinLnBrk="0"/>
            <a:r>
              <a:rPr lang="en-US" altLang="ko-KR" sz="1600" b="1" u="sng" spc="-50" dirty="0" smtClean="0">
                <a:latin typeface="+mn-ea"/>
              </a:rPr>
              <a:t>1) Instructed </a:t>
            </a:r>
            <a:r>
              <a:rPr lang="en-US" altLang="ko-KR" sz="1600" b="1" u="sng" spc="-50" dirty="0">
                <a:latin typeface="+mn-ea"/>
              </a:rPr>
              <a:t>Acceleration</a:t>
            </a:r>
          </a:p>
          <a:p>
            <a:pPr marL="533400" latinLnBrk="0"/>
            <a:r>
              <a:rPr lang="ko-KR" altLang="en-US" sz="1600" spc="-50" dirty="0">
                <a:latin typeface="+mn-ea"/>
              </a:rPr>
              <a:t>최종결과보고서 제출에 따라 몇 개월이 지연되고 그에 대해서 </a:t>
            </a:r>
            <a:r>
              <a:rPr lang="en-US" altLang="ko-KR" sz="1600" spc="-50" dirty="0">
                <a:latin typeface="+mn-ea"/>
              </a:rPr>
              <a:t>Acceleration</a:t>
            </a:r>
            <a:r>
              <a:rPr lang="ko-KR" altLang="en-US" sz="1600" spc="-50" dirty="0">
                <a:latin typeface="+mn-ea"/>
              </a:rPr>
              <a:t>을 </a:t>
            </a:r>
            <a:r>
              <a:rPr lang="ko-KR" altLang="en-US" sz="1600" spc="-50" dirty="0" err="1">
                <a:latin typeface="+mn-ea"/>
              </a:rPr>
              <a:t>진행할테니까</a:t>
            </a:r>
            <a:r>
              <a:rPr lang="ko-KR" altLang="en-US" sz="1600" spc="-50" dirty="0">
                <a:latin typeface="+mn-ea"/>
              </a:rPr>
              <a:t> 이 금액을 승인해달라고 요청</a:t>
            </a:r>
            <a:r>
              <a:rPr lang="en-US" altLang="ko-KR" sz="1600" spc="-50" dirty="0">
                <a:latin typeface="+mn-ea"/>
              </a:rPr>
              <a:t>, </a:t>
            </a:r>
            <a:r>
              <a:rPr lang="ko-KR" altLang="en-US" sz="1600" spc="-50" dirty="0">
                <a:latin typeface="+mn-ea"/>
              </a:rPr>
              <a:t>승인하지 않을 경우 </a:t>
            </a:r>
            <a:r>
              <a:rPr lang="ko-KR" altLang="en-US" sz="1600" spc="-50" dirty="0" err="1">
                <a:latin typeface="+mn-ea"/>
              </a:rPr>
              <a:t>기신청한</a:t>
            </a:r>
            <a:r>
              <a:rPr lang="ko-KR" altLang="en-US" sz="1600" spc="-50" dirty="0">
                <a:latin typeface="+mn-ea"/>
              </a:rPr>
              <a:t> 지연기간에 맞춰 </a:t>
            </a:r>
            <a:r>
              <a:rPr lang="ko-KR" altLang="en-US" sz="1600" spc="-50" dirty="0" smtClean="0">
                <a:latin typeface="+mn-ea"/>
              </a:rPr>
              <a:t>공사진행</a:t>
            </a:r>
            <a:endParaRPr lang="en-US" altLang="ko-KR" sz="1600" spc="-50" dirty="0" smtClean="0">
              <a:latin typeface="+mn-ea"/>
            </a:endParaRPr>
          </a:p>
          <a:p>
            <a:pPr marL="273050" latinLnBrk="0"/>
            <a:endParaRPr lang="ko-KR" altLang="en-US" sz="1600" spc="-50" dirty="0">
              <a:latin typeface="+mn-ea"/>
            </a:endParaRPr>
          </a:p>
          <a:p>
            <a:pPr marL="273050" latinLnBrk="0"/>
            <a:r>
              <a:rPr lang="en-US" altLang="ko-KR" sz="1600" b="1" u="sng" spc="-50" dirty="0" smtClean="0">
                <a:latin typeface="+mn-ea"/>
              </a:rPr>
              <a:t>2) Constructive </a:t>
            </a:r>
            <a:r>
              <a:rPr lang="en-US" altLang="ko-KR" sz="1600" b="1" u="sng" spc="-50" dirty="0">
                <a:latin typeface="+mn-ea"/>
              </a:rPr>
              <a:t>Acceleration</a:t>
            </a:r>
          </a:p>
          <a:p>
            <a:pPr marL="533400" latinLnBrk="0"/>
            <a:r>
              <a:rPr lang="ko-KR" altLang="en-US" sz="1600" spc="-50" dirty="0">
                <a:latin typeface="+mn-ea"/>
              </a:rPr>
              <a:t>최종결과보고서로 공기연장을 신청하였는데</a:t>
            </a:r>
            <a:r>
              <a:rPr lang="en-US" altLang="ko-KR" sz="1600" spc="-50" dirty="0">
                <a:latin typeface="+mn-ea"/>
              </a:rPr>
              <a:t>, </a:t>
            </a:r>
            <a:r>
              <a:rPr lang="ko-KR" altLang="en-US" sz="1600" spc="-50" dirty="0">
                <a:latin typeface="+mn-ea"/>
              </a:rPr>
              <a:t>발주자가 당초의 공사기간 이내에 끝내라고 한다면 이는 </a:t>
            </a:r>
            <a:r>
              <a:rPr lang="en-US" altLang="ko-KR" sz="1600" spc="-50" dirty="0">
                <a:latin typeface="+mn-ea"/>
              </a:rPr>
              <a:t>Constructive Acceleration </a:t>
            </a:r>
            <a:r>
              <a:rPr lang="ko-KR" altLang="en-US" sz="1600" spc="-50" dirty="0">
                <a:latin typeface="+mn-ea"/>
              </a:rPr>
              <a:t>상황에 해당함</a:t>
            </a:r>
            <a:r>
              <a:rPr lang="en-US" altLang="ko-KR" sz="1600" spc="-50" dirty="0">
                <a:latin typeface="+mn-ea"/>
              </a:rPr>
              <a:t>. </a:t>
            </a:r>
            <a:r>
              <a:rPr lang="ko-KR" altLang="en-US" sz="1600" spc="-50" dirty="0">
                <a:latin typeface="+mn-ea"/>
              </a:rPr>
              <a:t>따라서 추후 발생할 비용을 청구할 예정임을 발주자에게 </a:t>
            </a:r>
            <a:r>
              <a:rPr lang="ko-KR" altLang="en-US" sz="1600" spc="-50" dirty="0" smtClean="0">
                <a:latin typeface="+mn-ea"/>
              </a:rPr>
              <a:t>통보</a:t>
            </a:r>
            <a:endParaRPr lang="en-US" altLang="ko-KR" sz="1600" spc="-50" dirty="0" smtClean="0">
              <a:latin typeface="+mn-ea"/>
            </a:endParaRPr>
          </a:p>
          <a:p>
            <a:pPr marL="533400" latinLnBrk="0"/>
            <a:endParaRPr lang="ko-KR" altLang="en-US" sz="1600" spc="-50" dirty="0">
              <a:latin typeface="+mn-ea"/>
            </a:endParaRPr>
          </a:p>
          <a:p>
            <a:pPr marL="273050" latinLnBrk="0"/>
            <a:r>
              <a:rPr lang="en-US" altLang="ko-KR" sz="1600" b="1" u="sng" spc="-50" dirty="0" smtClean="0">
                <a:latin typeface="+mn-ea"/>
              </a:rPr>
              <a:t>3) Revised </a:t>
            </a:r>
            <a:r>
              <a:rPr lang="en-US" altLang="ko-KR" sz="1600" b="1" u="sng" spc="-50" dirty="0">
                <a:latin typeface="+mn-ea"/>
              </a:rPr>
              <a:t>Program</a:t>
            </a:r>
          </a:p>
          <a:p>
            <a:pPr marL="536575" latinLnBrk="0"/>
            <a:r>
              <a:rPr lang="ko-KR" altLang="en-US" sz="1600" spc="-50" dirty="0">
                <a:latin typeface="+mn-ea"/>
              </a:rPr>
              <a:t>코로나의 피해 및 변경된 예상일정을 포함하여 </a:t>
            </a:r>
            <a:r>
              <a:rPr lang="en-US" altLang="ko-KR" sz="1600" spc="-50" dirty="0">
                <a:latin typeface="+mn-ea"/>
              </a:rPr>
              <a:t>Revised Program </a:t>
            </a:r>
            <a:r>
              <a:rPr lang="ko-KR" altLang="en-US" sz="1600" spc="-50" dirty="0">
                <a:latin typeface="+mn-ea"/>
              </a:rPr>
              <a:t>제출</a:t>
            </a:r>
            <a:r>
              <a:rPr lang="en-US" altLang="ko-KR" sz="1600" spc="-50" dirty="0">
                <a:latin typeface="+mn-ea"/>
              </a:rPr>
              <a:t>, </a:t>
            </a:r>
            <a:r>
              <a:rPr lang="ko-KR" altLang="en-US" sz="1600" spc="-50" dirty="0">
                <a:latin typeface="+mn-ea"/>
              </a:rPr>
              <a:t>여기에 맞춰서 월간리포트</a:t>
            </a:r>
            <a:r>
              <a:rPr lang="en-US" altLang="ko-KR" sz="1600" spc="-50" dirty="0">
                <a:latin typeface="+mn-ea"/>
              </a:rPr>
              <a:t>, </a:t>
            </a:r>
            <a:r>
              <a:rPr lang="ko-KR" altLang="en-US" sz="1600" spc="-50" dirty="0">
                <a:latin typeface="+mn-ea"/>
              </a:rPr>
              <a:t>주간리포트의 모든 </a:t>
            </a:r>
            <a:r>
              <a:rPr lang="en-US" altLang="ko-KR" sz="1600" spc="-50" dirty="0">
                <a:latin typeface="+mn-ea"/>
              </a:rPr>
              <a:t>Plan % </a:t>
            </a:r>
            <a:r>
              <a:rPr lang="ko-KR" altLang="en-US" sz="1600" spc="-50" dirty="0">
                <a:latin typeface="+mn-ea"/>
              </a:rPr>
              <a:t>변경하여 </a:t>
            </a:r>
            <a:r>
              <a:rPr lang="ko-KR" altLang="en-US" sz="1600" spc="-50" dirty="0" smtClean="0">
                <a:latin typeface="+mn-ea"/>
              </a:rPr>
              <a:t>제출</a:t>
            </a:r>
            <a:r>
              <a:rPr lang="en-US" altLang="ko-KR" sz="1600" spc="-50" dirty="0" smtClean="0">
                <a:latin typeface="+mn-ea"/>
              </a:rPr>
              <a:t>, Revised </a:t>
            </a:r>
            <a:r>
              <a:rPr lang="en-US" altLang="ko-KR" sz="1600" spc="-50" dirty="0">
                <a:latin typeface="+mn-ea"/>
              </a:rPr>
              <a:t>Program</a:t>
            </a:r>
            <a:r>
              <a:rPr lang="ko-KR" altLang="en-US" sz="1600" spc="-50" dirty="0">
                <a:latin typeface="+mn-ea"/>
              </a:rPr>
              <a:t>이 승인되지 않더라도 변경된 </a:t>
            </a:r>
            <a:r>
              <a:rPr lang="en-US" altLang="ko-KR" sz="1600" spc="-50" dirty="0">
                <a:latin typeface="+mn-ea"/>
              </a:rPr>
              <a:t>%</a:t>
            </a:r>
            <a:r>
              <a:rPr lang="ko-KR" altLang="en-US" sz="1600" spc="-50" dirty="0">
                <a:latin typeface="+mn-ea"/>
              </a:rPr>
              <a:t>로 </a:t>
            </a:r>
            <a:r>
              <a:rPr lang="en-US" altLang="ko-KR" sz="1600" spc="-50" dirty="0">
                <a:latin typeface="+mn-ea"/>
              </a:rPr>
              <a:t>Communication</a:t>
            </a:r>
            <a:r>
              <a:rPr lang="ko-KR" altLang="en-US" sz="1600" spc="-50" dirty="0">
                <a:latin typeface="+mn-ea"/>
              </a:rPr>
              <a:t>이 지속적으로 진행된다면 추후 시공자에게 유리하게 해석될 수 있음</a:t>
            </a:r>
            <a:r>
              <a:rPr lang="en-US" altLang="ko-KR" sz="1600" spc="-50" dirty="0">
                <a:latin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320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표 34">
            <a:extLst>
              <a:ext uri="{FF2B5EF4-FFF2-40B4-BE49-F238E27FC236}">
                <a16:creationId xmlns="" xmlns:a16="http://schemas.microsoft.com/office/drawing/2014/main" id="{BE786B82-BE94-491C-93AC-F4656C2F7E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220142"/>
              </p:ext>
            </p:extLst>
          </p:nvPr>
        </p:nvGraphicFramePr>
        <p:xfrm>
          <a:off x="192089" y="1367970"/>
          <a:ext cx="11807825" cy="5105401"/>
        </p:xfrm>
        <a:graphic>
          <a:graphicData uri="http://schemas.openxmlformats.org/drawingml/2006/table">
            <a:tbl>
              <a:tblPr/>
              <a:tblGrid>
                <a:gridCol w="912811">
                  <a:extLst>
                    <a:ext uri="{9D8B030D-6E8A-4147-A177-3AD203B41FA5}">
                      <a16:colId xmlns="" xmlns:a16="http://schemas.microsoft.com/office/drawing/2014/main" val="1352069716"/>
                    </a:ext>
                  </a:extLst>
                </a:gridCol>
                <a:gridCol w="5691685"/>
                <a:gridCol w="2552131">
                  <a:extLst>
                    <a:ext uri="{9D8B030D-6E8A-4147-A177-3AD203B41FA5}">
                      <a16:colId xmlns="" xmlns:a16="http://schemas.microsoft.com/office/drawing/2014/main" val="1292076060"/>
                    </a:ext>
                  </a:extLst>
                </a:gridCol>
                <a:gridCol w="2651198">
                  <a:extLst>
                    <a:ext uri="{9D8B030D-6E8A-4147-A177-3AD203B41FA5}">
                      <a16:colId xmlns="" xmlns:a16="http://schemas.microsoft.com/office/drawing/2014/main" val="2787135059"/>
                    </a:ext>
                  </a:extLst>
                </a:gridCol>
              </a:tblGrid>
              <a:tr h="30925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시기</a:t>
                      </a:r>
                      <a:endParaRPr lang="ko-KR" altLang="en-US" sz="1200" b="1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Program</a:t>
                      </a:r>
                      <a:endParaRPr lang="ko-KR" altLang="en-US" sz="1200" b="1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고려사항</a:t>
                      </a:r>
                      <a:endParaRPr lang="ko-KR" altLang="en-US" sz="1200" b="1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대응방향</a:t>
                      </a:r>
                      <a:endParaRPr lang="ko-KR" altLang="en-US" sz="1200" b="1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19529590"/>
                  </a:ext>
                </a:extLst>
              </a:tr>
              <a:tr h="592443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n-US" altLang="ko-KR" sz="12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Plan</a:t>
                      </a:r>
                      <a:endParaRPr lang="ko-KR" altLang="en-US" sz="1200" b="1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endParaRPr lang="ko-KR" altLang="en-US" sz="1200" b="0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6670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CPM</a:t>
                      </a: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으로 구성된 </a:t>
                      </a:r>
                      <a:r>
                        <a:rPr lang="en-US" altLang="ko-KR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Program </a:t>
                      </a: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유무</a:t>
                      </a:r>
                      <a:endParaRPr lang="en-US" altLang="ko-KR" sz="1200" b="0" i="0" u="none" strike="noStrike" spc="-50" baseline="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6670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관련된 계약조항 확인 필요</a:t>
                      </a:r>
                      <a:endParaRPr lang="ko-KR" altLang="en-US" sz="1200" b="0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6670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Program </a:t>
                      </a: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작성 및 확보 검토</a:t>
                      </a:r>
                      <a:endParaRPr lang="en-US" altLang="ko-KR" sz="1200" b="0" i="0" u="none" strike="noStrike" spc="-50" baseline="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n-US" altLang="ko-KR" sz="12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2020</a:t>
                      </a:r>
                      <a:r>
                        <a:rPr lang="ko-KR" altLang="en-US" sz="12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년 </a:t>
                      </a:r>
                      <a:endParaRPr lang="en-US" altLang="ko-KR" sz="1200" b="1" i="0" u="none" strike="noStrike" spc="-50" baseline="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indent="0" algn="ctr" fontAlgn="ctr">
                        <a:buFontTx/>
                        <a:buNone/>
                      </a:pPr>
                      <a:r>
                        <a:rPr lang="en-US" altLang="ko-KR" sz="12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2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월말</a:t>
                      </a:r>
                      <a:endParaRPr lang="ko-KR" altLang="en-US" sz="1200" b="1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endParaRPr lang="ko-KR" altLang="en-US" sz="1200" b="0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6670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i="0" u="sng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코로나 발생전의 프로젝트 지연 상태 확인</a:t>
                      </a:r>
                      <a:endParaRPr lang="en-US" altLang="ko-KR" sz="1200" b="1" i="0" u="sng" strike="noStrike" spc="-50" baseline="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6670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Updated Program </a:t>
                      </a: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확인</a:t>
                      </a:r>
                      <a:endParaRPr lang="ko-KR" altLang="en-US" sz="1200" b="0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6670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Updated Program </a:t>
                      </a: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작성여부 검토</a:t>
                      </a:r>
                      <a:endParaRPr lang="en-US" altLang="ko-KR" sz="1200" b="0" i="0" u="none" strike="noStrike" spc="-50" baseline="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6670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발주자와의 </a:t>
                      </a:r>
                      <a:r>
                        <a:rPr lang="en-US" altLang="ko-KR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Communication </a:t>
                      </a: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검토</a:t>
                      </a:r>
                      <a:endParaRPr lang="ko-KR" altLang="en-US" sz="1200" b="0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ko-KR" altLang="en-US" sz="12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코로나</a:t>
                      </a:r>
                      <a:endParaRPr lang="en-US" altLang="ko-KR" sz="1200" b="1" i="0" u="none" strike="noStrike" spc="-50" baseline="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indent="0" algn="ctr" fontAlgn="ctr">
                        <a:buFontTx/>
                        <a:buNone/>
                      </a:pPr>
                      <a:r>
                        <a:rPr lang="ko-KR" altLang="en-US" sz="12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발생</a:t>
                      </a:r>
                      <a:endParaRPr lang="ko-KR" altLang="en-US" sz="1200" b="1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endParaRPr lang="ko-KR" altLang="en-US" sz="1200" b="0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6670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관련 조항에 따라 </a:t>
                      </a:r>
                      <a:r>
                        <a:rPr lang="en-US" altLang="ko-KR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Notice </a:t>
                      </a: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실시</a:t>
                      </a:r>
                      <a:r>
                        <a:rPr lang="en-US" altLang="ko-KR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</a:p>
                    <a:p>
                      <a:pPr marL="26670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Time-bar </a:t>
                      </a: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조항 검토</a:t>
                      </a:r>
                      <a:endParaRPr lang="ko-KR" altLang="en-US" sz="1200" b="0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6670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종료 전까지 매월 진행상황 보고</a:t>
                      </a:r>
                      <a:endParaRPr lang="en-US" altLang="ko-KR" sz="1200" b="0" i="0" u="none" strike="noStrike" spc="-50" baseline="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6670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종료 이후 최종 </a:t>
                      </a:r>
                      <a:r>
                        <a:rPr lang="en-US" altLang="ko-KR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Impact </a:t>
                      </a: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보고</a:t>
                      </a:r>
                      <a:endParaRPr lang="ko-KR" altLang="en-US" sz="1200" b="0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381937"/>
                  </a:ext>
                </a:extLst>
              </a:tr>
              <a:tr h="897467">
                <a:tc rowSpan="3"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ko-KR" altLang="en-US" sz="12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유형</a:t>
                      </a:r>
                      <a:endParaRPr lang="ko-KR" altLang="en-US" sz="1200" b="1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endParaRPr lang="ko-KR" altLang="en-US" sz="1200" b="0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6670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작업중단</a:t>
                      </a:r>
                      <a:r>
                        <a:rPr lang="en-US" altLang="ko-KR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재개와 관련된 </a:t>
                      </a:r>
                      <a:r>
                        <a:rPr lang="en-US" altLang="ko-KR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Evidence </a:t>
                      </a: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확보</a:t>
                      </a:r>
                      <a:endParaRPr lang="en-US" altLang="ko-KR" sz="1200" b="0" i="0" u="none" strike="noStrike" spc="-50" baseline="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6670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직전의 지연상태를 고려한 검토</a:t>
                      </a:r>
                      <a:endParaRPr lang="en-US" altLang="ko-KR" sz="1200" b="0" i="0" u="none" strike="noStrike" spc="-50" baseline="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6670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특별한 분석작업은 필요 없음</a:t>
                      </a:r>
                      <a:endParaRPr lang="ko-KR" altLang="en-US" sz="1200" b="0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97467">
                <a:tc vMerge="1"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endParaRPr lang="ko-KR" altLang="en-US" sz="1200" b="1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endParaRPr lang="ko-KR" altLang="en-US" sz="1200" b="0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indent="-17145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Delay Analysis Method </a:t>
                      </a: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결정 필요</a:t>
                      </a:r>
                      <a:endParaRPr lang="en-US" altLang="ko-KR" sz="1200" b="0" i="0" u="none" strike="noStrike" spc="-50" baseline="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66700" marR="0" indent="-17145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지연의 성격에 대한 검토 필요</a:t>
                      </a:r>
                      <a:endParaRPr lang="en-US" altLang="ko-KR" sz="1200" b="0" i="0" u="none" strike="noStrike" spc="-50" baseline="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66700" marR="0" indent="-17145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Entitlement </a:t>
                      </a: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를 고려한 분석 필요</a:t>
                      </a: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6670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Critical Path</a:t>
                      </a: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에 대한 검토 필요</a:t>
                      </a:r>
                      <a:endParaRPr lang="en-US" altLang="ko-KR" sz="1200" b="0" i="0" u="none" strike="noStrike" spc="-50" baseline="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6670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Disruption </a:t>
                      </a: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성 상황도</a:t>
                      </a:r>
                      <a:r>
                        <a:rPr lang="en-US" altLang="ko-KR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같이 검토 필요</a:t>
                      </a:r>
                      <a:endParaRPr lang="ko-KR" altLang="en-US" sz="1200" b="0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97467">
                <a:tc vMerge="1"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endParaRPr lang="ko-KR" altLang="en-US" sz="1200" b="1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endParaRPr lang="ko-KR" altLang="en-US" sz="1200" b="0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6670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추가로 예상되는 </a:t>
                      </a:r>
                      <a:r>
                        <a:rPr lang="en-US" altLang="ko-KR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Risk</a:t>
                      </a: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는 없는지 확인 필요</a:t>
                      </a:r>
                      <a:endParaRPr lang="en-US" altLang="ko-KR" sz="1200" b="0" i="0" u="none" strike="noStrike" spc="-50" baseline="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6670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계약자의 노력 반영여부 검토</a:t>
                      </a:r>
                      <a:endParaRPr lang="ko-KR" altLang="en-US" sz="1200" b="0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6670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Mitigation &amp; Acceleration </a:t>
                      </a: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검토</a:t>
                      </a:r>
                      <a:endParaRPr lang="en-US" altLang="ko-KR" sz="1200" b="0" i="0" u="none" strike="noStrike" spc="-50" baseline="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6670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Disruption </a:t>
                      </a: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검토</a:t>
                      </a:r>
                      <a:endParaRPr lang="ko-KR" altLang="en-US" sz="1200" b="0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5" name="슬라이드 번호 개체 틀 1">
            <a:extLst>
              <a:ext uri="{FF2B5EF4-FFF2-40B4-BE49-F238E27FC236}">
                <a16:creationId xmlns="" xmlns:a16="http://schemas.microsoft.com/office/drawing/2014/main" id="{FB763CA5-362F-4019-A11B-E371E257E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569710"/>
            <a:ext cx="2743200" cy="216000"/>
          </a:xfrm>
        </p:spPr>
        <p:txBody>
          <a:bodyPr/>
          <a:lstStyle/>
          <a:p>
            <a:fld id="{35403F34-BCC1-4C15-A085-800736C7B577}" type="slidenum">
              <a:rPr lang="ko-KR" altLang="en-US" sz="1000" smtClean="0"/>
              <a:pPr/>
              <a:t>13</a:t>
            </a:fld>
            <a:endParaRPr lang="ko-KR" altLang="en-US" sz="1000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5D55813-956B-499A-9078-751FD48CBDBC}"/>
              </a:ext>
            </a:extLst>
          </p:cNvPr>
          <p:cNvSpPr txBox="1"/>
          <p:nvPr/>
        </p:nvSpPr>
        <p:spPr>
          <a:xfrm>
            <a:off x="192088" y="836613"/>
            <a:ext cx="11807825" cy="360000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4000" tIns="0" bIns="0" rtlCol="0" anchor="ctr" anchorCtr="0">
            <a:no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1</a:t>
            </a:r>
            <a:r>
              <a:rPr lang="en-US" altLang="ko-KR" sz="1600" b="1" dirty="0" smtClean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) Delay Analysis - </a:t>
            </a:r>
            <a:r>
              <a:rPr lang="ko-KR" altLang="en-US" sz="1600" b="1" dirty="0" smtClean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유형</a:t>
            </a:r>
            <a:endParaRPr lang="ko-KR" altLang="en-US" sz="1600" b="1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310758" y="2028370"/>
            <a:ext cx="3096000" cy="10800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xmlns="" id="{466B44C9-D496-440A-B071-EE0E8DAE7050}"/>
              </a:ext>
            </a:extLst>
          </p:cNvPr>
          <p:cNvSpPr/>
          <p:nvPr/>
        </p:nvSpPr>
        <p:spPr>
          <a:xfrm>
            <a:off x="1374258" y="1798719"/>
            <a:ext cx="1419758" cy="18767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altLang="ko-KR" sz="1200" b="1" spc="-50" dirty="0" smtClean="0">
                <a:solidFill>
                  <a:schemeClr val="tx1"/>
                </a:solidFill>
                <a:latin typeface="+mn-ea"/>
              </a:rPr>
              <a:t>Baseline</a:t>
            </a:r>
            <a:endParaRPr lang="ko-KR" altLang="en-US" sz="1200" b="1" spc="-50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36" name="직선 연결선 35">
            <a:extLst>
              <a:ext uri="{FF2B5EF4-FFF2-40B4-BE49-F238E27FC236}">
                <a16:creationId xmlns="" xmlns:a16="http://schemas.microsoft.com/office/drawing/2014/main" id="{2FEFFBD1-F07E-4262-89F5-429D9EF1DAAC}"/>
              </a:ext>
            </a:extLst>
          </p:cNvPr>
          <p:cNvCxnSpPr>
            <a:cxnSpLocks/>
          </p:cNvCxnSpPr>
          <p:nvPr/>
        </p:nvCxnSpPr>
        <p:spPr>
          <a:xfrm>
            <a:off x="1312796" y="1848201"/>
            <a:ext cx="0" cy="158400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직사각형 36"/>
          <p:cNvSpPr/>
          <p:nvPr/>
        </p:nvSpPr>
        <p:spPr>
          <a:xfrm>
            <a:off x="1310758" y="2714170"/>
            <a:ext cx="3096000" cy="10800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9" name="직사각형 38"/>
          <p:cNvSpPr/>
          <p:nvPr/>
        </p:nvSpPr>
        <p:spPr>
          <a:xfrm>
            <a:off x="4406758" y="2714170"/>
            <a:ext cx="900000" cy="1080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41" name="직선 연결선 40">
            <a:extLst>
              <a:ext uri="{FF2B5EF4-FFF2-40B4-BE49-F238E27FC236}">
                <a16:creationId xmlns="" xmlns:a16="http://schemas.microsoft.com/office/drawing/2014/main" id="{2FEFFBD1-F07E-4262-89F5-429D9EF1DAAC}"/>
              </a:ext>
            </a:extLst>
          </p:cNvPr>
          <p:cNvCxnSpPr>
            <a:cxnSpLocks/>
          </p:cNvCxnSpPr>
          <p:nvPr/>
        </p:nvCxnSpPr>
        <p:spPr>
          <a:xfrm>
            <a:off x="4403065" y="2043012"/>
            <a:ext cx="0" cy="68400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연결선 41">
            <a:extLst>
              <a:ext uri="{FF2B5EF4-FFF2-40B4-BE49-F238E27FC236}">
                <a16:creationId xmlns="" xmlns:a16="http://schemas.microsoft.com/office/drawing/2014/main" id="{2FEFFBD1-F07E-4262-89F5-429D9EF1DAAC}"/>
              </a:ext>
            </a:extLst>
          </p:cNvPr>
          <p:cNvCxnSpPr>
            <a:cxnSpLocks/>
          </p:cNvCxnSpPr>
          <p:nvPr/>
        </p:nvCxnSpPr>
        <p:spPr>
          <a:xfrm>
            <a:off x="5306758" y="2434172"/>
            <a:ext cx="0" cy="3708000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꺾인 연결선 8"/>
          <p:cNvCxnSpPr/>
          <p:nvPr/>
        </p:nvCxnSpPr>
        <p:spPr>
          <a:xfrm flipH="1">
            <a:off x="4403022" y="2639418"/>
            <a:ext cx="900000" cy="0"/>
          </a:xfrm>
          <a:prstGeom prst="straightConnector1">
            <a:avLst/>
          </a:prstGeom>
          <a:ln w="3175">
            <a:solidFill>
              <a:schemeClr val="tx1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직사각형 44">
            <a:extLst>
              <a:ext uri="{FF2B5EF4-FFF2-40B4-BE49-F238E27FC236}">
                <a16:creationId xmlns:a16="http://schemas.microsoft.com/office/drawing/2014/main" xmlns="" id="{466B44C9-D496-440A-B071-EE0E8DAE7050}"/>
              </a:ext>
            </a:extLst>
          </p:cNvPr>
          <p:cNvSpPr/>
          <p:nvPr/>
        </p:nvSpPr>
        <p:spPr>
          <a:xfrm>
            <a:off x="4336908" y="2407298"/>
            <a:ext cx="1041542" cy="18767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200" b="1" spc="-50" dirty="0" smtClean="0">
                <a:solidFill>
                  <a:schemeClr val="tx1"/>
                </a:solidFill>
                <a:latin typeface="+mn-ea"/>
              </a:rPr>
              <a:t>기 발생 지연</a:t>
            </a:r>
            <a:endParaRPr lang="ko-KR" altLang="en-US" sz="1200" b="1" spc="-5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1310758" y="3438070"/>
            <a:ext cx="3096000" cy="10800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7" name="직사각형 46"/>
          <p:cNvSpPr/>
          <p:nvPr/>
        </p:nvSpPr>
        <p:spPr>
          <a:xfrm>
            <a:off x="4406758" y="3438070"/>
            <a:ext cx="900000" cy="1080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9" name="폭발 1 48"/>
          <p:cNvSpPr/>
          <p:nvPr/>
        </p:nvSpPr>
        <p:spPr>
          <a:xfrm>
            <a:off x="2803642" y="3348070"/>
            <a:ext cx="343949" cy="288000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xmlns="" id="{A63F1FBD-0850-490E-AE0A-F1DDD0E79B39}"/>
              </a:ext>
            </a:extLst>
          </p:cNvPr>
          <p:cNvSpPr/>
          <p:nvPr/>
        </p:nvSpPr>
        <p:spPr>
          <a:xfrm>
            <a:off x="2367274" y="3066158"/>
            <a:ext cx="1221794" cy="346781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100" b="1" dirty="0" smtClean="0">
                <a:solidFill>
                  <a:srgbClr val="FF0000"/>
                </a:solidFill>
                <a:latin typeface="+mn-ea"/>
              </a:rPr>
              <a:t>코로나 발생</a:t>
            </a:r>
            <a:endParaRPr lang="ko-KR" altLang="en-US" sz="11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51" name="모서리가 둥근 직사각형 50"/>
          <p:cNvSpPr/>
          <p:nvPr/>
        </p:nvSpPr>
        <p:spPr>
          <a:xfrm>
            <a:off x="1511300" y="3885957"/>
            <a:ext cx="3168000" cy="720000"/>
          </a:xfrm>
          <a:prstGeom prst="roundRect">
            <a:avLst>
              <a:gd name="adj" fmla="val 11144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xmlns="" id="{FC3B304E-33A6-4BE4-AF16-422B81D0439D}"/>
              </a:ext>
            </a:extLst>
          </p:cNvPr>
          <p:cNvSpPr/>
          <p:nvPr/>
        </p:nvSpPr>
        <p:spPr>
          <a:xfrm>
            <a:off x="1663700" y="3964100"/>
            <a:ext cx="1800000" cy="2160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ko-KR" altLang="en-US" sz="1200" b="1" u="sng" dirty="0" smtClean="0">
                <a:solidFill>
                  <a:schemeClr val="tx1"/>
                </a:solidFill>
                <a:latin typeface="+mn-ea"/>
              </a:rPr>
              <a:t>유형 </a:t>
            </a:r>
            <a:r>
              <a:rPr lang="en-US" altLang="ko-KR" sz="1200" b="1" u="sng" dirty="0" smtClean="0">
                <a:solidFill>
                  <a:schemeClr val="tx1"/>
                </a:solidFill>
                <a:latin typeface="+mn-ea"/>
              </a:rPr>
              <a:t>1 : </a:t>
            </a:r>
            <a:r>
              <a:rPr lang="ko-KR" altLang="en-US" sz="1200" b="1" u="sng" dirty="0" smtClean="0">
                <a:solidFill>
                  <a:schemeClr val="tx1"/>
                </a:solidFill>
                <a:latin typeface="+mn-ea"/>
              </a:rPr>
              <a:t>전체 작업 중단</a:t>
            </a:r>
            <a:endParaRPr lang="ko-KR" altLang="en-US" sz="1200" b="1" u="sng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2974458" y="4327070"/>
            <a:ext cx="1224000" cy="108000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9" name="직사각형 58"/>
          <p:cNvSpPr/>
          <p:nvPr/>
        </p:nvSpPr>
        <p:spPr>
          <a:xfrm>
            <a:off x="4204998" y="4327070"/>
            <a:ext cx="1440000" cy="10800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5" name="직사각형 54"/>
          <p:cNvSpPr/>
          <p:nvPr/>
        </p:nvSpPr>
        <p:spPr>
          <a:xfrm>
            <a:off x="5628498" y="4327070"/>
            <a:ext cx="900000" cy="1080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75" name="직선 연결선 74">
            <a:extLst>
              <a:ext uri="{FF2B5EF4-FFF2-40B4-BE49-F238E27FC236}">
                <a16:creationId xmlns="" xmlns:a16="http://schemas.microsoft.com/office/drawing/2014/main" id="{2FEFFBD1-F07E-4262-89F5-429D9EF1DAAC}"/>
              </a:ext>
            </a:extLst>
          </p:cNvPr>
          <p:cNvCxnSpPr>
            <a:cxnSpLocks/>
          </p:cNvCxnSpPr>
          <p:nvPr/>
        </p:nvCxnSpPr>
        <p:spPr>
          <a:xfrm>
            <a:off x="6524663" y="4173952"/>
            <a:ext cx="0" cy="14400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꺾인 연결선 8"/>
          <p:cNvCxnSpPr/>
          <p:nvPr/>
        </p:nvCxnSpPr>
        <p:spPr>
          <a:xfrm flipH="1">
            <a:off x="5318336" y="4248858"/>
            <a:ext cx="1206000" cy="0"/>
          </a:xfrm>
          <a:prstGeom prst="straightConnector1">
            <a:avLst/>
          </a:prstGeom>
          <a:ln w="3175">
            <a:solidFill>
              <a:schemeClr val="tx1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직사각형 76">
            <a:extLst>
              <a:ext uri="{FF2B5EF4-FFF2-40B4-BE49-F238E27FC236}">
                <a16:creationId xmlns:a16="http://schemas.microsoft.com/office/drawing/2014/main" xmlns="" id="{466B44C9-D496-440A-B071-EE0E8DAE7050}"/>
              </a:ext>
            </a:extLst>
          </p:cNvPr>
          <p:cNvSpPr/>
          <p:nvPr/>
        </p:nvSpPr>
        <p:spPr>
          <a:xfrm>
            <a:off x="5292862" y="4026898"/>
            <a:ext cx="1245098" cy="18767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200" b="1" spc="-50" dirty="0" smtClean="0">
                <a:solidFill>
                  <a:schemeClr val="tx1"/>
                </a:solidFill>
                <a:latin typeface="+mn-ea"/>
              </a:rPr>
              <a:t>지연기간</a:t>
            </a:r>
            <a:r>
              <a:rPr lang="en-US" altLang="ko-KR" sz="1200" b="1" spc="-50" dirty="0" smtClean="0">
                <a:solidFill>
                  <a:schemeClr val="tx1"/>
                </a:solidFill>
                <a:latin typeface="+mn-ea"/>
              </a:rPr>
              <a:t>=a</a:t>
            </a:r>
            <a:endParaRPr lang="ko-KR" altLang="en-US" sz="1200" b="1" spc="-5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81" name="모서리가 둥근 직사각형 80"/>
          <p:cNvSpPr/>
          <p:nvPr/>
        </p:nvSpPr>
        <p:spPr>
          <a:xfrm>
            <a:off x="1511300" y="4773062"/>
            <a:ext cx="3168000" cy="720000"/>
          </a:xfrm>
          <a:prstGeom prst="roundRect">
            <a:avLst>
              <a:gd name="adj" fmla="val 11144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2" name="직사각형 81">
            <a:extLst>
              <a:ext uri="{FF2B5EF4-FFF2-40B4-BE49-F238E27FC236}">
                <a16:creationId xmlns:a16="http://schemas.microsoft.com/office/drawing/2014/main" xmlns="" id="{FC3B304E-33A6-4BE4-AF16-422B81D0439D}"/>
              </a:ext>
            </a:extLst>
          </p:cNvPr>
          <p:cNvSpPr/>
          <p:nvPr/>
        </p:nvSpPr>
        <p:spPr>
          <a:xfrm>
            <a:off x="1663700" y="4851205"/>
            <a:ext cx="2304000" cy="2160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ko-KR" altLang="en-US" sz="1200" b="1" u="sng" dirty="0" smtClean="0">
                <a:solidFill>
                  <a:schemeClr val="tx1"/>
                </a:solidFill>
                <a:latin typeface="+mn-ea"/>
              </a:rPr>
              <a:t>유형 </a:t>
            </a:r>
            <a:r>
              <a:rPr lang="en-US" altLang="ko-KR" sz="1200" b="1" u="sng" dirty="0" smtClean="0">
                <a:solidFill>
                  <a:schemeClr val="tx1"/>
                </a:solidFill>
                <a:latin typeface="+mn-ea"/>
              </a:rPr>
              <a:t>2 : </a:t>
            </a:r>
            <a:r>
              <a:rPr lang="ko-KR" altLang="en-US" sz="1200" b="1" u="sng" dirty="0" smtClean="0">
                <a:solidFill>
                  <a:schemeClr val="tx1"/>
                </a:solidFill>
                <a:latin typeface="+mn-ea"/>
              </a:rPr>
              <a:t>부분 중단 </a:t>
            </a:r>
            <a:r>
              <a:rPr lang="en-US" altLang="ko-KR" sz="1200" b="1" u="sng" dirty="0" smtClean="0">
                <a:solidFill>
                  <a:schemeClr val="tx1"/>
                </a:solidFill>
                <a:latin typeface="+mn-ea"/>
              </a:rPr>
              <a:t>→ CP </a:t>
            </a:r>
            <a:r>
              <a:rPr lang="ko-KR" altLang="en-US" sz="1200" b="1" u="sng" dirty="0" smtClean="0">
                <a:solidFill>
                  <a:schemeClr val="tx1"/>
                </a:solidFill>
                <a:latin typeface="+mn-ea"/>
              </a:rPr>
              <a:t>영향</a:t>
            </a:r>
            <a:endParaRPr lang="ko-KR" altLang="en-US" sz="1200" b="1" u="sng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83" name="직사각형 82">
            <a:extLst>
              <a:ext uri="{FF2B5EF4-FFF2-40B4-BE49-F238E27FC236}">
                <a16:creationId xmlns:a16="http://schemas.microsoft.com/office/drawing/2014/main" xmlns="" id="{A63F1FBD-0850-490E-AE0A-F1DDD0E79B39}"/>
              </a:ext>
            </a:extLst>
          </p:cNvPr>
          <p:cNvSpPr/>
          <p:nvPr/>
        </p:nvSpPr>
        <p:spPr>
          <a:xfrm>
            <a:off x="3789658" y="3943209"/>
            <a:ext cx="820300" cy="346781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100" b="1" dirty="0" smtClean="0">
                <a:solidFill>
                  <a:srgbClr val="FF0000"/>
                </a:solidFill>
                <a:latin typeface="+mn-ea"/>
              </a:rPr>
              <a:t>코로나</a:t>
            </a:r>
            <a:endParaRPr lang="en-US" altLang="ko-KR" sz="1100" b="1" dirty="0" smtClean="0">
              <a:solidFill>
                <a:srgbClr val="FF0000"/>
              </a:solidFill>
              <a:latin typeface="+mn-ea"/>
            </a:endParaRPr>
          </a:p>
          <a:p>
            <a:pPr algn="ctr"/>
            <a:r>
              <a:rPr lang="ko-KR" altLang="en-US" sz="1100" b="1" dirty="0" smtClean="0">
                <a:solidFill>
                  <a:srgbClr val="FF0000"/>
                </a:solidFill>
                <a:latin typeface="+mn-ea"/>
              </a:rPr>
              <a:t>종료</a:t>
            </a:r>
            <a:endParaRPr lang="ko-KR" altLang="en-US" sz="11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84" name="직사각형 83"/>
          <p:cNvSpPr/>
          <p:nvPr/>
        </p:nvSpPr>
        <p:spPr>
          <a:xfrm>
            <a:off x="2974458" y="5228770"/>
            <a:ext cx="1224000" cy="108000"/>
          </a:xfrm>
          <a:prstGeom prst="rect">
            <a:avLst/>
          </a:prstGeom>
          <a:pattFill prst="ltUpDiag">
            <a:fgClr>
              <a:srgbClr val="FF0000"/>
            </a:fgClr>
            <a:bgClr>
              <a:schemeClr val="bg1"/>
            </a:bgClr>
          </a:pattFill>
          <a:ln w="127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5" name="직사각형 84"/>
          <p:cNvSpPr/>
          <p:nvPr/>
        </p:nvSpPr>
        <p:spPr>
          <a:xfrm>
            <a:off x="4204998" y="5228770"/>
            <a:ext cx="1260000" cy="10800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6" name="직사각형 85"/>
          <p:cNvSpPr/>
          <p:nvPr/>
        </p:nvSpPr>
        <p:spPr>
          <a:xfrm>
            <a:off x="5413233" y="5228770"/>
            <a:ext cx="900000" cy="1080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88" name="직선 연결선 87">
            <a:extLst>
              <a:ext uri="{FF2B5EF4-FFF2-40B4-BE49-F238E27FC236}">
                <a16:creationId xmlns="" xmlns:a16="http://schemas.microsoft.com/office/drawing/2014/main" id="{2FEFFBD1-F07E-4262-89F5-429D9EF1DAAC}"/>
              </a:ext>
            </a:extLst>
          </p:cNvPr>
          <p:cNvCxnSpPr>
            <a:cxnSpLocks/>
          </p:cNvCxnSpPr>
          <p:nvPr/>
        </p:nvCxnSpPr>
        <p:spPr>
          <a:xfrm>
            <a:off x="6315113" y="5066152"/>
            <a:ext cx="0" cy="14400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꺾인 연결선 8"/>
          <p:cNvCxnSpPr/>
          <p:nvPr/>
        </p:nvCxnSpPr>
        <p:spPr>
          <a:xfrm flipH="1">
            <a:off x="5318336" y="5141058"/>
            <a:ext cx="972000" cy="0"/>
          </a:xfrm>
          <a:prstGeom prst="straightConnector1">
            <a:avLst/>
          </a:prstGeom>
          <a:ln w="3175">
            <a:solidFill>
              <a:schemeClr val="tx1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직사각형 90">
            <a:extLst>
              <a:ext uri="{FF2B5EF4-FFF2-40B4-BE49-F238E27FC236}">
                <a16:creationId xmlns:a16="http://schemas.microsoft.com/office/drawing/2014/main" xmlns="" id="{466B44C9-D496-440A-B071-EE0E8DAE7050}"/>
              </a:ext>
            </a:extLst>
          </p:cNvPr>
          <p:cNvSpPr/>
          <p:nvPr/>
        </p:nvSpPr>
        <p:spPr>
          <a:xfrm>
            <a:off x="5250952" y="4919098"/>
            <a:ext cx="1152000" cy="18767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200" b="1" spc="-50" dirty="0" smtClean="0">
                <a:solidFill>
                  <a:schemeClr val="tx1"/>
                </a:solidFill>
                <a:latin typeface="+mn-ea"/>
              </a:rPr>
              <a:t>지연기간</a:t>
            </a:r>
            <a:r>
              <a:rPr lang="en-US" altLang="ko-KR" sz="1200" b="1" spc="-50" dirty="0" smtClean="0">
                <a:solidFill>
                  <a:schemeClr val="tx1"/>
                </a:solidFill>
                <a:latin typeface="+mn-ea"/>
              </a:rPr>
              <a:t>&lt;a</a:t>
            </a:r>
            <a:endParaRPr lang="ko-KR" altLang="en-US" sz="1200" b="1" spc="-5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5" name="직사각형 94">
            <a:extLst>
              <a:ext uri="{FF2B5EF4-FFF2-40B4-BE49-F238E27FC236}">
                <a16:creationId xmlns:a16="http://schemas.microsoft.com/office/drawing/2014/main" xmlns="" id="{A63F1FBD-0850-490E-AE0A-F1DDD0E79B39}"/>
              </a:ext>
            </a:extLst>
          </p:cNvPr>
          <p:cNvSpPr/>
          <p:nvPr/>
        </p:nvSpPr>
        <p:spPr>
          <a:xfrm>
            <a:off x="3789658" y="4835409"/>
            <a:ext cx="820300" cy="346781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100" b="1" dirty="0" smtClean="0">
                <a:solidFill>
                  <a:srgbClr val="FF0000"/>
                </a:solidFill>
                <a:latin typeface="+mn-ea"/>
              </a:rPr>
              <a:t>코로나</a:t>
            </a:r>
            <a:endParaRPr lang="en-US" altLang="ko-KR" sz="1100" b="1" dirty="0" smtClean="0">
              <a:solidFill>
                <a:srgbClr val="FF0000"/>
              </a:solidFill>
              <a:latin typeface="+mn-ea"/>
            </a:endParaRPr>
          </a:p>
          <a:p>
            <a:pPr algn="ctr"/>
            <a:r>
              <a:rPr lang="ko-KR" altLang="en-US" sz="1100" b="1" dirty="0" smtClean="0">
                <a:solidFill>
                  <a:srgbClr val="FF0000"/>
                </a:solidFill>
                <a:latin typeface="+mn-ea"/>
              </a:rPr>
              <a:t>종료</a:t>
            </a:r>
            <a:endParaRPr lang="ko-KR" altLang="en-US" sz="11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97" name="직사각형 96">
            <a:extLst>
              <a:ext uri="{FF2B5EF4-FFF2-40B4-BE49-F238E27FC236}">
                <a16:creationId xmlns:a16="http://schemas.microsoft.com/office/drawing/2014/main" xmlns="" id="{A63F1FBD-0850-490E-AE0A-F1DDD0E79B39}"/>
              </a:ext>
            </a:extLst>
          </p:cNvPr>
          <p:cNvSpPr/>
          <p:nvPr/>
        </p:nvSpPr>
        <p:spPr>
          <a:xfrm>
            <a:off x="3162831" y="4174670"/>
            <a:ext cx="820300" cy="1080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100" b="1" dirty="0" smtClean="0">
                <a:solidFill>
                  <a:srgbClr val="FF0000"/>
                </a:solidFill>
                <a:latin typeface="+mn-ea"/>
              </a:rPr>
              <a:t>a</a:t>
            </a:r>
            <a:endParaRPr lang="ko-KR" altLang="en-US" sz="11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98" name="직사각형 97">
            <a:extLst>
              <a:ext uri="{FF2B5EF4-FFF2-40B4-BE49-F238E27FC236}">
                <a16:creationId xmlns:a16="http://schemas.microsoft.com/office/drawing/2014/main" xmlns="" id="{A63F1FBD-0850-490E-AE0A-F1DDD0E79B39}"/>
              </a:ext>
            </a:extLst>
          </p:cNvPr>
          <p:cNvSpPr/>
          <p:nvPr/>
        </p:nvSpPr>
        <p:spPr>
          <a:xfrm>
            <a:off x="3162831" y="5089973"/>
            <a:ext cx="820300" cy="1080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100" b="1" dirty="0" smtClean="0">
                <a:solidFill>
                  <a:srgbClr val="FF0000"/>
                </a:solidFill>
                <a:latin typeface="+mn-ea"/>
              </a:rPr>
              <a:t>a</a:t>
            </a:r>
            <a:endParaRPr lang="ko-KR" altLang="en-US" sz="11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99" name="모서리가 둥근 직사각형 98"/>
          <p:cNvSpPr/>
          <p:nvPr/>
        </p:nvSpPr>
        <p:spPr>
          <a:xfrm>
            <a:off x="1511300" y="5673815"/>
            <a:ext cx="3168000" cy="720000"/>
          </a:xfrm>
          <a:prstGeom prst="roundRect">
            <a:avLst>
              <a:gd name="adj" fmla="val 11144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0" name="직사각형 99">
            <a:extLst>
              <a:ext uri="{FF2B5EF4-FFF2-40B4-BE49-F238E27FC236}">
                <a16:creationId xmlns:a16="http://schemas.microsoft.com/office/drawing/2014/main" xmlns="" id="{FC3B304E-33A6-4BE4-AF16-422B81D0439D}"/>
              </a:ext>
            </a:extLst>
          </p:cNvPr>
          <p:cNvSpPr/>
          <p:nvPr/>
        </p:nvSpPr>
        <p:spPr>
          <a:xfrm>
            <a:off x="1663700" y="5751958"/>
            <a:ext cx="2304000" cy="2160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ko-KR" altLang="en-US" sz="1200" b="1" u="sng" dirty="0" smtClean="0">
                <a:solidFill>
                  <a:schemeClr val="tx1"/>
                </a:solidFill>
                <a:latin typeface="+mn-ea"/>
              </a:rPr>
              <a:t>유형 </a:t>
            </a:r>
            <a:r>
              <a:rPr lang="en-US" altLang="ko-KR" sz="1200" b="1" u="sng" dirty="0" smtClean="0">
                <a:solidFill>
                  <a:schemeClr val="tx1"/>
                </a:solidFill>
                <a:latin typeface="+mn-ea"/>
              </a:rPr>
              <a:t>3 : </a:t>
            </a:r>
            <a:r>
              <a:rPr lang="ko-KR" altLang="en-US" sz="1200" b="1" u="sng" dirty="0" smtClean="0">
                <a:solidFill>
                  <a:schemeClr val="tx1"/>
                </a:solidFill>
                <a:latin typeface="+mn-ea"/>
              </a:rPr>
              <a:t>부분 지연 → </a:t>
            </a:r>
            <a:r>
              <a:rPr lang="en-US" altLang="ko-KR" sz="1200" b="1" u="sng" dirty="0" smtClean="0">
                <a:solidFill>
                  <a:schemeClr val="tx1"/>
                </a:solidFill>
                <a:latin typeface="+mn-ea"/>
              </a:rPr>
              <a:t>CP </a:t>
            </a:r>
            <a:r>
              <a:rPr lang="ko-KR" altLang="en-US" sz="1200" b="1" u="sng" dirty="0" smtClean="0">
                <a:solidFill>
                  <a:schemeClr val="tx1"/>
                </a:solidFill>
                <a:latin typeface="+mn-ea"/>
              </a:rPr>
              <a:t>영향</a:t>
            </a:r>
            <a:r>
              <a:rPr lang="en-US" altLang="ko-KR" sz="1200" b="1" u="sng" dirty="0" smtClean="0">
                <a:solidFill>
                  <a:schemeClr val="tx1"/>
                </a:solidFill>
                <a:latin typeface="+mn-ea"/>
              </a:rPr>
              <a:t>X</a:t>
            </a:r>
            <a:endParaRPr lang="ko-KR" altLang="en-US" sz="1200" b="1" u="sng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01" name="직사각형 100"/>
          <p:cNvSpPr/>
          <p:nvPr/>
        </p:nvSpPr>
        <p:spPr>
          <a:xfrm>
            <a:off x="2974458" y="6153599"/>
            <a:ext cx="1224000" cy="108000"/>
          </a:xfrm>
          <a:prstGeom prst="rect">
            <a:avLst/>
          </a:prstGeom>
          <a:pattFill prst="ltUpDiag">
            <a:fgClr>
              <a:srgbClr val="FF0000"/>
            </a:fgClr>
            <a:bgClr>
              <a:schemeClr val="bg1"/>
            </a:bgClr>
          </a:pattFill>
          <a:ln w="127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2" name="직사각형 101"/>
          <p:cNvSpPr/>
          <p:nvPr/>
        </p:nvSpPr>
        <p:spPr>
          <a:xfrm>
            <a:off x="4204998" y="6153599"/>
            <a:ext cx="216000" cy="10800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7" name="직사각형 106">
            <a:extLst>
              <a:ext uri="{FF2B5EF4-FFF2-40B4-BE49-F238E27FC236}">
                <a16:creationId xmlns:a16="http://schemas.microsoft.com/office/drawing/2014/main" xmlns="" id="{A63F1FBD-0850-490E-AE0A-F1DDD0E79B39}"/>
              </a:ext>
            </a:extLst>
          </p:cNvPr>
          <p:cNvSpPr/>
          <p:nvPr/>
        </p:nvSpPr>
        <p:spPr>
          <a:xfrm>
            <a:off x="3789658" y="5760238"/>
            <a:ext cx="820300" cy="346781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100" b="1" dirty="0" smtClean="0">
                <a:solidFill>
                  <a:srgbClr val="FF0000"/>
                </a:solidFill>
                <a:latin typeface="+mn-ea"/>
              </a:rPr>
              <a:t>코로나</a:t>
            </a:r>
            <a:endParaRPr lang="en-US" altLang="ko-KR" sz="1100" b="1" dirty="0" smtClean="0">
              <a:solidFill>
                <a:srgbClr val="FF0000"/>
              </a:solidFill>
              <a:latin typeface="+mn-ea"/>
            </a:endParaRPr>
          </a:p>
          <a:p>
            <a:pPr algn="ctr"/>
            <a:r>
              <a:rPr lang="ko-KR" altLang="en-US" sz="1100" b="1" dirty="0" smtClean="0">
                <a:solidFill>
                  <a:srgbClr val="FF0000"/>
                </a:solidFill>
                <a:latin typeface="+mn-ea"/>
              </a:rPr>
              <a:t>종료</a:t>
            </a:r>
            <a:endParaRPr lang="ko-KR" altLang="en-US" sz="11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08" name="직사각형 107">
            <a:extLst>
              <a:ext uri="{FF2B5EF4-FFF2-40B4-BE49-F238E27FC236}">
                <a16:creationId xmlns:a16="http://schemas.microsoft.com/office/drawing/2014/main" xmlns="" id="{A63F1FBD-0850-490E-AE0A-F1DDD0E79B39}"/>
              </a:ext>
            </a:extLst>
          </p:cNvPr>
          <p:cNvSpPr/>
          <p:nvPr/>
        </p:nvSpPr>
        <p:spPr>
          <a:xfrm>
            <a:off x="3162831" y="6014802"/>
            <a:ext cx="820300" cy="1080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100" b="1" dirty="0" smtClean="0">
                <a:solidFill>
                  <a:srgbClr val="FF0000"/>
                </a:solidFill>
                <a:latin typeface="+mn-ea"/>
              </a:rPr>
              <a:t>a</a:t>
            </a:r>
            <a:endParaRPr lang="ko-KR" altLang="en-US" sz="11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09" name="직사각형 108"/>
          <p:cNvSpPr/>
          <p:nvPr/>
        </p:nvSpPr>
        <p:spPr>
          <a:xfrm>
            <a:off x="4406758" y="6153599"/>
            <a:ext cx="900000" cy="1080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57" name="직선 연결선 56">
            <a:extLst>
              <a:ext uri="{FF2B5EF4-FFF2-40B4-BE49-F238E27FC236}">
                <a16:creationId xmlns="" xmlns:a16="http://schemas.microsoft.com/office/drawing/2014/main" id="{2FEFFBD1-F07E-4262-89F5-429D9EF1DAAC}"/>
              </a:ext>
            </a:extLst>
          </p:cNvPr>
          <p:cNvCxnSpPr>
            <a:cxnSpLocks/>
          </p:cNvCxnSpPr>
          <p:nvPr/>
        </p:nvCxnSpPr>
        <p:spPr>
          <a:xfrm>
            <a:off x="2970623" y="3574512"/>
            <a:ext cx="0" cy="2592000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="" xmlns:a16="http://schemas.microsoft.com/office/drawing/2014/main" id="{BFF5B28A-BDB1-410E-A668-C94856F8D697}"/>
              </a:ext>
            </a:extLst>
          </p:cNvPr>
          <p:cNvSpPr txBox="1"/>
          <p:nvPr/>
        </p:nvSpPr>
        <p:spPr>
          <a:xfrm>
            <a:off x="192089" y="173522"/>
            <a:ext cx="396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ko-KR" alt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="" xmlns:a16="http://schemas.microsoft.com/office/drawing/2014/main" id="{89EB2E4B-D5D2-4667-89B5-22A72628DA28}"/>
              </a:ext>
            </a:extLst>
          </p:cNvPr>
          <p:cNvSpPr txBox="1"/>
          <p:nvPr/>
        </p:nvSpPr>
        <p:spPr>
          <a:xfrm>
            <a:off x="673754" y="127356"/>
            <a:ext cx="8471647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2400" b="1" dirty="0" smtClean="0">
                <a:latin typeface="+mn-ea"/>
                <a:cs typeface="Arial" panose="020B0604020202020204" pitchFamily="34" charset="0"/>
              </a:rPr>
              <a:t>피해분석과 관련된 대응방안</a:t>
            </a:r>
            <a:endParaRPr lang="ko-KR" altLang="en-US" sz="2400" b="1" dirty="0">
              <a:latin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70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표 34">
            <a:extLst>
              <a:ext uri="{FF2B5EF4-FFF2-40B4-BE49-F238E27FC236}">
                <a16:creationId xmlns="" xmlns:a16="http://schemas.microsoft.com/office/drawing/2014/main" id="{BE786B82-BE94-491C-93AC-F4656C2F7E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762018"/>
              </p:ext>
            </p:extLst>
          </p:nvPr>
        </p:nvGraphicFramePr>
        <p:xfrm>
          <a:off x="192089" y="1338942"/>
          <a:ext cx="5789611" cy="2497443"/>
        </p:xfrm>
        <a:graphic>
          <a:graphicData uri="http://schemas.openxmlformats.org/drawingml/2006/table">
            <a:tbl>
              <a:tblPr/>
              <a:tblGrid>
                <a:gridCol w="956048">
                  <a:extLst>
                    <a:ext uri="{9D8B030D-6E8A-4147-A177-3AD203B41FA5}">
                      <a16:colId xmlns="" xmlns:a16="http://schemas.microsoft.com/office/drawing/2014/main" val="1352069716"/>
                    </a:ext>
                  </a:extLst>
                </a:gridCol>
                <a:gridCol w="4833563"/>
              </a:tblGrid>
              <a:tr h="2921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IAP (Impacted As-Planned)</a:t>
                      </a:r>
                      <a:endParaRPr lang="ko-KR" altLang="en-US" sz="1200" b="1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200" b="1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19529590"/>
                  </a:ext>
                </a:extLst>
              </a:tr>
              <a:tr h="528943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ko-KR" altLang="en-US" sz="12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개요</a:t>
                      </a:r>
                      <a:endParaRPr lang="ko-KR" altLang="en-US" sz="1200" b="1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603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Baseline</a:t>
                      </a: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을 근거로 </a:t>
                      </a:r>
                      <a:r>
                        <a:rPr lang="en-US" altLang="ko-KR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Employer’s Delay events</a:t>
                      </a: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의 영향을 분석하는 것이며</a:t>
                      </a:r>
                      <a:r>
                        <a:rPr lang="en-US" altLang="ko-KR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Actual</a:t>
                      </a: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을 고려하지 않고 </a:t>
                      </a:r>
                      <a:r>
                        <a:rPr lang="en-US" altLang="ko-KR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Baseline</a:t>
                      </a: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만 고려함</a:t>
                      </a:r>
                      <a:endParaRPr lang="ko-KR" altLang="en-US" sz="1200" b="0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ko-KR" altLang="en-US" sz="12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도해</a:t>
                      </a:r>
                      <a:endParaRPr lang="ko-KR" altLang="en-US" sz="1200" b="1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endParaRPr lang="ko-KR" altLang="en-US" sz="1200" b="0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ko-KR" altLang="en-US" sz="12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장</a:t>
                      </a:r>
                      <a:r>
                        <a:rPr lang="en-US" altLang="ko-KR" sz="12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단점</a:t>
                      </a:r>
                      <a:endParaRPr lang="ko-KR" altLang="en-US" sz="1200" b="1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603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간단한 방법이며 이해하기 쉬움</a:t>
                      </a:r>
                      <a:endParaRPr lang="en-US" altLang="ko-KR" sz="1200" b="0" i="0" u="none" strike="noStrike" spc="-50" baseline="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603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Actual</a:t>
                      </a: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을 고려하지 않기 때문에 이론적인 분석에 그침</a:t>
                      </a:r>
                      <a:endParaRPr lang="ko-KR" altLang="en-US" sz="1200" b="0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381937"/>
                  </a:ext>
                </a:extLst>
              </a:tr>
            </a:tbl>
          </a:graphicData>
        </a:graphic>
      </p:graphicFrame>
      <p:sp>
        <p:nvSpPr>
          <p:cNvPr id="15" name="슬라이드 번호 개체 틀 1">
            <a:extLst>
              <a:ext uri="{FF2B5EF4-FFF2-40B4-BE49-F238E27FC236}">
                <a16:creationId xmlns="" xmlns:a16="http://schemas.microsoft.com/office/drawing/2014/main" id="{FB763CA5-362F-4019-A11B-E371E257E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569710"/>
            <a:ext cx="2743200" cy="216000"/>
          </a:xfrm>
        </p:spPr>
        <p:txBody>
          <a:bodyPr/>
          <a:lstStyle/>
          <a:p>
            <a:fld id="{35403F34-BCC1-4C15-A085-800736C7B577}" type="slidenum">
              <a:rPr lang="ko-KR" altLang="en-US" sz="1000" smtClean="0"/>
              <a:pPr/>
              <a:t>14</a:t>
            </a:fld>
            <a:endParaRPr lang="ko-KR" altLang="en-US" sz="1000" dirty="0"/>
          </a:p>
        </p:txBody>
      </p:sp>
      <p:cxnSp>
        <p:nvCxnSpPr>
          <p:cNvPr id="58" name="직선 연결선 57">
            <a:extLst>
              <a:ext uri="{FF2B5EF4-FFF2-40B4-BE49-F238E27FC236}">
                <a16:creationId xmlns="" xmlns:a16="http://schemas.microsoft.com/office/drawing/2014/main" id="{2FEFFBD1-F07E-4262-89F5-429D9EF1DAAC}"/>
              </a:ext>
            </a:extLst>
          </p:cNvPr>
          <p:cNvCxnSpPr>
            <a:cxnSpLocks/>
          </p:cNvCxnSpPr>
          <p:nvPr/>
        </p:nvCxnSpPr>
        <p:spPr>
          <a:xfrm>
            <a:off x="6094413" y="1337355"/>
            <a:ext cx="0" cy="514800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2" name="표 61">
            <a:extLst>
              <a:ext uri="{FF2B5EF4-FFF2-40B4-BE49-F238E27FC236}">
                <a16:creationId xmlns="" xmlns:a16="http://schemas.microsoft.com/office/drawing/2014/main" id="{BE786B82-BE94-491C-93AC-F4656C2F7E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001179"/>
              </p:ext>
            </p:extLst>
          </p:nvPr>
        </p:nvGraphicFramePr>
        <p:xfrm>
          <a:off x="192089" y="3975725"/>
          <a:ext cx="5789611" cy="2497443"/>
        </p:xfrm>
        <a:graphic>
          <a:graphicData uri="http://schemas.openxmlformats.org/drawingml/2006/table">
            <a:tbl>
              <a:tblPr/>
              <a:tblGrid>
                <a:gridCol w="956048">
                  <a:extLst>
                    <a:ext uri="{9D8B030D-6E8A-4147-A177-3AD203B41FA5}">
                      <a16:colId xmlns="" xmlns:a16="http://schemas.microsoft.com/office/drawing/2014/main" val="1352069716"/>
                    </a:ext>
                  </a:extLst>
                </a:gridCol>
                <a:gridCol w="4833563"/>
              </a:tblGrid>
              <a:tr h="2921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TIA (Time Impact Analysis)</a:t>
                      </a:r>
                      <a:endParaRPr lang="ko-KR" altLang="en-US" sz="1200" b="1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200" b="1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19529590"/>
                  </a:ext>
                </a:extLst>
              </a:tr>
              <a:tr h="528943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ko-KR" altLang="en-US" sz="12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개요</a:t>
                      </a:r>
                      <a:endParaRPr lang="ko-KR" altLang="en-US" sz="1200" b="1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603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Delay Event</a:t>
                      </a: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가 발생한 시기에 </a:t>
                      </a:r>
                      <a:r>
                        <a:rPr lang="en-US" altLang="ko-KR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Delay</a:t>
                      </a: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의 </a:t>
                      </a:r>
                      <a:r>
                        <a:rPr lang="en-US" altLang="ko-KR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Impact</a:t>
                      </a: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를 분석하고</a:t>
                      </a:r>
                      <a:r>
                        <a:rPr lang="en-US" altLang="ko-KR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시간의 경과에 따라 </a:t>
                      </a:r>
                      <a:r>
                        <a:rPr lang="en-US" altLang="ko-KR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Delay events</a:t>
                      </a: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의 </a:t>
                      </a:r>
                      <a:r>
                        <a:rPr lang="en-US" altLang="ko-KR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Net Impact</a:t>
                      </a: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를 누적적으로 분석하는 기법</a:t>
                      </a:r>
                      <a:endParaRPr lang="ko-KR" altLang="en-US" sz="1200" b="0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ko-KR" altLang="en-US" sz="12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도해</a:t>
                      </a:r>
                      <a:endParaRPr lang="ko-KR" altLang="en-US" sz="1200" b="1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endParaRPr lang="ko-KR" altLang="en-US" sz="1200" b="0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ko-KR" altLang="en-US" sz="12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장</a:t>
                      </a:r>
                      <a:r>
                        <a:rPr lang="en-US" altLang="ko-KR" sz="12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단점</a:t>
                      </a:r>
                      <a:endParaRPr lang="ko-KR" altLang="en-US" sz="1200" b="1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603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작성하는데 시간이 많이 소요되고 이해하기 어려움</a:t>
                      </a:r>
                      <a:endParaRPr lang="en-US" altLang="ko-KR" sz="1200" b="0" i="0" u="none" strike="noStrike" spc="-50" baseline="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603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가장 합리적인 방법으로 인정받고 있음</a:t>
                      </a:r>
                      <a:endParaRPr lang="ko-KR" altLang="en-US" sz="1200" b="0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381937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450" y="2199370"/>
            <a:ext cx="2916000" cy="1070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408" y="4858428"/>
            <a:ext cx="2592000" cy="1039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3" name="표 62">
            <a:extLst>
              <a:ext uri="{FF2B5EF4-FFF2-40B4-BE49-F238E27FC236}">
                <a16:creationId xmlns="" xmlns:a16="http://schemas.microsoft.com/office/drawing/2014/main" id="{BE786B82-BE94-491C-93AC-F4656C2F7E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567825"/>
              </p:ext>
            </p:extLst>
          </p:nvPr>
        </p:nvGraphicFramePr>
        <p:xfrm>
          <a:off x="6211890" y="1338942"/>
          <a:ext cx="5789611" cy="2497443"/>
        </p:xfrm>
        <a:graphic>
          <a:graphicData uri="http://schemas.openxmlformats.org/drawingml/2006/table">
            <a:tbl>
              <a:tblPr/>
              <a:tblGrid>
                <a:gridCol w="956048">
                  <a:extLst>
                    <a:ext uri="{9D8B030D-6E8A-4147-A177-3AD203B41FA5}">
                      <a16:colId xmlns="" xmlns:a16="http://schemas.microsoft.com/office/drawing/2014/main" val="1352069716"/>
                    </a:ext>
                  </a:extLst>
                </a:gridCol>
                <a:gridCol w="4833563"/>
              </a:tblGrid>
              <a:tr h="2921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APAB (As-Planned versus As-Built)</a:t>
                      </a:r>
                      <a:endParaRPr lang="ko-KR" altLang="en-US" sz="1200" b="1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200" b="1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19529590"/>
                  </a:ext>
                </a:extLst>
              </a:tr>
              <a:tr h="528943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ko-KR" altLang="en-US" sz="12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개요</a:t>
                      </a:r>
                      <a:endParaRPr lang="ko-KR" altLang="en-US" sz="1200" b="1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603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최초에 세운 계획과 실적을 비교하는 형태이며</a:t>
                      </a:r>
                      <a:r>
                        <a:rPr lang="en-US" altLang="ko-KR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주로 소형 프로젝트에 사용되는데</a:t>
                      </a:r>
                      <a:r>
                        <a:rPr lang="en-US" altLang="ko-KR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Window</a:t>
                      </a: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와 병행하여 분석됨</a:t>
                      </a:r>
                      <a:endParaRPr lang="ko-KR" altLang="en-US" sz="1200" b="0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ko-KR" altLang="en-US" sz="12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도해</a:t>
                      </a:r>
                      <a:endParaRPr lang="ko-KR" altLang="en-US" sz="1200" b="1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endParaRPr lang="ko-KR" altLang="en-US" sz="1200" b="0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ko-KR" altLang="en-US" sz="12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장</a:t>
                      </a:r>
                      <a:r>
                        <a:rPr lang="en-US" altLang="ko-KR" sz="12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단점</a:t>
                      </a:r>
                      <a:endParaRPr lang="ko-KR" altLang="en-US" sz="1200" b="1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603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법원에서 많이 사용되고 있으며</a:t>
                      </a:r>
                      <a:r>
                        <a:rPr lang="en-US" altLang="ko-KR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결과를 사실적으로 표현함</a:t>
                      </a:r>
                      <a:endParaRPr lang="en-US" altLang="ko-KR" sz="1200" b="0" i="0" u="none" strike="noStrike" spc="-50" baseline="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603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복잡하거나 대형 프로젝트에는 사용되기 어려움</a:t>
                      </a:r>
                      <a:endParaRPr lang="ko-KR" altLang="en-US" sz="1200" b="0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381937"/>
                  </a:ext>
                </a:extLst>
              </a:tr>
            </a:tbl>
          </a:graphicData>
        </a:graphic>
      </p:graphicFrame>
      <p:graphicFrame>
        <p:nvGraphicFramePr>
          <p:cNvPr id="64" name="표 63">
            <a:extLst>
              <a:ext uri="{FF2B5EF4-FFF2-40B4-BE49-F238E27FC236}">
                <a16:creationId xmlns="" xmlns:a16="http://schemas.microsoft.com/office/drawing/2014/main" id="{BE786B82-BE94-491C-93AC-F4656C2F7E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685941"/>
              </p:ext>
            </p:extLst>
          </p:nvPr>
        </p:nvGraphicFramePr>
        <p:xfrm>
          <a:off x="6211890" y="3975725"/>
          <a:ext cx="5789611" cy="2497443"/>
        </p:xfrm>
        <a:graphic>
          <a:graphicData uri="http://schemas.openxmlformats.org/drawingml/2006/table">
            <a:tbl>
              <a:tblPr/>
              <a:tblGrid>
                <a:gridCol w="956048">
                  <a:extLst>
                    <a:ext uri="{9D8B030D-6E8A-4147-A177-3AD203B41FA5}">
                      <a16:colId xmlns="" xmlns:a16="http://schemas.microsoft.com/office/drawing/2014/main" val="1352069716"/>
                    </a:ext>
                  </a:extLst>
                </a:gridCol>
                <a:gridCol w="4833563"/>
              </a:tblGrid>
              <a:tr h="2921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CAB (Collapsed As-Built)</a:t>
                      </a:r>
                      <a:endParaRPr lang="ko-KR" altLang="en-US" sz="1200" b="1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200" b="1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19529590"/>
                  </a:ext>
                </a:extLst>
              </a:tr>
              <a:tr h="528943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ko-KR" altLang="en-US" sz="12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개요</a:t>
                      </a:r>
                      <a:endParaRPr lang="ko-KR" altLang="en-US" sz="1200" b="1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603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계약자의 계획이나 의도와는 관계없이 </a:t>
                      </a:r>
                      <a:r>
                        <a:rPr lang="en-US" altLang="ko-KR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Actual</a:t>
                      </a: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을 기본으로 “</a:t>
                      </a:r>
                      <a:r>
                        <a:rPr lang="en-US" altLang="ko-KR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What if” </a:t>
                      </a: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를 가정해서 계산함</a:t>
                      </a:r>
                      <a:endParaRPr lang="ko-KR" altLang="en-US" sz="1200" b="0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ko-KR" altLang="en-US" sz="12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도해</a:t>
                      </a:r>
                      <a:endParaRPr lang="ko-KR" altLang="en-US" sz="1200" b="1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endParaRPr lang="ko-KR" altLang="en-US" sz="1200" b="0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ko-KR" altLang="en-US" sz="12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장</a:t>
                      </a:r>
                      <a:r>
                        <a:rPr lang="en-US" altLang="ko-KR" sz="12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단점</a:t>
                      </a:r>
                      <a:endParaRPr lang="ko-KR" altLang="en-US" sz="1200" b="1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603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작성하는데 시간이 많이 소요되고 이해하기 어려움</a:t>
                      </a:r>
                      <a:endParaRPr lang="en-US" altLang="ko-KR" sz="1200" b="0" i="0" u="none" strike="noStrike" spc="-50" baseline="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603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가정적 조건이 많이 적용될 수 밖에 없음</a:t>
                      </a:r>
                      <a:endParaRPr lang="ko-KR" altLang="en-US" sz="1200" b="0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381937"/>
                  </a:ext>
                </a:extLst>
              </a:tr>
            </a:tbl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075" y="2207305"/>
            <a:ext cx="2808000" cy="1060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675" y="4830125"/>
            <a:ext cx="2628000" cy="1082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FF5B28A-BDB1-410E-A668-C94856F8D697}"/>
              </a:ext>
            </a:extLst>
          </p:cNvPr>
          <p:cNvSpPr txBox="1"/>
          <p:nvPr/>
        </p:nvSpPr>
        <p:spPr>
          <a:xfrm>
            <a:off x="192089" y="173522"/>
            <a:ext cx="396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ko-KR" alt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9EB2E4B-D5D2-4667-89B5-22A72628DA28}"/>
              </a:ext>
            </a:extLst>
          </p:cNvPr>
          <p:cNvSpPr txBox="1"/>
          <p:nvPr/>
        </p:nvSpPr>
        <p:spPr>
          <a:xfrm>
            <a:off x="673754" y="127356"/>
            <a:ext cx="8471647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2400" b="1" dirty="0" smtClean="0">
                <a:latin typeface="+mn-ea"/>
                <a:cs typeface="Arial" panose="020B0604020202020204" pitchFamily="34" charset="0"/>
              </a:rPr>
              <a:t>피해분석과 관련된 대응방안</a:t>
            </a:r>
            <a:endParaRPr lang="ko-KR" altLang="en-US" sz="2400" b="1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5D55813-956B-499A-9078-751FD48CBDBC}"/>
              </a:ext>
            </a:extLst>
          </p:cNvPr>
          <p:cNvSpPr txBox="1"/>
          <p:nvPr/>
        </p:nvSpPr>
        <p:spPr>
          <a:xfrm>
            <a:off x="192088" y="836613"/>
            <a:ext cx="11807825" cy="360000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4000" tIns="0" bIns="0" rtlCol="0" anchor="ctr" anchorCtr="0">
            <a:no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1</a:t>
            </a:r>
            <a:r>
              <a:rPr lang="en-US" altLang="ko-KR" sz="1600" b="1" dirty="0" smtClean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) Delay Analysis - </a:t>
            </a:r>
            <a:r>
              <a:rPr lang="ko-KR" altLang="en-US" sz="1600" b="1" dirty="0" smtClean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분석방법</a:t>
            </a:r>
            <a:endParaRPr lang="ko-KR" altLang="en-US" sz="1600" b="1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13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슬라이드 번호 개체 틀 1">
            <a:extLst>
              <a:ext uri="{FF2B5EF4-FFF2-40B4-BE49-F238E27FC236}">
                <a16:creationId xmlns="" xmlns:a16="http://schemas.microsoft.com/office/drawing/2014/main" id="{FB763CA5-362F-4019-A11B-E371E257E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569710"/>
            <a:ext cx="2743200" cy="216000"/>
          </a:xfrm>
        </p:spPr>
        <p:txBody>
          <a:bodyPr/>
          <a:lstStyle/>
          <a:p>
            <a:fld id="{35403F34-BCC1-4C15-A085-800736C7B577}" type="slidenum">
              <a:rPr lang="ko-KR" altLang="en-US" sz="1000" smtClean="0"/>
              <a:pPr/>
              <a:t>15</a:t>
            </a:fld>
            <a:endParaRPr lang="ko-KR" altLang="en-US" sz="1000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FF5B28A-BDB1-410E-A668-C94856F8D697}"/>
              </a:ext>
            </a:extLst>
          </p:cNvPr>
          <p:cNvSpPr txBox="1"/>
          <p:nvPr/>
        </p:nvSpPr>
        <p:spPr>
          <a:xfrm>
            <a:off x="192089" y="173522"/>
            <a:ext cx="396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ko-KR" alt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9EB2E4B-D5D2-4667-89B5-22A72628DA28}"/>
              </a:ext>
            </a:extLst>
          </p:cNvPr>
          <p:cNvSpPr txBox="1"/>
          <p:nvPr/>
        </p:nvSpPr>
        <p:spPr>
          <a:xfrm>
            <a:off x="673754" y="127356"/>
            <a:ext cx="8471647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2400" b="1" dirty="0" smtClean="0">
                <a:latin typeface="+mn-ea"/>
                <a:cs typeface="Arial" panose="020B0604020202020204" pitchFamily="34" charset="0"/>
              </a:rPr>
              <a:t>피해분석과 관련된 대응방안</a:t>
            </a:r>
            <a:endParaRPr lang="ko-KR" altLang="en-US" sz="2400" b="1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5D55813-956B-499A-9078-751FD48CBDBC}"/>
              </a:ext>
            </a:extLst>
          </p:cNvPr>
          <p:cNvSpPr txBox="1"/>
          <p:nvPr/>
        </p:nvSpPr>
        <p:spPr>
          <a:xfrm>
            <a:off x="192088" y="836613"/>
            <a:ext cx="11807825" cy="360000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4000" tIns="0" bIns="0" rtlCol="0" anchor="ctr" anchorCtr="0">
            <a:no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1</a:t>
            </a:r>
            <a:r>
              <a:rPr lang="en-US" altLang="ko-KR" sz="1600" b="1" dirty="0" smtClean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) Delay Analysis – </a:t>
            </a:r>
            <a:r>
              <a:rPr lang="ko-KR" altLang="en-US" sz="1600" b="1" dirty="0" smtClean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유의사항</a:t>
            </a:r>
            <a:endParaRPr lang="ko-KR" altLang="en-US" sz="1600" b="1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</p:txBody>
      </p:sp>
      <p:graphicFrame>
        <p:nvGraphicFramePr>
          <p:cNvPr id="31" name="표 30">
            <a:extLst>
              <a:ext uri="{FF2B5EF4-FFF2-40B4-BE49-F238E27FC236}">
                <a16:creationId xmlns="" xmlns:a16="http://schemas.microsoft.com/office/drawing/2014/main" id="{BE786B82-BE94-491C-93AC-F4656C2F7E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121502"/>
              </p:ext>
            </p:extLst>
          </p:nvPr>
        </p:nvGraphicFramePr>
        <p:xfrm>
          <a:off x="192091" y="1361844"/>
          <a:ext cx="11807822" cy="3254816"/>
        </p:xfrm>
        <a:graphic>
          <a:graphicData uri="http://schemas.openxmlformats.org/drawingml/2006/table">
            <a:tbl>
              <a:tblPr/>
              <a:tblGrid>
                <a:gridCol w="1443762">
                  <a:extLst>
                    <a:ext uri="{9D8B030D-6E8A-4147-A177-3AD203B41FA5}">
                      <a16:colId xmlns="" xmlns:a16="http://schemas.microsoft.com/office/drawing/2014/main" val="1352069716"/>
                    </a:ext>
                  </a:extLst>
                </a:gridCol>
                <a:gridCol w="468718"/>
                <a:gridCol w="9895342">
                  <a:extLst>
                    <a:ext uri="{9D8B030D-6E8A-4147-A177-3AD203B41FA5}">
                      <a16:colId xmlns="" xmlns:a16="http://schemas.microsoft.com/office/drawing/2014/main" val="2787135059"/>
                    </a:ext>
                  </a:extLst>
                </a:gridCol>
              </a:tblGrid>
              <a:tr h="32367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1400" b="1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FontTx/>
                        <a:buNone/>
                      </a:pPr>
                      <a:r>
                        <a:rPr lang="en-US" altLang="ko-KR" sz="14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No</a:t>
                      </a:r>
                      <a:endParaRPr lang="ko-KR" altLang="en-US" sz="1400" b="1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내용</a:t>
                      </a:r>
                      <a:endParaRPr lang="ko-KR" altLang="en-US" sz="1400" b="1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19529590"/>
                  </a:ext>
                </a:extLst>
              </a:tr>
              <a:tr h="586228">
                <a:tc rowSpan="2"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ko-KR" altLang="en-US" sz="1400" b="1" spc="-50" dirty="0" err="1" smtClean="0">
                          <a:latin typeface="+mn-ea"/>
                        </a:rPr>
                        <a:t>작성전</a:t>
                      </a:r>
                      <a:r>
                        <a:rPr lang="ko-KR" altLang="en-US" sz="1400" b="1" spc="-50" dirty="0" smtClean="0">
                          <a:latin typeface="+mn-ea"/>
                        </a:rPr>
                        <a:t> 유의사항 </a:t>
                      </a:r>
                      <a:endParaRPr lang="ko-KR" altLang="en-US" sz="1400" b="1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250" indent="0" algn="ctr" fontAlgn="ctr">
                        <a:buFontTx/>
                        <a:buNone/>
                      </a:pPr>
                      <a:r>
                        <a:rPr lang="en-US" altLang="ko-KR" sz="14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indent="-17145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400" b="0" spc="-50" dirty="0" smtClean="0">
                          <a:solidFill>
                            <a:schemeClr val="tx1"/>
                          </a:solidFill>
                          <a:latin typeface="+mn-ea"/>
                        </a:rPr>
                        <a:t>Revised Program</a:t>
                      </a:r>
                      <a:r>
                        <a:rPr lang="ko-KR" altLang="en-US" sz="1400" b="0" spc="-50" dirty="0" smtClean="0">
                          <a:solidFill>
                            <a:schemeClr val="tx1"/>
                          </a:solidFill>
                          <a:latin typeface="+mn-ea"/>
                        </a:rPr>
                        <a:t>을 </a:t>
                      </a:r>
                      <a:r>
                        <a:rPr lang="en-US" altLang="ko-KR" sz="1400" b="0" spc="-50" dirty="0" smtClean="0">
                          <a:solidFill>
                            <a:schemeClr val="tx1"/>
                          </a:solidFill>
                          <a:latin typeface="+mn-ea"/>
                        </a:rPr>
                        <a:t>EOT Claim</a:t>
                      </a:r>
                      <a:r>
                        <a:rPr lang="ko-KR" altLang="en-US" sz="1400" b="0" spc="-50" dirty="0" smtClean="0">
                          <a:solidFill>
                            <a:schemeClr val="tx1"/>
                          </a:solidFill>
                          <a:latin typeface="+mn-ea"/>
                        </a:rPr>
                        <a:t>보다 먼저 작성해서 제출하는 것에 유의</a:t>
                      </a:r>
                      <a:r>
                        <a:rPr lang="en-US" altLang="ko-KR" sz="1400" b="0" spc="-50" dirty="0" smtClean="0">
                          <a:solidFill>
                            <a:schemeClr val="tx1"/>
                          </a:solidFill>
                          <a:latin typeface="+mn-ea"/>
                        </a:rPr>
                        <a:t>. </a:t>
                      </a:r>
                    </a:p>
                    <a:p>
                      <a:pPr marL="266700" marR="0" indent="-17145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400" b="0" spc="-50" dirty="0" smtClean="0">
                          <a:solidFill>
                            <a:schemeClr val="tx1"/>
                          </a:solidFill>
                          <a:latin typeface="+mn-ea"/>
                        </a:rPr>
                        <a:t>계약적인 순서는 </a:t>
                      </a:r>
                      <a:r>
                        <a:rPr lang="en-US" altLang="ko-KR" sz="1400" b="0" spc="-50" dirty="0" smtClean="0">
                          <a:solidFill>
                            <a:schemeClr val="tx1"/>
                          </a:solidFill>
                          <a:latin typeface="+mn-ea"/>
                        </a:rPr>
                        <a:t>EOT Claim</a:t>
                      </a:r>
                      <a:r>
                        <a:rPr lang="ko-KR" altLang="en-US" sz="1400" b="0" spc="-50" dirty="0" smtClean="0">
                          <a:solidFill>
                            <a:schemeClr val="tx1"/>
                          </a:solidFill>
                          <a:latin typeface="+mn-ea"/>
                        </a:rPr>
                        <a:t>을 제출하고 그에 대한 협의 이후 그 결과에 따라 </a:t>
                      </a:r>
                      <a:r>
                        <a:rPr lang="en-US" altLang="ko-KR" sz="1400" b="0" spc="-50" dirty="0" smtClean="0">
                          <a:solidFill>
                            <a:schemeClr val="tx1"/>
                          </a:solidFill>
                          <a:latin typeface="+mn-ea"/>
                        </a:rPr>
                        <a:t>Revised Program</a:t>
                      </a:r>
                      <a:r>
                        <a:rPr lang="ko-KR" altLang="en-US" sz="1400" b="0" spc="-50" dirty="0" smtClean="0">
                          <a:solidFill>
                            <a:schemeClr val="tx1"/>
                          </a:solidFill>
                          <a:latin typeface="+mn-ea"/>
                        </a:rPr>
                        <a:t>을 제출해야 함</a:t>
                      </a:r>
                      <a:r>
                        <a:rPr lang="en-US" altLang="ko-KR" sz="1400" b="0" spc="-50" dirty="0" smtClean="0">
                          <a:solidFill>
                            <a:schemeClr val="tx1"/>
                          </a:solidFill>
                          <a:latin typeface="+mn-ea"/>
                        </a:rPr>
                        <a:t>.</a:t>
                      </a:r>
                      <a:endParaRPr lang="en-US" altLang="ko-KR" sz="1400" b="0" i="0" u="none" strike="noStrike" spc="-50" baseline="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6228">
                <a:tc vMerge="1"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endParaRPr lang="ko-KR" altLang="en-US" sz="1200" b="1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5250" indent="0" algn="ctr" fontAlgn="ctr">
                        <a:buFontTx/>
                        <a:buNone/>
                      </a:pPr>
                      <a:r>
                        <a:rPr lang="en-US" altLang="ko-KR" sz="14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ko-KR" altLang="en-US" sz="1400" b="0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6670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400" b="0" spc="-50" dirty="0" smtClean="0">
                          <a:solidFill>
                            <a:schemeClr val="tx1"/>
                          </a:solidFill>
                          <a:latin typeface="+mn-ea"/>
                        </a:rPr>
                        <a:t>코로나가 발생하기 직전의 </a:t>
                      </a:r>
                      <a:r>
                        <a:rPr lang="en-US" altLang="ko-KR" sz="1400" b="0" spc="-50" dirty="0" smtClean="0">
                          <a:solidFill>
                            <a:schemeClr val="tx1"/>
                          </a:solidFill>
                          <a:latin typeface="+mn-ea"/>
                        </a:rPr>
                        <a:t>Status</a:t>
                      </a:r>
                      <a:r>
                        <a:rPr lang="ko-KR" altLang="en-US" sz="1400" b="0" spc="-50" dirty="0" smtClean="0">
                          <a:solidFill>
                            <a:schemeClr val="tx1"/>
                          </a:solidFill>
                          <a:latin typeface="+mn-ea"/>
                        </a:rPr>
                        <a:t>를 확인하고 그에 따라 </a:t>
                      </a:r>
                      <a:r>
                        <a:rPr lang="en-US" altLang="ko-KR" sz="1400" b="0" spc="-50" dirty="0" smtClean="0">
                          <a:solidFill>
                            <a:schemeClr val="tx1"/>
                          </a:solidFill>
                          <a:latin typeface="+mn-ea"/>
                        </a:rPr>
                        <a:t>EOT Claim</a:t>
                      </a:r>
                      <a:r>
                        <a:rPr lang="ko-KR" altLang="en-US" sz="1400" b="0" spc="-50" dirty="0" smtClean="0">
                          <a:solidFill>
                            <a:schemeClr val="tx1"/>
                          </a:solidFill>
                          <a:latin typeface="+mn-ea"/>
                        </a:rPr>
                        <a:t>을 작성해야 함</a:t>
                      </a:r>
                      <a:r>
                        <a:rPr lang="en-US" altLang="ko-KR" sz="1400" b="0" spc="-50" dirty="0" smtClean="0">
                          <a:solidFill>
                            <a:schemeClr val="tx1"/>
                          </a:solidFill>
                          <a:latin typeface="+mn-ea"/>
                        </a:rPr>
                        <a:t>. </a:t>
                      </a:r>
                    </a:p>
                    <a:p>
                      <a:pPr marL="26670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400" b="0" spc="-50" dirty="0" smtClean="0">
                          <a:solidFill>
                            <a:schemeClr val="tx1"/>
                          </a:solidFill>
                          <a:latin typeface="+mn-ea"/>
                        </a:rPr>
                        <a:t>직전의 상황과 코로나로 인한 지연을 분리해서 고려해야 함</a:t>
                      </a:r>
                      <a:r>
                        <a:rPr lang="en-US" altLang="ko-KR" sz="1400" b="0" spc="-50" dirty="0" smtClean="0">
                          <a:solidFill>
                            <a:schemeClr val="tx1"/>
                          </a:solidFill>
                          <a:latin typeface="+mn-ea"/>
                        </a:rPr>
                        <a:t>. </a:t>
                      </a:r>
                      <a:endParaRPr lang="ko-KR" altLang="en-US" sz="1400" b="0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6228">
                <a:tc rowSpan="3"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ko-KR" altLang="en-US" sz="1400" b="1" spc="-50" dirty="0" smtClean="0">
                          <a:latin typeface="+mn-ea"/>
                        </a:rPr>
                        <a:t>작성시 유의사항 </a:t>
                      </a:r>
                      <a:endParaRPr lang="ko-KR" altLang="en-US" sz="1400" b="1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250" indent="0" algn="ctr" fontAlgn="ctr">
                        <a:buFontTx/>
                        <a:buNone/>
                      </a:pPr>
                      <a:r>
                        <a:rPr lang="en-US" altLang="ko-KR" sz="14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ko-KR" altLang="en-US" sz="1400" b="0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68288" indent="-171450" latinLnBrk="0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400" b="0" spc="-50" dirty="0" smtClean="0">
                          <a:solidFill>
                            <a:schemeClr val="tx1"/>
                          </a:solidFill>
                          <a:latin typeface="+mn-ea"/>
                        </a:rPr>
                        <a:t>분석방법을 정확히 적용해야 나중에 분석방법과 관련된 논쟁을 최소화할 수 있음</a:t>
                      </a:r>
                      <a:r>
                        <a:rPr lang="en-US" altLang="ko-KR" sz="1400" b="0" spc="-50" dirty="0" smtClean="0">
                          <a:solidFill>
                            <a:schemeClr val="tx1"/>
                          </a:solidFill>
                          <a:latin typeface="+mn-ea"/>
                        </a:rPr>
                        <a:t>.</a:t>
                      </a:r>
                    </a:p>
                    <a:p>
                      <a:pPr marL="273050" latinLnBrk="0"/>
                      <a:r>
                        <a:rPr lang="en-US" altLang="ko-KR" sz="1400" b="0" spc="-50" dirty="0" smtClean="0">
                          <a:solidFill>
                            <a:schemeClr val="tx1"/>
                          </a:solidFill>
                          <a:latin typeface="+mn-ea"/>
                        </a:rPr>
                        <a:t>(</a:t>
                      </a:r>
                      <a:r>
                        <a:rPr lang="ko-KR" altLang="en-US" sz="1400" b="0" spc="-50" dirty="0" smtClean="0">
                          <a:solidFill>
                            <a:schemeClr val="tx1"/>
                          </a:solidFill>
                          <a:latin typeface="+mn-ea"/>
                        </a:rPr>
                        <a:t>계약조항 고려</a:t>
                      </a:r>
                      <a:r>
                        <a:rPr lang="en-US" altLang="ko-KR" sz="1400" b="0" spc="-50" dirty="0" smtClean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400" b="0" spc="-50" dirty="0" smtClean="0">
                          <a:solidFill>
                            <a:schemeClr val="tx1"/>
                          </a:solidFill>
                          <a:latin typeface="+mn-ea"/>
                        </a:rPr>
                        <a:t>상황에 맞는 적합한 방법 고려</a:t>
                      </a:r>
                      <a:r>
                        <a:rPr lang="en-US" altLang="ko-KR" sz="1400" b="0" spc="-50" dirty="0" smtClean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400" b="0" spc="-50" dirty="0" smtClean="0">
                          <a:solidFill>
                            <a:schemeClr val="tx1"/>
                          </a:solidFill>
                          <a:latin typeface="+mn-ea"/>
                        </a:rPr>
                        <a:t>합리적인 방법 적용</a:t>
                      </a:r>
                      <a:r>
                        <a:rPr lang="en-US" altLang="ko-KR" sz="1400" b="0" spc="-50" dirty="0" smtClean="0">
                          <a:solidFill>
                            <a:schemeClr val="tx1"/>
                          </a:solidFill>
                          <a:latin typeface="+mn-ea"/>
                        </a:rPr>
                        <a:t>)</a:t>
                      </a:r>
                      <a:endParaRPr lang="ko-KR" altLang="en-US" sz="1400" b="0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381937"/>
                  </a:ext>
                </a:extLst>
              </a:tr>
              <a:tr h="586228">
                <a:tc vMerge="1"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endParaRPr lang="ko-KR" altLang="en-US" sz="1200" b="1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5250" indent="0" algn="ctr" fontAlgn="ctr">
                        <a:buFontTx/>
                        <a:buNone/>
                      </a:pPr>
                      <a:r>
                        <a:rPr lang="en-US" altLang="ko-KR" sz="14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ko-KR" altLang="en-US" sz="1400" b="0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indent="-17145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400" b="0" spc="-50" dirty="0" smtClean="0">
                          <a:solidFill>
                            <a:schemeClr val="tx1"/>
                          </a:solidFill>
                          <a:latin typeface="+mn-ea"/>
                        </a:rPr>
                        <a:t>무리한 지연기간 계산 유의</a:t>
                      </a:r>
                      <a:r>
                        <a:rPr lang="en-US" altLang="ko-KR" sz="1400" b="0" spc="-50" dirty="0" smtClean="0">
                          <a:solidFill>
                            <a:schemeClr val="tx1"/>
                          </a:solidFill>
                          <a:latin typeface="+mn-ea"/>
                        </a:rPr>
                        <a:t>, FM</a:t>
                      </a:r>
                      <a:r>
                        <a:rPr lang="ko-KR" altLang="en-US" sz="1400" b="0" spc="-50" dirty="0" smtClean="0">
                          <a:solidFill>
                            <a:schemeClr val="tx1"/>
                          </a:solidFill>
                          <a:latin typeface="+mn-ea"/>
                        </a:rPr>
                        <a:t>은 통보기간이 짧고 </a:t>
                      </a:r>
                      <a:r>
                        <a:rPr lang="en-US" altLang="ko-KR" sz="1400" b="0" spc="-50" dirty="0" smtClean="0">
                          <a:solidFill>
                            <a:schemeClr val="tx1"/>
                          </a:solidFill>
                          <a:latin typeface="+mn-ea"/>
                        </a:rPr>
                        <a:t>Time bar</a:t>
                      </a:r>
                      <a:r>
                        <a:rPr lang="ko-KR" altLang="en-US" sz="1400" b="0" spc="-50" dirty="0" smtClean="0">
                          <a:solidFill>
                            <a:schemeClr val="tx1"/>
                          </a:solidFill>
                          <a:latin typeface="+mn-ea"/>
                        </a:rPr>
                        <a:t>가 있기 때문에 </a:t>
                      </a:r>
                      <a:r>
                        <a:rPr lang="en-US" altLang="ko-KR" sz="1400" b="0" spc="-50" dirty="0" smtClean="0">
                          <a:solidFill>
                            <a:schemeClr val="tx1"/>
                          </a:solidFill>
                          <a:latin typeface="+mn-ea"/>
                        </a:rPr>
                        <a:t>Notice</a:t>
                      </a:r>
                      <a:r>
                        <a:rPr lang="ko-KR" altLang="en-US" sz="1400" b="0" spc="-50" dirty="0" smtClean="0">
                          <a:solidFill>
                            <a:schemeClr val="tx1"/>
                          </a:solidFill>
                          <a:latin typeface="+mn-ea"/>
                        </a:rPr>
                        <a:t>를 고려하여 지연기간을 계산해야 함</a:t>
                      </a:r>
                      <a:r>
                        <a:rPr lang="en-US" altLang="ko-KR" sz="1400" b="0" spc="-50" dirty="0" smtClean="0">
                          <a:solidFill>
                            <a:schemeClr val="tx1"/>
                          </a:solidFill>
                          <a:latin typeface="+mn-ea"/>
                        </a:rPr>
                        <a:t>. </a:t>
                      </a:r>
                    </a:p>
                    <a:p>
                      <a:pPr marL="266700" marR="0" indent="-17145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400" b="0" spc="-50" dirty="0" smtClean="0">
                          <a:solidFill>
                            <a:schemeClr val="tx1"/>
                          </a:solidFill>
                          <a:latin typeface="+mn-ea"/>
                        </a:rPr>
                        <a:t>무리하게 지연기간을 늘리려다가 오히려 </a:t>
                      </a:r>
                      <a:r>
                        <a:rPr lang="en-US" altLang="ko-KR" sz="1400" b="0" spc="-50" dirty="0" smtClean="0">
                          <a:solidFill>
                            <a:schemeClr val="tx1"/>
                          </a:solidFill>
                          <a:latin typeface="+mn-ea"/>
                        </a:rPr>
                        <a:t>Time bar</a:t>
                      </a:r>
                      <a:r>
                        <a:rPr lang="ko-KR" altLang="en-US" sz="1400" b="0" spc="-50" dirty="0" smtClean="0">
                          <a:solidFill>
                            <a:schemeClr val="tx1"/>
                          </a:solidFill>
                          <a:latin typeface="+mn-ea"/>
                        </a:rPr>
                        <a:t>와 같은 계약적인 논리로 번질 수 있음</a:t>
                      </a:r>
                      <a:endParaRPr lang="ko-KR" altLang="en-US" sz="1400" b="0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6228">
                <a:tc vMerge="1"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endParaRPr lang="ko-KR" altLang="en-US" sz="1200" b="1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5250" indent="0" algn="ctr" fontAlgn="ctr">
                        <a:buFontTx/>
                        <a:buNone/>
                      </a:pPr>
                      <a:r>
                        <a:rPr lang="en-US" altLang="ko-KR" sz="14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lang="ko-KR" altLang="en-US" sz="1400" b="0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indent="-17145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400" b="0" spc="-50" dirty="0" smtClean="0">
                          <a:solidFill>
                            <a:schemeClr val="tx1"/>
                          </a:solidFill>
                          <a:latin typeface="+mn-ea"/>
                        </a:rPr>
                        <a:t>분석하고자 하는 상황이 </a:t>
                      </a:r>
                      <a:r>
                        <a:rPr lang="en-US" altLang="ko-KR" sz="1400" b="0" spc="-50" dirty="0" smtClean="0">
                          <a:solidFill>
                            <a:schemeClr val="tx1"/>
                          </a:solidFill>
                          <a:latin typeface="+mn-ea"/>
                        </a:rPr>
                        <a:t>Delay</a:t>
                      </a:r>
                      <a:r>
                        <a:rPr lang="ko-KR" altLang="en-US" sz="1400" b="0" spc="-50" dirty="0" smtClean="0">
                          <a:solidFill>
                            <a:schemeClr val="tx1"/>
                          </a:solidFill>
                          <a:latin typeface="+mn-ea"/>
                        </a:rPr>
                        <a:t>인지</a:t>
                      </a:r>
                      <a:r>
                        <a:rPr lang="en-US" altLang="ko-KR" sz="1400" b="0" spc="-50" dirty="0" smtClean="0">
                          <a:solidFill>
                            <a:schemeClr val="tx1"/>
                          </a:solidFill>
                          <a:latin typeface="+mn-ea"/>
                        </a:rPr>
                        <a:t>, Disruption</a:t>
                      </a:r>
                      <a:r>
                        <a:rPr lang="ko-KR" altLang="en-US" sz="1400" b="0" spc="-50" dirty="0" smtClean="0">
                          <a:solidFill>
                            <a:schemeClr val="tx1"/>
                          </a:solidFill>
                          <a:latin typeface="+mn-ea"/>
                        </a:rPr>
                        <a:t>인지 또는 결합되어 있는지 그 피해의 유형을 먼저 확인해야 함</a:t>
                      </a:r>
                      <a:endParaRPr lang="en-US" altLang="ko-KR" sz="1400" b="0" spc="-50" dirty="0" smtClean="0">
                        <a:solidFill>
                          <a:schemeClr val="tx1"/>
                        </a:solidFill>
                        <a:latin typeface="+mn-ea"/>
                      </a:endParaRPr>
                    </a:p>
                    <a:p>
                      <a:pPr marL="266700" marR="0" indent="-17145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4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확인 이후 중복되지 않도록 구분한 이후에 분석 필요</a:t>
                      </a:r>
                      <a:endParaRPr lang="ko-KR" altLang="en-US" sz="1400" b="0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2" name="직사각형 31">
            <a:extLst>
              <a:ext uri="{FF2B5EF4-FFF2-40B4-BE49-F238E27FC236}">
                <a16:creationId xmlns="" xmlns:a16="http://schemas.microsoft.com/office/drawing/2014/main" id="{E326FAD3-6E33-4D87-AD48-1C39F66D1B60}"/>
              </a:ext>
            </a:extLst>
          </p:cNvPr>
          <p:cNvSpPr/>
          <p:nvPr/>
        </p:nvSpPr>
        <p:spPr>
          <a:xfrm>
            <a:off x="588089" y="4858435"/>
            <a:ext cx="2065005" cy="28800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8702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1" kern="0" spc="-50" noProof="0" dirty="0" smtClean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Notice</a:t>
            </a:r>
            <a:endParaRPr kumimoji="0" lang="ko-KR" altLang="en-US" sz="1200" b="1" i="0" u="none" strike="noStrike" kern="0" cap="none" spc="-5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Arial" panose="020B0604020202020204" pitchFamily="34" charset="0"/>
            </a:endParaRPr>
          </a:p>
        </p:txBody>
      </p:sp>
      <p:sp>
        <p:nvSpPr>
          <p:cNvPr id="33" name="아래쪽 화살표 12">
            <a:extLst>
              <a:ext uri="{FF2B5EF4-FFF2-40B4-BE49-F238E27FC236}">
                <a16:creationId xmlns="" xmlns:a16="http://schemas.microsoft.com/office/drawing/2014/main" id="{ADC6D92E-DAE6-425A-BF50-C3EE51D25415}"/>
              </a:ext>
            </a:extLst>
          </p:cNvPr>
          <p:cNvSpPr/>
          <p:nvPr/>
        </p:nvSpPr>
        <p:spPr>
          <a:xfrm rot="16200000">
            <a:off x="3015484" y="4628991"/>
            <a:ext cx="180000" cy="756000"/>
          </a:xfrm>
          <a:prstGeom prst="downArrow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+mn-ea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="" xmlns:a16="http://schemas.microsoft.com/office/drawing/2014/main" id="{E326FAD3-6E33-4D87-AD48-1C39F66D1B60}"/>
              </a:ext>
            </a:extLst>
          </p:cNvPr>
          <p:cNvSpPr/>
          <p:nvPr/>
        </p:nvSpPr>
        <p:spPr>
          <a:xfrm>
            <a:off x="6303434" y="4862990"/>
            <a:ext cx="972000" cy="28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8702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1" kern="0" spc="-50" noProof="0" dirty="0" smtClean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MPR</a:t>
            </a:r>
            <a:endParaRPr kumimoji="0" lang="ko-KR" altLang="en-US" sz="1200" b="1" i="0" u="none" strike="noStrike" kern="0" cap="none" spc="-5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Arial" panose="020B0604020202020204" pitchFamily="34" charset="0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="" xmlns:a16="http://schemas.microsoft.com/office/drawing/2014/main" id="{E326FAD3-6E33-4D87-AD48-1C39F66D1B60}"/>
              </a:ext>
            </a:extLst>
          </p:cNvPr>
          <p:cNvSpPr/>
          <p:nvPr/>
        </p:nvSpPr>
        <p:spPr>
          <a:xfrm>
            <a:off x="3557874" y="4862990"/>
            <a:ext cx="972000" cy="28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8702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1" kern="0" spc="-50" noProof="0" dirty="0" smtClean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MPR</a:t>
            </a:r>
            <a:endParaRPr kumimoji="0" lang="ko-KR" altLang="en-US" sz="1200" b="1" i="0" u="none" strike="noStrike" kern="0" cap="none" spc="-5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Arial" panose="020B0604020202020204" pitchFamily="34" charset="0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="" xmlns:a16="http://schemas.microsoft.com/office/drawing/2014/main" id="{E326FAD3-6E33-4D87-AD48-1C39F66D1B60}"/>
              </a:ext>
            </a:extLst>
          </p:cNvPr>
          <p:cNvSpPr/>
          <p:nvPr/>
        </p:nvSpPr>
        <p:spPr>
          <a:xfrm>
            <a:off x="7676214" y="4862990"/>
            <a:ext cx="972000" cy="28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8702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1" kern="0" spc="-50" noProof="0" dirty="0" smtClean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MPR</a:t>
            </a:r>
            <a:endParaRPr kumimoji="0" lang="ko-KR" altLang="en-US" sz="1200" b="1" i="0" u="none" strike="noStrike" kern="0" cap="none" spc="-5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Arial" panose="020B0604020202020204" pitchFamily="34" charset="0"/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="" xmlns:a16="http://schemas.microsoft.com/office/drawing/2014/main" id="{E326FAD3-6E33-4D87-AD48-1C39F66D1B60}"/>
              </a:ext>
            </a:extLst>
          </p:cNvPr>
          <p:cNvSpPr/>
          <p:nvPr/>
        </p:nvSpPr>
        <p:spPr>
          <a:xfrm>
            <a:off x="9552992" y="4862990"/>
            <a:ext cx="2074149" cy="28800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8702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1" kern="0" spc="-50" dirty="0" smtClean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Final Report</a:t>
            </a:r>
            <a:endParaRPr kumimoji="0" lang="ko-KR" altLang="en-US" sz="1200" b="1" i="0" u="none" strike="noStrike" kern="0" cap="none" spc="-5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Arial" panose="020B0604020202020204" pitchFamily="34" charset="0"/>
            </a:endParaRPr>
          </a:p>
        </p:txBody>
      </p:sp>
      <p:sp>
        <p:nvSpPr>
          <p:cNvPr id="38" name="아래쪽 화살표 12">
            <a:extLst>
              <a:ext uri="{FF2B5EF4-FFF2-40B4-BE49-F238E27FC236}">
                <a16:creationId xmlns="" xmlns:a16="http://schemas.microsoft.com/office/drawing/2014/main" id="{ADC6D92E-DAE6-425A-BF50-C3EE51D25415}"/>
              </a:ext>
            </a:extLst>
          </p:cNvPr>
          <p:cNvSpPr/>
          <p:nvPr/>
        </p:nvSpPr>
        <p:spPr>
          <a:xfrm rot="16200000">
            <a:off x="9010604" y="4628991"/>
            <a:ext cx="180000" cy="756000"/>
          </a:xfrm>
          <a:prstGeom prst="downArrow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+mn-ea"/>
            </a:endParaRPr>
          </a:p>
        </p:txBody>
      </p:sp>
      <p:sp>
        <p:nvSpPr>
          <p:cNvPr id="39" name="아래쪽 화살표 12">
            <a:extLst>
              <a:ext uri="{FF2B5EF4-FFF2-40B4-BE49-F238E27FC236}">
                <a16:creationId xmlns="" xmlns:a16="http://schemas.microsoft.com/office/drawing/2014/main" id="{ADC6D92E-DAE6-425A-BF50-C3EE51D25415}"/>
              </a:ext>
            </a:extLst>
          </p:cNvPr>
          <p:cNvSpPr/>
          <p:nvPr/>
        </p:nvSpPr>
        <p:spPr>
          <a:xfrm rot="16200000">
            <a:off x="4640264" y="4880991"/>
            <a:ext cx="180000" cy="252000"/>
          </a:xfrm>
          <a:prstGeom prst="downArrow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+mn-ea"/>
            </a:endParaRPr>
          </a:p>
        </p:txBody>
      </p:sp>
      <p:sp>
        <p:nvSpPr>
          <p:cNvPr id="40" name="아래쪽 화살표 12">
            <a:extLst>
              <a:ext uri="{FF2B5EF4-FFF2-40B4-BE49-F238E27FC236}">
                <a16:creationId xmlns="" xmlns:a16="http://schemas.microsoft.com/office/drawing/2014/main" id="{ADC6D92E-DAE6-425A-BF50-C3EE51D25415}"/>
              </a:ext>
            </a:extLst>
          </p:cNvPr>
          <p:cNvSpPr/>
          <p:nvPr/>
        </p:nvSpPr>
        <p:spPr>
          <a:xfrm rot="16200000">
            <a:off x="7385824" y="4880991"/>
            <a:ext cx="180000" cy="252000"/>
          </a:xfrm>
          <a:prstGeom prst="downArrow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+mn-ea"/>
            </a:endParaRPr>
          </a:p>
        </p:txBody>
      </p:sp>
      <p:sp>
        <p:nvSpPr>
          <p:cNvPr id="41" name="직사각형 40">
            <a:extLst>
              <a:ext uri="{FF2B5EF4-FFF2-40B4-BE49-F238E27FC236}">
                <a16:creationId xmlns="" xmlns:a16="http://schemas.microsoft.com/office/drawing/2014/main" id="{E326FAD3-6E33-4D87-AD48-1C39F66D1B60}"/>
              </a:ext>
            </a:extLst>
          </p:cNvPr>
          <p:cNvSpPr/>
          <p:nvPr/>
        </p:nvSpPr>
        <p:spPr>
          <a:xfrm>
            <a:off x="4930654" y="4854919"/>
            <a:ext cx="972000" cy="28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8702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1" kern="0" spc="-50" noProof="0" dirty="0" smtClean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MPR</a:t>
            </a:r>
            <a:endParaRPr kumimoji="0" lang="ko-KR" altLang="en-US" sz="1200" b="1" i="0" u="none" strike="noStrike" kern="0" cap="none" spc="-5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Arial" panose="020B0604020202020204" pitchFamily="34" charset="0"/>
            </a:endParaRPr>
          </a:p>
        </p:txBody>
      </p:sp>
      <p:sp>
        <p:nvSpPr>
          <p:cNvPr id="42" name="아래쪽 화살표 12">
            <a:extLst>
              <a:ext uri="{FF2B5EF4-FFF2-40B4-BE49-F238E27FC236}">
                <a16:creationId xmlns="" xmlns:a16="http://schemas.microsoft.com/office/drawing/2014/main" id="{ADC6D92E-DAE6-425A-BF50-C3EE51D25415}"/>
              </a:ext>
            </a:extLst>
          </p:cNvPr>
          <p:cNvSpPr/>
          <p:nvPr/>
        </p:nvSpPr>
        <p:spPr>
          <a:xfrm rot="16200000">
            <a:off x="6013044" y="4880991"/>
            <a:ext cx="180000" cy="252000"/>
          </a:xfrm>
          <a:prstGeom prst="downArrow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+mn-ea"/>
            </a:endParaRPr>
          </a:p>
        </p:txBody>
      </p:sp>
      <p:cxnSp>
        <p:nvCxnSpPr>
          <p:cNvPr id="43" name="직선 화살표 연결선 42">
            <a:extLst>
              <a:ext uri="{FF2B5EF4-FFF2-40B4-BE49-F238E27FC236}">
                <a16:creationId xmlns:a16="http://schemas.microsoft.com/office/drawing/2014/main" xmlns="" id="{8FE19252-16D3-42B8-98E6-F671F908E20C}"/>
              </a:ext>
            </a:extLst>
          </p:cNvPr>
          <p:cNvCxnSpPr>
            <a:cxnSpLocks/>
          </p:cNvCxnSpPr>
          <p:nvPr/>
        </p:nvCxnSpPr>
        <p:spPr>
          <a:xfrm>
            <a:off x="3105484" y="5339933"/>
            <a:ext cx="0" cy="1080000"/>
          </a:xfrm>
          <a:prstGeom prst="straightConnector1">
            <a:avLst/>
          </a:prstGeom>
          <a:ln w="3175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화살표 연결선 43">
            <a:extLst>
              <a:ext uri="{FF2B5EF4-FFF2-40B4-BE49-F238E27FC236}">
                <a16:creationId xmlns:a16="http://schemas.microsoft.com/office/drawing/2014/main" xmlns="" id="{8FE19252-16D3-42B8-98E6-F671F908E20C}"/>
              </a:ext>
            </a:extLst>
          </p:cNvPr>
          <p:cNvCxnSpPr>
            <a:cxnSpLocks/>
          </p:cNvCxnSpPr>
          <p:nvPr/>
        </p:nvCxnSpPr>
        <p:spPr>
          <a:xfrm>
            <a:off x="9102161" y="5339933"/>
            <a:ext cx="0" cy="1080000"/>
          </a:xfrm>
          <a:prstGeom prst="straightConnector1">
            <a:avLst/>
          </a:prstGeom>
          <a:ln w="3175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1">
            <a:extLst>
              <a:ext uri="{FF2B5EF4-FFF2-40B4-BE49-F238E27FC236}">
                <a16:creationId xmlns="" xmlns:a16="http://schemas.microsoft.com/office/drawing/2014/main" id="{5A6E03CD-ACC5-4EB7-9945-8D23E2681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905" y="5302999"/>
            <a:ext cx="2423559" cy="1089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  <a:noAutofit/>
          </a:bodyPr>
          <a:lstStyle/>
          <a:p>
            <a:pPr marL="88900" indent="-88900" defTabSz="870234" fontAlgn="base" latinLnBrk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1" lang="ko-KR" altLang="en-US" sz="1200" b="1" kern="0" spc="-50" dirty="0" smtClean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가능한 빨리</a:t>
            </a:r>
            <a:r>
              <a:rPr kumimoji="1" lang="en-US" altLang="ko-KR" sz="1200" b="1" kern="0" spc="-50" dirty="0" smtClean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kumimoji="1" lang="ko-KR" altLang="en-US" sz="1200" b="1" kern="0" spc="-50" dirty="0" smtClean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레터를 통하여 발송 필요</a:t>
            </a:r>
            <a:endParaRPr kumimoji="1" lang="en-US" altLang="ko-KR" sz="1200" b="1" kern="0" spc="-50" dirty="0" smtClean="0">
              <a:solidFill>
                <a:prstClr val="black"/>
              </a:solidFill>
              <a:latin typeface="+mn-ea"/>
              <a:cs typeface="Arial" panose="020B0604020202020204" pitchFamily="34" charset="0"/>
            </a:endParaRPr>
          </a:p>
          <a:p>
            <a:pPr marL="88900" indent="-88900" defTabSz="870234" fontAlgn="base" latinLnBrk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1" lang="ko-KR" altLang="en-US" sz="1200" b="1" kern="0" spc="-50" dirty="0" smtClean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통지가 늦은 경우에도 포기하지 말고 무조건 송부 필요</a:t>
            </a:r>
            <a:endParaRPr kumimoji="1" lang="en-US" altLang="ko-KR" sz="1200" b="1" kern="0" spc="-50" dirty="0" smtClean="0">
              <a:solidFill>
                <a:prstClr val="black"/>
              </a:solidFill>
              <a:latin typeface="+mn-ea"/>
              <a:cs typeface="Arial" panose="020B0604020202020204" pitchFamily="34" charset="0"/>
            </a:endParaRPr>
          </a:p>
          <a:p>
            <a:pPr marL="88900" indent="-88900" defTabSz="870234" fontAlgn="base" latinLnBrk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1" lang="ko-KR" altLang="en-US" sz="1200" b="1" kern="0" spc="-50" dirty="0" smtClean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문제가 발생했다</a:t>
            </a:r>
            <a:r>
              <a:rPr kumimoji="1" lang="en-US" altLang="ko-KR" sz="1200" b="1" kern="0" spc="-50" dirty="0" smtClean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kumimoji="1" lang="ko-KR" altLang="en-US" sz="1200" b="1" kern="0" spc="-50" dirty="0" smtClean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요청한다는 내용이 포함될 필요가 있음</a:t>
            </a:r>
            <a:r>
              <a:rPr kumimoji="1" lang="en-US" altLang="ko-KR" sz="1200" b="1" kern="0" spc="-50" dirty="0" smtClean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. </a:t>
            </a:r>
            <a:endParaRPr kumimoji="1" lang="ko-KR" altLang="en-US" sz="1200" b="1" kern="0" spc="-50" dirty="0">
              <a:solidFill>
                <a:prstClr val="black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46" name="Rectangle 1">
            <a:extLst>
              <a:ext uri="{FF2B5EF4-FFF2-40B4-BE49-F238E27FC236}">
                <a16:creationId xmlns="" xmlns:a16="http://schemas.microsoft.com/office/drawing/2014/main" id="{5A6E03CD-ACC5-4EB7-9945-8D23E2681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7874" y="5303000"/>
            <a:ext cx="2538126" cy="1089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  <a:noAutofit/>
          </a:bodyPr>
          <a:lstStyle/>
          <a:p>
            <a:pPr marL="88900" indent="-88900" defTabSz="870234" fontAlgn="base" latinLnBrk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1" lang="en-US" altLang="ko-KR" sz="1200" b="1" kern="0" spc="-50" dirty="0" smtClean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MPR</a:t>
            </a:r>
            <a:r>
              <a:rPr kumimoji="1" lang="ko-KR" altLang="en-US" sz="1200" b="1" kern="0" spc="-50" dirty="0" smtClean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에 포함되는 프로그램은 추후 중요한 입증 </a:t>
            </a:r>
            <a:r>
              <a:rPr kumimoji="1" lang="en-US" altLang="ko-KR" sz="1200" b="1" kern="0" spc="-50" dirty="0" smtClean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(</a:t>
            </a:r>
            <a:r>
              <a:rPr kumimoji="1" lang="ko-KR" altLang="en-US" sz="1200" b="1" kern="0" spc="-50" dirty="0" smtClean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증거</a:t>
            </a:r>
            <a:r>
              <a:rPr kumimoji="1" lang="en-US" altLang="ko-KR" sz="1200" b="1" kern="0" spc="-50" dirty="0" smtClean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?) </a:t>
            </a:r>
            <a:r>
              <a:rPr kumimoji="1" lang="ko-KR" altLang="en-US" sz="1200" b="1" kern="0" spc="-50" dirty="0" smtClean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자료가 되므로 정확한 검토 필요 </a:t>
            </a:r>
            <a:endParaRPr kumimoji="1" lang="en-US" altLang="ko-KR" sz="1200" b="1" kern="0" spc="-50" dirty="0" smtClean="0">
              <a:solidFill>
                <a:prstClr val="black"/>
              </a:solidFill>
              <a:latin typeface="+mn-ea"/>
              <a:cs typeface="Arial" panose="020B0604020202020204" pitchFamily="34" charset="0"/>
            </a:endParaRPr>
          </a:p>
          <a:p>
            <a:pPr marL="88900" indent="-88900" defTabSz="870234" fontAlgn="base" latinLnBrk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1" lang="ko-KR" altLang="en-US" sz="1200" b="1" kern="0" spc="-50" dirty="0" smtClean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가능하면 </a:t>
            </a:r>
            <a:r>
              <a:rPr kumimoji="1" lang="en-US" altLang="ko-KR" sz="1200" b="1" kern="0" spc="-50" dirty="0" smtClean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Maximize </a:t>
            </a:r>
            <a:r>
              <a:rPr kumimoji="1" lang="ko-KR" altLang="en-US" sz="1200" b="1" kern="0" spc="-50" dirty="0" smtClean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해서 제출할 필요가 있음</a:t>
            </a:r>
            <a:r>
              <a:rPr kumimoji="1" lang="en-US" altLang="ko-KR" sz="1200" b="1" kern="0" spc="-50" dirty="0" smtClean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.</a:t>
            </a:r>
            <a:endParaRPr kumimoji="1" lang="ko-KR" altLang="en-US" sz="1200" b="1" kern="0" spc="-50" dirty="0">
              <a:solidFill>
                <a:prstClr val="black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47" name="Rectangle 1">
            <a:extLst>
              <a:ext uri="{FF2B5EF4-FFF2-40B4-BE49-F238E27FC236}">
                <a16:creationId xmlns="" xmlns:a16="http://schemas.microsoft.com/office/drawing/2014/main" id="{5A6E03CD-ACC5-4EB7-9945-8D23E2681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3434" y="5303000"/>
            <a:ext cx="2530173" cy="1089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  <a:noAutofit/>
          </a:bodyPr>
          <a:lstStyle/>
          <a:p>
            <a:pPr marL="88900" indent="-88900" defTabSz="870234" fontAlgn="base" latinLnBrk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1" lang="en-US" altLang="ko-KR" sz="1200" b="1" kern="0" spc="-50" dirty="0" smtClean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MPR Program</a:t>
            </a:r>
            <a:r>
              <a:rPr kumimoji="1" lang="ko-KR" altLang="en-US" sz="1200" b="1" kern="0" spc="-50" dirty="0" smtClean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에 제출되는 지연기간 </a:t>
            </a:r>
            <a:r>
              <a:rPr kumimoji="1" lang="en-US" altLang="ko-KR" sz="1200" b="1" kern="0" spc="-50" dirty="0" smtClean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Amount</a:t>
            </a:r>
            <a:r>
              <a:rPr kumimoji="1" lang="ko-KR" altLang="en-US" sz="1200" b="1" kern="0" spc="-50" dirty="0" smtClean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는 확정적인 것은 아님</a:t>
            </a:r>
            <a:r>
              <a:rPr kumimoji="1" lang="en-US" altLang="ko-KR" sz="1200" b="1" kern="0" spc="-50" dirty="0" smtClean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.</a:t>
            </a:r>
          </a:p>
          <a:p>
            <a:pPr marL="88900" indent="-88900" defTabSz="870234" fontAlgn="base" latinLnBrk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1" lang="ko-KR" altLang="en-US" sz="1200" b="1" kern="0" spc="-50" dirty="0" smtClean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종료되지 않은 </a:t>
            </a:r>
            <a:r>
              <a:rPr kumimoji="1" lang="en-US" altLang="ko-KR" sz="1200" b="1" kern="0" spc="-50" dirty="0" smtClean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Event</a:t>
            </a:r>
            <a:r>
              <a:rPr kumimoji="1" lang="ko-KR" altLang="en-US" sz="1200" b="1" kern="0" spc="-50" dirty="0" smtClean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의 지연기간은 시간이 경과할수록 같이 늘어감</a:t>
            </a:r>
            <a:r>
              <a:rPr kumimoji="1" lang="en-US" altLang="ko-KR" sz="1200" b="1" kern="0" spc="-50" dirty="0" smtClean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.</a:t>
            </a:r>
            <a:r>
              <a:rPr kumimoji="1" lang="ko-KR" altLang="en-US" sz="1200" b="1" kern="0" spc="-50" dirty="0" smtClean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 </a:t>
            </a:r>
            <a:endParaRPr kumimoji="1" lang="ko-KR" altLang="en-US" sz="1200" b="1" kern="0" spc="-50" dirty="0">
              <a:solidFill>
                <a:prstClr val="black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48" name="Rectangle 1">
            <a:extLst>
              <a:ext uri="{FF2B5EF4-FFF2-40B4-BE49-F238E27FC236}">
                <a16:creationId xmlns="" xmlns:a16="http://schemas.microsoft.com/office/drawing/2014/main" id="{5A6E03CD-ACC5-4EB7-9945-8D23E2681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7619" y="5302999"/>
            <a:ext cx="2325818" cy="838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  <a:noAutofit/>
          </a:bodyPr>
          <a:lstStyle/>
          <a:p>
            <a:pPr marL="88900" indent="-88900" defTabSz="870234" fontAlgn="base" latinLnBrk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1" lang="ko-KR" altLang="en-US" sz="1200" b="1" kern="0" spc="-50" dirty="0" smtClean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코로나가 완료되지 않고 계속 지속되면 특정 </a:t>
            </a:r>
            <a:r>
              <a:rPr kumimoji="1" lang="en-US" altLang="ko-KR" sz="1200" b="1" kern="0" spc="-50" dirty="0" smtClean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Cutoff</a:t>
            </a:r>
            <a:r>
              <a:rPr kumimoji="1" lang="ko-KR" altLang="en-US" sz="1200" b="1" kern="0" spc="-50" dirty="0" smtClean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를 기준으로 협상을 시도할 필요가 있음</a:t>
            </a:r>
            <a:r>
              <a:rPr kumimoji="1" lang="en-US" altLang="ko-KR" sz="1200" b="1" kern="0" spc="-50" dirty="0" smtClean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.</a:t>
            </a:r>
            <a:endParaRPr kumimoji="1" lang="ko-KR" altLang="en-US" sz="1200" b="1" kern="0" spc="-50" dirty="0">
              <a:solidFill>
                <a:prstClr val="black"/>
              </a:solidFill>
              <a:latin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65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오른쪽 화살표 103"/>
          <p:cNvSpPr/>
          <p:nvPr/>
        </p:nvSpPr>
        <p:spPr>
          <a:xfrm>
            <a:off x="1115144" y="3908145"/>
            <a:ext cx="5089178" cy="240244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슬라이드 번호 개체 틀 1">
            <a:extLst>
              <a:ext uri="{FF2B5EF4-FFF2-40B4-BE49-F238E27FC236}">
                <a16:creationId xmlns="" xmlns:a16="http://schemas.microsoft.com/office/drawing/2014/main" id="{FB763CA5-362F-4019-A11B-E371E257E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569710"/>
            <a:ext cx="2743200" cy="216000"/>
          </a:xfrm>
        </p:spPr>
        <p:txBody>
          <a:bodyPr/>
          <a:lstStyle/>
          <a:p>
            <a:fld id="{35403F34-BCC1-4C15-A085-800736C7B577}" type="slidenum">
              <a:rPr lang="ko-KR" altLang="en-US" sz="1000" smtClean="0"/>
              <a:pPr/>
              <a:t>16</a:t>
            </a:fld>
            <a:endParaRPr lang="ko-KR" altLang="en-US" sz="1000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FF5B28A-BDB1-410E-A668-C94856F8D697}"/>
              </a:ext>
            </a:extLst>
          </p:cNvPr>
          <p:cNvSpPr txBox="1"/>
          <p:nvPr/>
        </p:nvSpPr>
        <p:spPr>
          <a:xfrm>
            <a:off x="192089" y="173522"/>
            <a:ext cx="396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ko-KR" alt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9EB2E4B-D5D2-4667-89B5-22A72628DA28}"/>
              </a:ext>
            </a:extLst>
          </p:cNvPr>
          <p:cNvSpPr txBox="1"/>
          <p:nvPr/>
        </p:nvSpPr>
        <p:spPr>
          <a:xfrm>
            <a:off x="673754" y="127356"/>
            <a:ext cx="8471647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2400" b="1" dirty="0" smtClean="0">
                <a:latin typeface="+mn-ea"/>
                <a:cs typeface="Arial" panose="020B0604020202020204" pitchFamily="34" charset="0"/>
              </a:rPr>
              <a:t>피해분석과 관련된 대응방안</a:t>
            </a:r>
            <a:endParaRPr lang="ko-KR" altLang="en-US" sz="2400" b="1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5D55813-956B-499A-9078-751FD48CBDBC}"/>
              </a:ext>
            </a:extLst>
          </p:cNvPr>
          <p:cNvSpPr txBox="1"/>
          <p:nvPr/>
        </p:nvSpPr>
        <p:spPr>
          <a:xfrm>
            <a:off x="192088" y="836613"/>
            <a:ext cx="11807825" cy="360000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4000" tIns="0" bIns="0" rtlCol="0" anchor="ctr" anchorCtr="0">
            <a:no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1</a:t>
            </a:r>
            <a:r>
              <a:rPr lang="en-US" altLang="ko-KR" sz="1600" b="1" dirty="0" smtClean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) Delay Analysis – </a:t>
            </a:r>
            <a:r>
              <a:rPr lang="ko-KR" altLang="en-US" sz="1600" b="1" dirty="0" smtClean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추진전략 및 검토순서</a:t>
            </a:r>
            <a:endParaRPr lang="ko-KR" altLang="en-US" sz="1600" b="1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5491773" y="1576916"/>
            <a:ext cx="703931" cy="2339480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Line 56"/>
          <p:cNvSpPr>
            <a:spLocks noChangeShapeType="1"/>
          </p:cNvSpPr>
          <p:nvPr/>
        </p:nvSpPr>
        <p:spPr bwMode="auto">
          <a:xfrm>
            <a:off x="1107079" y="1385686"/>
            <a:ext cx="0" cy="252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32" name="Line 57"/>
          <p:cNvSpPr>
            <a:spLocks noChangeShapeType="1"/>
          </p:cNvSpPr>
          <p:nvPr/>
        </p:nvSpPr>
        <p:spPr bwMode="auto">
          <a:xfrm>
            <a:off x="1107077" y="3916396"/>
            <a:ext cx="528971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33" name="Text Box 58"/>
          <p:cNvSpPr txBox="1">
            <a:spLocks noChangeArrowheads="1"/>
          </p:cNvSpPr>
          <p:nvPr/>
        </p:nvSpPr>
        <p:spPr bwMode="auto">
          <a:xfrm>
            <a:off x="292015" y="1700062"/>
            <a:ext cx="749799" cy="28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en-US" altLang="ko-KR" sz="1100" b="1" dirty="0" smtClean="0">
                <a:latin typeface="Arial" pitchFamily="34" charset="0"/>
                <a:cs typeface="Arial" pitchFamily="34" charset="0"/>
              </a:rPr>
              <a:t>Progress</a:t>
            </a:r>
            <a:endParaRPr lang="en-US" altLang="ko-KR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 Box 59"/>
          <p:cNvSpPr txBox="1">
            <a:spLocks noChangeArrowheads="1"/>
          </p:cNvSpPr>
          <p:nvPr/>
        </p:nvSpPr>
        <p:spPr bwMode="auto">
          <a:xfrm>
            <a:off x="5548776" y="4062197"/>
            <a:ext cx="594090" cy="284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altLang="ko-KR" sz="1100" b="1" dirty="0">
                <a:latin typeface="Arial" pitchFamily="34" charset="0"/>
                <a:cs typeface="Arial" pitchFamily="34" charset="0"/>
              </a:rPr>
              <a:t>Time</a:t>
            </a:r>
          </a:p>
        </p:txBody>
      </p:sp>
      <p:sp>
        <p:nvSpPr>
          <p:cNvPr id="35" name="Freeform 61"/>
          <p:cNvSpPr>
            <a:spLocks/>
          </p:cNvSpPr>
          <p:nvPr/>
        </p:nvSpPr>
        <p:spPr bwMode="auto">
          <a:xfrm>
            <a:off x="1107079" y="1561678"/>
            <a:ext cx="4381716" cy="2354717"/>
          </a:xfrm>
          <a:custGeom>
            <a:avLst/>
            <a:gdLst>
              <a:gd name="T0" fmla="*/ 0 w 3744"/>
              <a:gd name="T1" fmla="*/ 377 h 2256"/>
              <a:gd name="T2" fmla="*/ 259 w 3744"/>
              <a:gd name="T3" fmla="*/ 312 h 2256"/>
              <a:gd name="T4" fmla="*/ 420 w 3744"/>
              <a:gd name="T5" fmla="*/ 192 h 2256"/>
              <a:gd name="T6" fmla="*/ 617 w 3744"/>
              <a:gd name="T7" fmla="*/ 80 h 2256"/>
              <a:gd name="T8" fmla="*/ 963 w 3744"/>
              <a:gd name="T9" fmla="*/ 0 h 22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connsiteX0" fmla="*/ 0 w 10000"/>
              <a:gd name="connsiteY0" fmla="*/ 10000 h 10000"/>
              <a:gd name="connsiteX1" fmla="*/ 2692 w 10000"/>
              <a:gd name="connsiteY1" fmla="*/ 8298 h 10000"/>
              <a:gd name="connsiteX2" fmla="*/ 4359 w 10000"/>
              <a:gd name="connsiteY2" fmla="*/ 5106 h 10000"/>
              <a:gd name="connsiteX3" fmla="*/ 6361 w 10000"/>
              <a:gd name="connsiteY3" fmla="*/ 1056 h 10000"/>
              <a:gd name="connsiteX4" fmla="*/ 10000 w 10000"/>
              <a:gd name="connsiteY4" fmla="*/ 0 h 10000"/>
              <a:gd name="connsiteX0" fmla="*/ 0 w 10078"/>
              <a:gd name="connsiteY0" fmla="*/ 11372 h 11372"/>
              <a:gd name="connsiteX1" fmla="*/ 2692 w 10078"/>
              <a:gd name="connsiteY1" fmla="*/ 9670 h 11372"/>
              <a:gd name="connsiteX2" fmla="*/ 4359 w 10078"/>
              <a:gd name="connsiteY2" fmla="*/ 6478 h 11372"/>
              <a:gd name="connsiteX3" fmla="*/ 6361 w 10078"/>
              <a:gd name="connsiteY3" fmla="*/ 2428 h 11372"/>
              <a:gd name="connsiteX4" fmla="*/ 9715 w 10078"/>
              <a:gd name="connsiteY4" fmla="*/ 14 h 11372"/>
              <a:gd name="connsiteX5" fmla="*/ 10000 w 10078"/>
              <a:gd name="connsiteY5" fmla="*/ 1372 h 11372"/>
              <a:gd name="connsiteX0" fmla="*/ 0 w 11037"/>
              <a:gd name="connsiteY0" fmla="*/ 11707 h 11707"/>
              <a:gd name="connsiteX1" fmla="*/ 2692 w 11037"/>
              <a:gd name="connsiteY1" fmla="*/ 10005 h 11707"/>
              <a:gd name="connsiteX2" fmla="*/ 4359 w 11037"/>
              <a:gd name="connsiteY2" fmla="*/ 6813 h 11707"/>
              <a:gd name="connsiteX3" fmla="*/ 6361 w 11037"/>
              <a:gd name="connsiteY3" fmla="*/ 2763 h 11707"/>
              <a:gd name="connsiteX4" fmla="*/ 9715 w 11037"/>
              <a:gd name="connsiteY4" fmla="*/ 349 h 11707"/>
              <a:gd name="connsiteX5" fmla="*/ 11037 w 11037"/>
              <a:gd name="connsiteY5" fmla="*/ 0 h 11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37" h="11707">
                <a:moveTo>
                  <a:pt x="0" y="11707"/>
                </a:moveTo>
                <a:cubicBezTo>
                  <a:pt x="983" y="11264"/>
                  <a:pt x="1966" y="10820"/>
                  <a:pt x="2692" y="10005"/>
                </a:cubicBezTo>
                <a:cubicBezTo>
                  <a:pt x="3419" y="9189"/>
                  <a:pt x="3748" y="8020"/>
                  <a:pt x="4359" y="6813"/>
                </a:cubicBezTo>
                <a:cubicBezTo>
                  <a:pt x="4970" y="5606"/>
                  <a:pt x="5440" y="3608"/>
                  <a:pt x="6361" y="2763"/>
                </a:cubicBezTo>
                <a:cubicBezTo>
                  <a:pt x="7282" y="1918"/>
                  <a:pt x="9109" y="525"/>
                  <a:pt x="9715" y="349"/>
                </a:cubicBezTo>
                <a:cubicBezTo>
                  <a:pt x="10321" y="173"/>
                  <a:pt x="11018" y="5"/>
                  <a:pt x="11037" y="0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ko-KR" altLang="en-US"/>
          </a:p>
        </p:txBody>
      </p:sp>
      <p:sp>
        <p:nvSpPr>
          <p:cNvPr id="36" name="Freeform 63"/>
          <p:cNvSpPr>
            <a:spLocks/>
          </p:cNvSpPr>
          <p:nvPr/>
        </p:nvSpPr>
        <p:spPr bwMode="auto">
          <a:xfrm>
            <a:off x="1107079" y="3864535"/>
            <a:ext cx="178177" cy="60752"/>
          </a:xfrm>
          <a:custGeom>
            <a:avLst/>
            <a:gdLst>
              <a:gd name="T0" fmla="*/ 0 w 144"/>
              <a:gd name="T1" fmla="*/ 7 h 56"/>
              <a:gd name="T2" fmla="*/ 37 w 144"/>
              <a:gd name="T3" fmla="*/ 0 h 5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44" h="56">
                <a:moveTo>
                  <a:pt x="0" y="48"/>
                </a:moveTo>
                <a:cubicBezTo>
                  <a:pt x="28" y="52"/>
                  <a:pt x="56" y="56"/>
                  <a:pt x="144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37" name="Freeform 64"/>
          <p:cNvSpPr>
            <a:spLocks/>
          </p:cNvSpPr>
          <p:nvPr/>
        </p:nvSpPr>
        <p:spPr bwMode="auto">
          <a:xfrm>
            <a:off x="1107080" y="2427494"/>
            <a:ext cx="2275568" cy="1488904"/>
          </a:xfrm>
          <a:custGeom>
            <a:avLst/>
            <a:gdLst>
              <a:gd name="T0" fmla="*/ 0 w 1632"/>
              <a:gd name="T1" fmla="*/ 304 h 1824"/>
              <a:gd name="T2" fmla="*/ 210 w 1632"/>
              <a:gd name="T3" fmla="*/ 216 h 1824"/>
              <a:gd name="T4" fmla="*/ 332 w 1632"/>
              <a:gd name="T5" fmla="*/ 88 h 1824"/>
              <a:gd name="T6" fmla="*/ 419 w 1632"/>
              <a:gd name="T7" fmla="*/ 0 h 1824"/>
              <a:gd name="T8" fmla="*/ 0 60000 65536"/>
              <a:gd name="T9" fmla="*/ 0 60000 65536"/>
              <a:gd name="T10" fmla="*/ 0 60000 65536"/>
              <a:gd name="T11" fmla="*/ 0 60000 65536"/>
              <a:gd name="connsiteX0" fmla="*/ 0 w 10000"/>
              <a:gd name="connsiteY0" fmla="*/ 10000 h 10000"/>
              <a:gd name="connsiteX1" fmla="*/ 6109 w 10000"/>
              <a:gd name="connsiteY1" fmla="*/ 7822 h 10000"/>
              <a:gd name="connsiteX2" fmla="*/ 7941 w 10000"/>
              <a:gd name="connsiteY2" fmla="*/ 2895 h 10000"/>
              <a:gd name="connsiteX3" fmla="*/ 10000 w 10000"/>
              <a:gd name="connsiteY3" fmla="*/ 0 h 10000"/>
              <a:gd name="connsiteX0" fmla="*/ 0 w 10156"/>
              <a:gd name="connsiteY0" fmla="*/ 10000 h 10000"/>
              <a:gd name="connsiteX1" fmla="*/ 6109 w 10156"/>
              <a:gd name="connsiteY1" fmla="*/ 7822 h 10000"/>
              <a:gd name="connsiteX2" fmla="*/ 9870 w 10156"/>
              <a:gd name="connsiteY2" fmla="*/ 5005 h 10000"/>
              <a:gd name="connsiteX3" fmla="*/ 10000 w 10156"/>
              <a:gd name="connsiteY3" fmla="*/ 0 h 10000"/>
              <a:gd name="connsiteX0" fmla="*/ 0 w 12315"/>
              <a:gd name="connsiteY0" fmla="*/ 6376 h 6376"/>
              <a:gd name="connsiteX1" fmla="*/ 6109 w 12315"/>
              <a:gd name="connsiteY1" fmla="*/ 4198 h 6376"/>
              <a:gd name="connsiteX2" fmla="*/ 9870 w 12315"/>
              <a:gd name="connsiteY2" fmla="*/ 1381 h 6376"/>
              <a:gd name="connsiteX3" fmla="*/ 12315 w 12315"/>
              <a:gd name="connsiteY3" fmla="*/ 0 h 6376"/>
              <a:gd name="connsiteX0" fmla="*/ 0 w 10000"/>
              <a:gd name="connsiteY0" fmla="*/ 10000 h 10000"/>
              <a:gd name="connsiteX1" fmla="*/ 4961 w 10000"/>
              <a:gd name="connsiteY1" fmla="*/ 6584 h 10000"/>
              <a:gd name="connsiteX2" fmla="*/ 8015 w 10000"/>
              <a:gd name="connsiteY2" fmla="*/ 2166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4961 w 10000"/>
              <a:gd name="connsiteY1" fmla="*/ 6584 h 10000"/>
              <a:gd name="connsiteX2" fmla="*/ 8015 w 10000"/>
              <a:gd name="connsiteY2" fmla="*/ 2166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4961 w 10000"/>
              <a:gd name="connsiteY1" fmla="*/ 6584 h 10000"/>
              <a:gd name="connsiteX2" fmla="*/ 6644 w 10000"/>
              <a:gd name="connsiteY2" fmla="*/ 3353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4961 w 10000"/>
              <a:gd name="connsiteY1" fmla="*/ 6584 h 10000"/>
              <a:gd name="connsiteX2" fmla="*/ 6644 w 10000"/>
              <a:gd name="connsiteY2" fmla="*/ 3353 h 10000"/>
              <a:gd name="connsiteX3" fmla="*/ 10000 w 10000"/>
              <a:gd name="connsiteY3" fmla="*/ 0 h 10000"/>
              <a:gd name="connsiteX0" fmla="*/ 0 w 9530"/>
              <a:gd name="connsiteY0" fmla="*/ 10562 h 10562"/>
              <a:gd name="connsiteX1" fmla="*/ 4961 w 9530"/>
              <a:gd name="connsiteY1" fmla="*/ 7146 h 10562"/>
              <a:gd name="connsiteX2" fmla="*/ 6644 w 9530"/>
              <a:gd name="connsiteY2" fmla="*/ 3915 h 10562"/>
              <a:gd name="connsiteX3" fmla="*/ 9530 w 9530"/>
              <a:gd name="connsiteY3" fmla="*/ 0 h 10562"/>
              <a:gd name="connsiteX0" fmla="*/ 0 w 10000"/>
              <a:gd name="connsiteY0" fmla="*/ 10000 h 10000"/>
              <a:gd name="connsiteX1" fmla="*/ 5206 w 10000"/>
              <a:gd name="connsiteY1" fmla="*/ 6766 h 10000"/>
              <a:gd name="connsiteX2" fmla="*/ 7163 w 10000"/>
              <a:gd name="connsiteY2" fmla="*/ 3776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5206 w 10000"/>
              <a:gd name="connsiteY1" fmla="*/ 6766 h 10000"/>
              <a:gd name="connsiteX2" fmla="*/ 7258 w 10000"/>
              <a:gd name="connsiteY2" fmla="*/ 3193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5206 w 10000"/>
              <a:gd name="connsiteY1" fmla="*/ 6766 h 10000"/>
              <a:gd name="connsiteX2" fmla="*/ 7067 w 10000"/>
              <a:gd name="connsiteY2" fmla="*/ 3262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5206 w 10000"/>
              <a:gd name="connsiteY1" fmla="*/ 6766 h 10000"/>
              <a:gd name="connsiteX2" fmla="*/ 7067 w 10000"/>
              <a:gd name="connsiteY2" fmla="*/ 3262 h 10000"/>
              <a:gd name="connsiteX3" fmla="*/ 10000 w 10000"/>
              <a:gd name="connsiteY3" fmla="*/ 0 h 10000"/>
              <a:gd name="connsiteX0" fmla="*/ 0 w 10000"/>
              <a:gd name="connsiteY0" fmla="*/ 10000 h 10000"/>
              <a:gd name="connsiteX1" fmla="*/ 5206 w 10000"/>
              <a:gd name="connsiteY1" fmla="*/ 6766 h 10000"/>
              <a:gd name="connsiteX2" fmla="*/ 7067 w 10000"/>
              <a:gd name="connsiteY2" fmla="*/ 3262 h 10000"/>
              <a:gd name="connsiteX3" fmla="*/ 10000 w 10000"/>
              <a:gd name="connsiteY3" fmla="*/ 0 h 10000"/>
              <a:gd name="connsiteX0" fmla="*/ 0 w 9619"/>
              <a:gd name="connsiteY0" fmla="*/ 11028 h 11028"/>
              <a:gd name="connsiteX1" fmla="*/ 5206 w 9619"/>
              <a:gd name="connsiteY1" fmla="*/ 7794 h 11028"/>
              <a:gd name="connsiteX2" fmla="*/ 7067 w 9619"/>
              <a:gd name="connsiteY2" fmla="*/ 4290 h 11028"/>
              <a:gd name="connsiteX3" fmla="*/ 9619 w 9619"/>
              <a:gd name="connsiteY3" fmla="*/ 0 h 1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19" h="11028">
                <a:moveTo>
                  <a:pt x="0" y="11028"/>
                </a:moveTo>
                <a:cubicBezTo>
                  <a:pt x="2305" y="10113"/>
                  <a:pt x="4290" y="9054"/>
                  <a:pt x="5206" y="7794"/>
                </a:cubicBezTo>
                <a:cubicBezTo>
                  <a:pt x="6122" y="6534"/>
                  <a:pt x="5972" y="6170"/>
                  <a:pt x="7067" y="4290"/>
                </a:cubicBezTo>
                <a:cubicBezTo>
                  <a:pt x="7777" y="2531"/>
                  <a:pt x="8974" y="501"/>
                  <a:pt x="9619" y="0"/>
                </a:cubicBezTo>
              </a:path>
            </a:pathLst>
          </a:custGeom>
          <a:noFill/>
          <a:ln w="25400" cap="flat" cmpd="sng">
            <a:solidFill>
              <a:srgbClr val="333333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38" name="Freeform 65"/>
          <p:cNvSpPr>
            <a:spLocks/>
          </p:cNvSpPr>
          <p:nvPr/>
        </p:nvSpPr>
        <p:spPr bwMode="auto">
          <a:xfrm>
            <a:off x="3344951" y="1573951"/>
            <a:ext cx="2859371" cy="872448"/>
          </a:xfrm>
          <a:custGeom>
            <a:avLst/>
            <a:gdLst>
              <a:gd name="T0" fmla="*/ 0 w 2064"/>
              <a:gd name="T1" fmla="*/ 177 h 1056"/>
              <a:gd name="T2" fmla="*/ 149 w 2064"/>
              <a:gd name="T3" fmla="*/ 88 h 1056"/>
              <a:gd name="T4" fmla="*/ 372 w 2064"/>
              <a:gd name="T5" fmla="*/ 33 h 1056"/>
              <a:gd name="T6" fmla="*/ 533 w 2064"/>
              <a:gd name="T7" fmla="*/ 0 h 1056"/>
              <a:gd name="T8" fmla="*/ 0 60000 65536"/>
              <a:gd name="T9" fmla="*/ 0 60000 65536"/>
              <a:gd name="T10" fmla="*/ 0 60000 65536"/>
              <a:gd name="T11" fmla="*/ 0 60000 65536"/>
              <a:gd name="connsiteX0" fmla="*/ 0 w 10711"/>
              <a:gd name="connsiteY0" fmla="*/ 12176 h 12176"/>
              <a:gd name="connsiteX1" fmla="*/ 2791 w 10711"/>
              <a:gd name="connsiteY1" fmla="*/ 7176 h 12176"/>
              <a:gd name="connsiteX2" fmla="*/ 6977 w 10711"/>
              <a:gd name="connsiteY2" fmla="*/ 3994 h 12176"/>
              <a:gd name="connsiteX3" fmla="*/ 10711 w 10711"/>
              <a:gd name="connsiteY3" fmla="*/ 0 h 12176"/>
              <a:gd name="connsiteX0" fmla="*/ 0 w 10711"/>
              <a:gd name="connsiteY0" fmla="*/ 12176 h 12176"/>
              <a:gd name="connsiteX1" fmla="*/ 2791 w 10711"/>
              <a:gd name="connsiteY1" fmla="*/ 7176 h 12176"/>
              <a:gd name="connsiteX2" fmla="*/ 6816 w 10711"/>
              <a:gd name="connsiteY2" fmla="*/ 3503 h 12176"/>
              <a:gd name="connsiteX3" fmla="*/ 10711 w 10711"/>
              <a:gd name="connsiteY3" fmla="*/ 0 h 1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11" h="12176">
                <a:moveTo>
                  <a:pt x="0" y="12176"/>
                </a:moveTo>
                <a:cubicBezTo>
                  <a:pt x="814" y="10358"/>
                  <a:pt x="1655" y="8621"/>
                  <a:pt x="2791" y="7176"/>
                </a:cubicBezTo>
                <a:cubicBezTo>
                  <a:pt x="3927" y="5731"/>
                  <a:pt x="5614" y="4337"/>
                  <a:pt x="6816" y="3503"/>
                </a:cubicBezTo>
                <a:cubicBezTo>
                  <a:pt x="8017" y="2670"/>
                  <a:pt x="10207" y="303"/>
                  <a:pt x="10711" y="0"/>
                </a:cubicBezTo>
              </a:path>
            </a:pathLst>
          </a:custGeom>
          <a:noFill/>
          <a:ln w="25400" cap="flat" cmpd="sng">
            <a:solidFill>
              <a:srgbClr val="333333"/>
            </a:solidFill>
            <a:prstDash val="solid"/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ko-KR" altLang="en-US"/>
          </a:p>
        </p:txBody>
      </p:sp>
      <p:sp>
        <p:nvSpPr>
          <p:cNvPr id="39" name="AutoShape 83"/>
          <p:cNvSpPr>
            <a:spLocks noChangeArrowheads="1"/>
          </p:cNvSpPr>
          <p:nvPr/>
        </p:nvSpPr>
        <p:spPr bwMode="auto">
          <a:xfrm>
            <a:off x="2311751" y="1826966"/>
            <a:ext cx="1107020" cy="267177"/>
          </a:xfrm>
          <a:prstGeom prst="roundRect">
            <a:avLst>
              <a:gd name="adj" fmla="val 16667"/>
            </a:avLst>
          </a:prstGeom>
          <a:solidFill>
            <a:srgbClr val="FAF9D3"/>
          </a:solidFill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wrap="square" lIns="18000" rIns="18000" anchor="ctr">
            <a:spAutoFit/>
          </a:bodyPr>
          <a:lstStyle/>
          <a:p>
            <a:pPr algn="ctr"/>
            <a:r>
              <a:rPr lang="en-US" altLang="ko-KR" sz="1000" b="1" dirty="0" smtClean="0">
                <a:latin typeface="Arial" pitchFamily="34" charset="0"/>
                <a:cs typeface="Arial" pitchFamily="34" charset="0"/>
              </a:rPr>
              <a:t>PLAN</a:t>
            </a:r>
            <a:endParaRPr lang="en-US" altLang="ko-KR" sz="1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0" name="AutoShape 84"/>
          <p:cNvCxnSpPr>
            <a:cxnSpLocks noChangeShapeType="1"/>
            <a:endCxn id="39" idx="3"/>
          </p:cNvCxnSpPr>
          <p:nvPr/>
        </p:nvCxnSpPr>
        <p:spPr bwMode="auto">
          <a:xfrm flipH="1">
            <a:off x="3418769" y="1960554"/>
            <a:ext cx="56450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/>
          </a:ln>
          <a:effectLst/>
        </p:spPr>
      </p:cxnSp>
      <p:cxnSp>
        <p:nvCxnSpPr>
          <p:cNvPr id="41" name="직선 연결선 40"/>
          <p:cNvCxnSpPr/>
          <p:nvPr/>
        </p:nvCxnSpPr>
        <p:spPr>
          <a:xfrm flipV="1">
            <a:off x="6204322" y="1559553"/>
            <a:ext cx="0" cy="2329533"/>
          </a:xfrm>
          <a:prstGeom prst="line">
            <a:avLst/>
          </a:prstGeom>
          <a:ln w="19050">
            <a:solidFill>
              <a:schemeClr val="tx1"/>
            </a:solidFill>
            <a:prstDash val="sysDot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utoShape 83"/>
          <p:cNvSpPr>
            <a:spLocks noChangeArrowheads="1"/>
          </p:cNvSpPr>
          <p:nvPr/>
        </p:nvSpPr>
        <p:spPr bwMode="auto">
          <a:xfrm>
            <a:off x="4269086" y="2312810"/>
            <a:ext cx="1107020" cy="267177"/>
          </a:xfrm>
          <a:prstGeom prst="roundRect">
            <a:avLst>
              <a:gd name="adj" fmla="val 16667"/>
            </a:avLst>
          </a:prstGeom>
          <a:solidFill>
            <a:srgbClr val="FAF9D3"/>
          </a:solidFill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wrap="square" lIns="18000" rIns="18000" anchor="ctr">
            <a:spAutoFit/>
          </a:bodyPr>
          <a:lstStyle/>
          <a:p>
            <a:pPr algn="ctr"/>
            <a:r>
              <a:rPr lang="en-US" altLang="ko-KR" sz="1000" b="1" dirty="0" smtClean="0">
                <a:latin typeface="Arial" pitchFamily="34" charset="0"/>
                <a:cs typeface="Arial" pitchFamily="34" charset="0"/>
              </a:rPr>
              <a:t>Actual</a:t>
            </a:r>
            <a:endParaRPr lang="en-US" altLang="ko-KR" sz="1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3" name="AutoShape 84"/>
          <p:cNvCxnSpPr>
            <a:cxnSpLocks noChangeShapeType="1"/>
          </p:cNvCxnSpPr>
          <p:nvPr/>
        </p:nvCxnSpPr>
        <p:spPr bwMode="auto">
          <a:xfrm>
            <a:off x="4822596" y="1897469"/>
            <a:ext cx="0" cy="41109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/>
          </a:ln>
          <a:effectLst/>
        </p:spPr>
      </p:cxnSp>
      <p:cxnSp>
        <p:nvCxnSpPr>
          <p:cNvPr id="44" name="직선 연결선 43"/>
          <p:cNvCxnSpPr/>
          <p:nvPr/>
        </p:nvCxnSpPr>
        <p:spPr>
          <a:xfrm flipV="1">
            <a:off x="5486172" y="1559553"/>
            <a:ext cx="0" cy="2329533"/>
          </a:xfrm>
          <a:prstGeom prst="line">
            <a:avLst/>
          </a:prstGeom>
          <a:ln w="19050">
            <a:solidFill>
              <a:schemeClr val="tx1"/>
            </a:solidFill>
            <a:prstDash val="sysDot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 Box 59"/>
          <p:cNvSpPr txBox="1">
            <a:spLocks noChangeArrowheads="1"/>
          </p:cNvSpPr>
          <p:nvPr/>
        </p:nvSpPr>
        <p:spPr bwMode="auto">
          <a:xfrm>
            <a:off x="5548776" y="2512198"/>
            <a:ext cx="594090" cy="226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altLang="ko-KR" sz="1100" b="1" dirty="0" smtClean="0">
                <a:latin typeface="Arial" pitchFamily="34" charset="0"/>
                <a:cs typeface="Arial" pitchFamily="34" charset="0"/>
              </a:rPr>
              <a:t>Delay</a:t>
            </a:r>
            <a:endParaRPr lang="en-US" altLang="ko-KR" sz="11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6" name="직선 화살표 연결선 45"/>
          <p:cNvCxnSpPr/>
          <p:nvPr/>
        </p:nvCxnSpPr>
        <p:spPr>
          <a:xfrm>
            <a:off x="5488795" y="2758448"/>
            <a:ext cx="715042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연결선 46"/>
          <p:cNvCxnSpPr/>
          <p:nvPr/>
        </p:nvCxnSpPr>
        <p:spPr>
          <a:xfrm>
            <a:off x="1115144" y="1566989"/>
            <a:ext cx="5080560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Box 58"/>
          <p:cNvSpPr txBox="1">
            <a:spLocks noChangeArrowheads="1"/>
          </p:cNvSpPr>
          <p:nvPr/>
        </p:nvSpPr>
        <p:spPr bwMode="auto">
          <a:xfrm>
            <a:off x="284368" y="1417140"/>
            <a:ext cx="749799" cy="28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en-US" altLang="ko-KR" sz="1000" b="1" dirty="0" smtClean="0">
                <a:latin typeface="Arial" pitchFamily="34" charset="0"/>
                <a:cs typeface="Arial" pitchFamily="34" charset="0"/>
              </a:rPr>
              <a:t>100%</a:t>
            </a:r>
            <a:endParaRPr lang="en-US" altLang="ko-KR" sz="1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0" name="직선 연결선 49"/>
          <p:cNvCxnSpPr/>
          <p:nvPr/>
        </p:nvCxnSpPr>
        <p:spPr>
          <a:xfrm flipV="1">
            <a:off x="3655424" y="2103711"/>
            <a:ext cx="0" cy="1800000"/>
          </a:xfrm>
          <a:prstGeom prst="line">
            <a:avLst/>
          </a:prstGeom>
          <a:ln w="12700">
            <a:solidFill>
              <a:schemeClr val="tx1"/>
            </a:solidFill>
            <a:prstDash val="sysDot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 Box 58"/>
          <p:cNvSpPr txBox="1">
            <a:spLocks noChangeArrowheads="1"/>
          </p:cNvSpPr>
          <p:nvPr/>
        </p:nvSpPr>
        <p:spPr bwMode="auto">
          <a:xfrm>
            <a:off x="2825755" y="3275932"/>
            <a:ext cx="749799" cy="28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en-US" altLang="ko-KR" sz="900" b="1" dirty="0" smtClean="0">
                <a:latin typeface="Arial" pitchFamily="34" charset="0"/>
                <a:cs typeface="Arial" pitchFamily="34" charset="0"/>
              </a:rPr>
              <a:t>Behind</a:t>
            </a:r>
          </a:p>
          <a:p>
            <a:pPr algn="r"/>
            <a:r>
              <a:rPr lang="en-US" altLang="ko-KR" sz="900" b="1" dirty="0" smtClean="0">
                <a:latin typeface="Arial" pitchFamily="34" charset="0"/>
                <a:cs typeface="Arial" pitchFamily="34" charset="0"/>
              </a:rPr>
              <a:t>-3% ~ -5%</a:t>
            </a:r>
            <a:endParaRPr lang="en-US" altLang="ko-KR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 Box 58"/>
          <p:cNvSpPr txBox="1">
            <a:spLocks noChangeArrowheads="1"/>
          </p:cNvSpPr>
          <p:nvPr/>
        </p:nvSpPr>
        <p:spPr bwMode="auto">
          <a:xfrm>
            <a:off x="3719389" y="3097238"/>
            <a:ext cx="687263" cy="28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altLang="ko-KR" sz="800" b="1" dirty="0" smtClean="0">
                <a:latin typeface="Arial" pitchFamily="34" charset="0"/>
                <a:cs typeface="Arial" pitchFamily="34" charset="0"/>
              </a:rPr>
              <a:t>EOT 1</a:t>
            </a:r>
            <a:r>
              <a:rPr lang="en-US" altLang="ko-KR" sz="800" b="1" baseline="30000" dirty="0" smtClean="0">
                <a:latin typeface="Arial" pitchFamily="34" charset="0"/>
                <a:cs typeface="Arial" pitchFamily="34" charset="0"/>
              </a:rPr>
              <a:t>st</a:t>
            </a:r>
            <a:r>
              <a:rPr lang="en-US" altLang="ko-KR" sz="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altLang="ko-KR" sz="800" b="1" dirty="0" smtClean="0">
                <a:latin typeface="Arial" pitchFamily="34" charset="0"/>
                <a:cs typeface="Arial" pitchFamily="34" charset="0"/>
              </a:rPr>
              <a:t>Preparation</a:t>
            </a:r>
            <a:endParaRPr lang="en-US" altLang="ko-KR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 Box 58"/>
          <p:cNvSpPr txBox="1">
            <a:spLocks noChangeArrowheads="1"/>
          </p:cNvSpPr>
          <p:nvPr/>
        </p:nvSpPr>
        <p:spPr bwMode="auto">
          <a:xfrm>
            <a:off x="4823446" y="3097238"/>
            <a:ext cx="687263" cy="28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altLang="ko-KR" sz="800" b="1" dirty="0" smtClean="0">
                <a:latin typeface="Arial" pitchFamily="34" charset="0"/>
                <a:cs typeface="Arial" pitchFamily="34" charset="0"/>
              </a:rPr>
              <a:t>EOT 2</a:t>
            </a:r>
            <a:r>
              <a:rPr lang="en-US" altLang="ko-KR" sz="800" b="1" baseline="30000" dirty="0" smtClean="0">
                <a:latin typeface="Arial" pitchFamily="34" charset="0"/>
                <a:cs typeface="Arial" pitchFamily="34" charset="0"/>
              </a:rPr>
              <a:t>nd</a:t>
            </a:r>
            <a:r>
              <a:rPr lang="en-US" altLang="ko-KR" sz="800" b="1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r>
              <a:rPr lang="en-US" altLang="ko-KR" sz="800" b="1" dirty="0" smtClean="0">
                <a:latin typeface="Arial" pitchFamily="34" charset="0"/>
                <a:cs typeface="Arial" pitchFamily="34" charset="0"/>
              </a:rPr>
              <a:t>Preparation</a:t>
            </a:r>
            <a:endParaRPr lang="en-US" altLang="ko-KR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오른쪽 화살표 55"/>
          <p:cNvSpPr/>
          <p:nvPr/>
        </p:nvSpPr>
        <p:spPr>
          <a:xfrm>
            <a:off x="3663317" y="3380281"/>
            <a:ext cx="715042" cy="240244"/>
          </a:xfrm>
          <a:prstGeom prst="rightArrow">
            <a:avLst/>
          </a:prstGeom>
          <a:solidFill>
            <a:srgbClr val="F59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오른쪽 화살표 57"/>
          <p:cNvSpPr/>
          <p:nvPr/>
        </p:nvSpPr>
        <p:spPr>
          <a:xfrm>
            <a:off x="4781400" y="3380281"/>
            <a:ext cx="715042" cy="240244"/>
          </a:xfrm>
          <a:prstGeom prst="rightArrow">
            <a:avLst/>
          </a:prstGeom>
          <a:solidFill>
            <a:srgbClr val="F59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직사각형 58">
            <a:extLst>
              <a:ext uri="{FF2B5EF4-FFF2-40B4-BE49-F238E27FC236}">
                <a16:creationId xmlns="" xmlns:a16="http://schemas.microsoft.com/office/drawing/2014/main" id="{E326FAD3-6E33-4D87-AD48-1C39F66D1B60}"/>
              </a:ext>
            </a:extLst>
          </p:cNvPr>
          <p:cNvSpPr/>
          <p:nvPr/>
        </p:nvSpPr>
        <p:spPr>
          <a:xfrm>
            <a:off x="7078241" y="1556855"/>
            <a:ext cx="2443263" cy="311298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8702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1" kern="0" spc="-50" dirty="0" smtClean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주요 </a:t>
            </a:r>
            <a:r>
              <a:rPr lang="en-US" altLang="ko-KR" sz="1200" b="1" kern="0" spc="-50" dirty="0" smtClean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Issue </a:t>
            </a:r>
            <a:r>
              <a:rPr lang="ko-KR" altLang="en-US" sz="1200" b="1" kern="0" spc="-50" dirty="0" smtClean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취합 </a:t>
            </a:r>
            <a:r>
              <a:rPr lang="en-US" altLang="ko-KR" sz="1200" b="1" kern="0" spc="-50" dirty="0" smtClean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(</a:t>
            </a:r>
            <a:r>
              <a:rPr lang="ko-KR" altLang="en-US" sz="1200" b="1" kern="0" spc="-50" dirty="0" smtClean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기준 결정</a:t>
            </a:r>
            <a:r>
              <a:rPr lang="en-US" altLang="ko-KR" sz="1200" b="1" kern="0" spc="-50" dirty="0" smtClean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)</a:t>
            </a:r>
            <a:endParaRPr kumimoji="0" lang="ko-KR" altLang="en-US" sz="1200" b="1" i="0" u="none" strike="noStrike" kern="0" cap="none" spc="-5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Arial" panose="020B0604020202020204" pitchFamily="34" charset="0"/>
            </a:endParaRPr>
          </a:p>
        </p:txBody>
      </p:sp>
      <p:cxnSp>
        <p:nvCxnSpPr>
          <p:cNvPr id="60" name="직선 화살표 연결선 59">
            <a:extLst>
              <a:ext uri="{FF2B5EF4-FFF2-40B4-BE49-F238E27FC236}">
                <a16:creationId xmlns:a16="http://schemas.microsoft.com/office/drawing/2014/main" xmlns="" id="{8FE19252-16D3-42B8-98E6-F671F908E20C}"/>
              </a:ext>
            </a:extLst>
          </p:cNvPr>
          <p:cNvCxnSpPr>
            <a:cxnSpLocks/>
            <a:stCxn id="59" idx="2"/>
            <a:endCxn id="61" idx="0"/>
          </p:cNvCxnSpPr>
          <p:nvPr/>
        </p:nvCxnSpPr>
        <p:spPr>
          <a:xfrm>
            <a:off x="8299873" y="1868153"/>
            <a:ext cx="0" cy="553698"/>
          </a:xfrm>
          <a:prstGeom prst="straightConnector1">
            <a:avLst/>
          </a:prstGeom>
          <a:ln w="3175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직사각형 60">
            <a:extLst>
              <a:ext uri="{FF2B5EF4-FFF2-40B4-BE49-F238E27FC236}">
                <a16:creationId xmlns="" xmlns:a16="http://schemas.microsoft.com/office/drawing/2014/main" id="{E326FAD3-6E33-4D87-AD48-1C39F66D1B60}"/>
              </a:ext>
            </a:extLst>
          </p:cNvPr>
          <p:cNvSpPr/>
          <p:nvPr/>
        </p:nvSpPr>
        <p:spPr>
          <a:xfrm>
            <a:off x="7078241" y="2421851"/>
            <a:ext cx="2443263" cy="311298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8702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1" kern="0" spc="-50" noProof="0" dirty="0" smtClean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Delay/Disruption/Cost </a:t>
            </a:r>
            <a:r>
              <a:rPr lang="ko-KR" altLang="en-US" sz="1200" b="1" kern="0" spc="-50" noProof="0" dirty="0" smtClean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구분</a:t>
            </a:r>
            <a:endParaRPr kumimoji="0" lang="ko-KR" altLang="en-US" sz="1200" b="1" i="0" u="none" strike="noStrike" kern="0" cap="none" spc="-5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Arial" panose="020B0604020202020204" pitchFamily="34" charset="0"/>
            </a:endParaRPr>
          </a:p>
        </p:txBody>
      </p:sp>
      <p:sp>
        <p:nvSpPr>
          <p:cNvPr id="64" name="직사각형 63">
            <a:extLst>
              <a:ext uri="{FF2B5EF4-FFF2-40B4-BE49-F238E27FC236}">
                <a16:creationId xmlns="" xmlns:a16="http://schemas.microsoft.com/office/drawing/2014/main" id="{E326FAD3-6E33-4D87-AD48-1C39F66D1B60}"/>
              </a:ext>
            </a:extLst>
          </p:cNvPr>
          <p:cNvSpPr/>
          <p:nvPr/>
        </p:nvSpPr>
        <p:spPr>
          <a:xfrm>
            <a:off x="7078241" y="3286847"/>
            <a:ext cx="2443263" cy="311298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8702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1" kern="0" spc="-50" dirty="0" smtClean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활용 가능한 증거 레벨 확인</a:t>
            </a:r>
            <a:endParaRPr kumimoji="0" lang="ko-KR" altLang="en-US" sz="1200" b="1" i="0" u="none" strike="noStrike" kern="0" cap="none" spc="-5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Arial" panose="020B0604020202020204" pitchFamily="34" charset="0"/>
            </a:endParaRPr>
          </a:p>
        </p:txBody>
      </p:sp>
      <p:sp>
        <p:nvSpPr>
          <p:cNvPr id="65" name="직사각형 64">
            <a:extLst>
              <a:ext uri="{FF2B5EF4-FFF2-40B4-BE49-F238E27FC236}">
                <a16:creationId xmlns="" xmlns:a16="http://schemas.microsoft.com/office/drawing/2014/main" id="{E326FAD3-6E33-4D87-AD48-1C39F66D1B60}"/>
              </a:ext>
            </a:extLst>
          </p:cNvPr>
          <p:cNvSpPr/>
          <p:nvPr/>
        </p:nvSpPr>
        <p:spPr>
          <a:xfrm>
            <a:off x="7078241" y="4151843"/>
            <a:ext cx="2443263" cy="311298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8702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1" i="0" u="none" strike="noStrike" kern="0" cap="none" spc="-5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Arial" panose="020B0604020202020204" pitchFamily="34" charset="0"/>
              </a:rPr>
              <a:t>분석방법 결정</a:t>
            </a:r>
            <a:endParaRPr kumimoji="0" lang="ko-KR" altLang="en-US" sz="1200" b="1" i="0" u="none" strike="noStrike" kern="0" cap="none" spc="-5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Arial" panose="020B0604020202020204" pitchFamily="34" charset="0"/>
            </a:endParaRPr>
          </a:p>
        </p:txBody>
      </p:sp>
      <p:sp>
        <p:nvSpPr>
          <p:cNvPr id="66" name="직사각형 65">
            <a:extLst>
              <a:ext uri="{FF2B5EF4-FFF2-40B4-BE49-F238E27FC236}">
                <a16:creationId xmlns="" xmlns:a16="http://schemas.microsoft.com/office/drawing/2014/main" id="{E326FAD3-6E33-4D87-AD48-1C39F66D1B60}"/>
              </a:ext>
            </a:extLst>
          </p:cNvPr>
          <p:cNvSpPr/>
          <p:nvPr/>
        </p:nvSpPr>
        <p:spPr>
          <a:xfrm>
            <a:off x="7078241" y="5016839"/>
            <a:ext cx="2443263" cy="3112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8702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1" kern="0" spc="-50" dirty="0" smtClean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클레임 문서 작성</a:t>
            </a:r>
            <a:endParaRPr kumimoji="0" lang="ko-KR" altLang="en-US" sz="1200" b="1" i="0" u="none" strike="noStrike" kern="0" cap="none" spc="-5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cs typeface="Arial" panose="020B0604020202020204" pitchFamily="34" charset="0"/>
            </a:endParaRPr>
          </a:p>
        </p:txBody>
      </p:sp>
      <p:cxnSp>
        <p:nvCxnSpPr>
          <p:cNvPr id="70" name="직선 연결선 69">
            <a:extLst>
              <a:ext uri="{FF2B5EF4-FFF2-40B4-BE49-F238E27FC236}">
                <a16:creationId xmlns="" xmlns:a16="http://schemas.microsoft.com/office/drawing/2014/main" id="{2FEFFBD1-F07E-4262-89F5-429D9EF1DAAC}"/>
              </a:ext>
            </a:extLst>
          </p:cNvPr>
          <p:cNvCxnSpPr>
            <a:cxnSpLocks/>
          </p:cNvCxnSpPr>
          <p:nvPr/>
        </p:nvCxnSpPr>
        <p:spPr>
          <a:xfrm>
            <a:off x="6842359" y="1288002"/>
            <a:ext cx="0" cy="514800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직선 화살표 연결선 72">
            <a:extLst>
              <a:ext uri="{FF2B5EF4-FFF2-40B4-BE49-F238E27FC236}">
                <a16:creationId xmlns:a16="http://schemas.microsoft.com/office/drawing/2014/main" xmlns="" id="{8FE19252-16D3-42B8-98E6-F671F908E20C}"/>
              </a:ext>
            </a:extLst>
          </p:cNvPr>
          <p:cNvCxnSpPr>
            <a:cxnSpLocks/>
            <a:stCxn id="61" idx="2"/>
            <a:endCxn id="64" idx="0"/>
          </p:cNvCxnSpPr>
          <p:nvPr/>
        </p:nvCxnSpPr>
        <p:spPr>
          <a:xfrm>
            <a:off x="8299873" y="2733149"/>
            <a:ext cx="0" cy="553698"/>
          </a:xfrm>
          <a:prstGeom prst="straightConnector1">
            <a:avLst/>
          </a:prstGeom>
          <a:ln w="3175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직선 화살표 연결선 75">
            <a:extLst>
              <a:ext uri="{FF2B5EF4-FFF2-40B4-BE49-F238E27FC236}">
                <a16:creationId xmlns:a16="http://schemas.microsoft.com/office/drawing/2014/main" xmlns="" id="{8FE19252-16D3-42B8-98E6-F671F908E20C}"/>
              </a:ext>
            </a:extLst>
          </p:cNvPr>
          <p:cNvCxnSpPr>
            <a:cxnSpLocks/>
            <a:stCxn id="64" idx="2"/>
            <a:endCxn id="65" idx="0"/>
          </p:cNvCxnSpPr>
          <p:nvPr/>
        </p:nvCxnSpPr>
        <p:spPr>
          <a:xfrm>
            <a:off x="8299873" y="3598145"/>
            <a:ext cx="0" cy="553698"/>
          </a:xfrm>
          <a:prstGeom prst="straightConnector1">
            <a:avLst/>
          </a:prstGeom>
          <a:ln w="3175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직선 화살표 연결선 78">
            <a:extLst>
              <a:ext uri="{FF2B5EF4-FFF2-40B4-BE49-F238E27FC236}">
                <a16:creationId xmlns:a16="http://schemas.microsoft.com/office/drawing/2014/main" xmlns="" id="{8FE19252-16D3-42B8-98E6-F671F908E20C}"/>
              </a:ext>
            </a:extLst>
          </p:cNvPr>
          <p:cNvCxnSpPr>
            <a:cxnSpLocks/>
            <a:stCxn id="65" idx="2"/>
            <a:endCxn id="66" idx="0"/>
          </p:cNvCxnSpPr>
          <p:nvPr/>
        </p:nvCxnSpPr>
        <p:spPr>
          <a:xfrm>
            <a:off x="8299873" y="4463141"/>
            <a:ext cx="0" cy="553698"/>
          </a:xfrm>
          <a:prstGeom prst="straightConnector1">
            <a:avLst/>
          </a:prstGeom>
          <a:ln w="3175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직사각형 82">
            <a:extLst>
              <a:ext uri="{FF2B5EF4-FFF2-40B4-BE49-F238E27FC236}">
                <a16:creationId xmlns="" xmlns:a16="http://schemas.microsoft.com/office/drawing/2014/main" id="{E326FAD3-6E33-4D87-AD48-1C39F66D1B60}"/>
              </a:ext>
            </a:extLst>
          </p:cNvPr>
          <p:cNvSpPr/>
          <p:nvPr/>
        </p:nvSpPr>
        <p:spPr>
          <a:xfrm>
            <a:off x="7078241" y="5881835"/>
            <a:ext cx="2443263" cy="311298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8702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1" i="0" u="none" strike="noStrike" kern="0" cap="none" spc="-5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Arial" panose="020B0604020202020204" pitchFamily="34" charset="0"/>
              </a:rPr>
              <a:t>검토 및 보완</a:t>
            </a:r>
            <a:endParaRPr kumimoji="0" lang="ko-KR" altLang="en-US" sz="1200" b="1" i="0" u="none" strike="noStrike" kern="0" cap="none" spc="-5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Arial" panose="020B0604020202020204" pitchFamily="34" charset="0"/>
            </a:endParaRPr>
          </a:p>
        </p:txBody>
      </p:sp>
      <p:cxnSp>
        <p:nvCxnSpPr>
          <p:cNvPr id="84" name="직선 화살표 연결선 83">
            <a:extLst>
              <a:ext uri="{FF2B5EF4-FFF2-40B4-BE49-F238E27FC236}">
                <a16:creationId xmlns:a16="http://schemas.microsoft.com/office/drawing/2014/main" xmlns="" id="{8FE19252-16D3-42B8-98E6-F671F908E20C}"/>
              </a:ext>
            </a:extLst>
          </p:cNvPr>
          <p:cNvCxnSpPr>
            <a:cxnSpLocks/>
            <a:stCxn id="66" idx="2"/>
            <a:endCxn id="83" idx="0"/>
          </p:cNvCxnSpPr>
          <p:nvPr/>
        </p:nvCxnSpPr>
        <p:spPr>
          <a:xfrm>
            <a:off x="8299873" y="5328137"/>
            <a:ext cx="0" cy="553698"/>
          </a:xfrm>
          <a:prstGeom prst="straightConnector1">
            <a:avLst/>
          </a:prstGeom>
          <a:ln w="3175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직사각형 102">
            <a:extLst>
              <a:ext uri="{FF2B5EF4-FFF2-40B4-BE49-F238E27FC236}">
                <a16:creationId xmlns:a16="http://schemas.microsoft.com/office/drawing/2014/main" xmlns="" id="{B90C4F63-412E-4AFD-8E57-6C72C011F44E}"/>
              </a:ext>
            </a:extLst>
          </p:cNvPr>
          <p:cNvSpPr/>
          <p:nvPr/>
        </p:nvSpPr>
        <p:spPr>
          <a:xfrm>
            <a:off x="190500" y="4356640"/>
            <a:ext cx="6584747" cy="210826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000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400" b="1" spc="-50" dirty="0" smtClean="0">
                <a:latin typeface="+mn-ea"/>
              </a:rPr>
              <a:t>코로나가 완전하게 마무리되는 상황은 희박할 것으로 예상됨</a:t>
            </a:r>
            <a:r>
              <a:rPr lang="en-US" altLang="ko-KR" sz="1400" b="1" spc="-50" dirty="0" smtClean="0">
                <a:latin typeface="+mn-ea"/>
              </a:rPr>
              <a:t>. </a:t>
            </a:r>
            <a:r>
              <a:rPr lang="ko-KR" altLang="en-US" sz="1400" b="1" spc="-50" dirty="0" smtClean="0">
                <a:latin typeface="+mn-ea"/>
              </a:rPr>
              <a:t>따라서 코로나가 종료되기를 기다렸다가 최종 클레임을 제출하는 것보다는 프로젝트의 상황에 맞추어 특정 시점을 </a:t>
            </a:r>
            <a:r>
              <a:rPr lang="en-US" altLang="ko-KR" sz="1400" b="1" spc="-50" dirty="0" smtClean="0">
                <a:latin typeface="+mn-ea"/>
              </a:rPr>
              <a:t>Cutoff</a:t>
            </a:r>
            <a:r>
              <a:rPr lang="ko-KR" altLang="en-US" sz="1400" b="1" spc="-50" dirty="0" smtClean="0">
                <a:latin typeface="+mn-ea"/>
              </a:rPr>
              <a:t>로 해서 제출</a:t>
            </a:r>
            <a:r>
              <a:rPr lang="en-US" altLang="ko-KR" sz="1400" b="1" spc="-50" dirty="0" smtClean="0">
                <a:latin typeface="+mn-ea"/>
              </a:rPr>
              <a:t>/</a:t>
            </a:r>
            <a:r>
              <a:rPr lang="ko-KR" altLang="en-US" sz="1400" b="1" spc="-50" dirty="0" smtClean="0">
                <a:latin typeface="+mn-ea"/>
              </a:rPr>
              <a:t>협상 하는 것이 바람직함</a:t>
            </a:r>
            <a:r>
              <a:rPr lang="en-US" altLang="ko-KR" sz="1400" b="1" spc="-50" dirty="0" smtClean="0">
                <a:latin typeface="+mn-ea"/>
              </a:rPr>
              <a:t>.</a:t>
            </a:r>
            <a:endParaRPr lang="en-US" altLang="ko-KR" sz="1400" b="1" spc="-50" dirty="0">
              <a:latin typeface="+mn-ea"/>
            </a:endParaRPr>
          </a:p>
          <a:p>
            <a:pPr marL="268288"/>
            <a:r>
              <a:rPr lang="ko-KR" altLang="ko-KR" sz="1400" spc="-50" dirty="0" smtClean="0">
                <a:latin typeface="+mn-ea"/>
              </a:rPr>
              <a:t>①</a:t>
            </a:r>
            <a:r>
              <a:rPr lang="en-US" altLang="ko-KR" sz="1400" spc="-50" dirty="0" smtClean="0">
                <a:latin typeface="+mn-ea"/>
              </a:rPr>
              <a:t> : </a:t>
            </a:r>
            <a:r>
              <a:rPr lang="ko-KR" altLang="en-US" sz="1400" spc="-50" dirty="0" smtClean="0">
                <a:latin typeface="+mn-ea"/>
              </a:rPr>
              <a:t>명확하게 지연이 나타나지 않고 초기단계라면 </a:t>
            </a:r>
            <a:r>
              <a:rPr lang="en-US" altLang="ko-KR" sz="1400" spc="-50" dirty="0" smtClean="0">
                <a:latin typeface="+mn-ea"/>
              </a:rPr>
              <a:t>MPR </a:t>
            </a:r>
            <a:r>
              <a:rPr lang="ko-KR" altLang="en-US" sz="1400" spc="-50" dirty="0" smtClean="0">
                <a:latin typeface="+mn-ea"/>
              </a:rPr>
              <a:t>선에서 진행</a:t>
            </a:r>
            <a:endParaRPr lang="en-US" altLang="ko-KR" sz="1400" spc="-50" dirty="0" smtClean="0">
              <a:latin typeface="+mn-ea"/>
            </a:endParaRPr>
          </a:p>
          <a:p>
            <a:pPr marL="268288"/>
            <a:r>
              <a:rPr lang="ko-KR" altLang="ko-KR" sz="1400" spc="-50" dirty="0" smtClean="0">
                <a:latin typeface="+mn-ea"/>
              </a:rPr>
              <a:t>②</a:t>
            </a:r>
            <a:r>
              <a:rPr lang="en-US" altLang="ko-KR" sz="1400" spc="-50" dirty="0" smtClean="0">
                <a:latin typeface="+mn-ea"/>
              </a:rPr>
              <a:t> : </a:t>
            </a:r>
            <a:r>
              <a:rPr lang="ko-KR" altLang="en-US" sz="1400" spc="-50" dirty="0" smtClean="0">
                <a:latin typeface="+mn-ea"/>
              </a:rPr>
              <a:t>명확하게 지연이 발생했고 </a:t>
            </a:r>
            <a:r>
              <a:rPr lang="en-US" altLang="ko-KR" sz="1400" spc="-50" dirty="0" smtClean="0">
                <a:latin typeface="+mn-ea"/>
              </a:rPr>
              <a:t>Recovery</a:t>
            </a:r>
            <a:r>
              <a:rPr lang="ko-KR" altLang="en-US" sz="1400" spc="-50" dirty="0" smtClean="0">
                <a:latin typeface="+mn-ea"/>
              </a:rPr>
              <a:t>가 어렵다고 판단되면</a:t>
            </a:r>
            <a:r>
              <a:rPr lang="en-US" altLang="ko-KR" sz="1400" spc="-50" dirty="0" smtClean="0">
                <a:latin typeface="+mn-ea"/>
              </a:rPr>
              <a:t>, 1</a:t>
            </a:r>
            <a:r>
              <a:rPr lang="ko-KR" altLang="en-US" sz="1400" spc="-50" dirty="0" smtClean="0">
                <a:latin typeface="+mn-ea"/>
              </a:rPr>
              <a:t>차 </a:t>
            </a:r>
            <a:r>
              <a:rPr lang="en-US" altLang="ko-KR" sz="1400" spc="-50" dirty="0" smtClean="0">
                <a:latin typeface="+mn-ea"/>
              </a:rPr>
              <a:t>EOT</a:t>
            </a:r>
            <a:r>
              <a:rPr lang="ko-KR" altLang="en-US" sz="1400" spc="-50" dirty="0" smtClean="0">
                <a:latin typeface="+mn-ea"/>
              </a:rPr>
              <a:t>클레임 준비 필요</a:t>
            </a:r>
            <a:r>
              <a:rPr lang="en-US" altLang="ko-KR" sz="1400" spc="-50" dirty="0">
                <a:latin typeface="+mn-ea"/>
              </a:rPr>
              <a:t> </a:t>
            </a:r>
            <a:r>
              <a:rPr lang="en-US" altLang="ko-KR" sz="1400" spc="-50" dirty="0" smtClean="0">
                <a:latin typeface="+mn-ea"/>
              </a:rPr>
              <a:t>(</a:t>
            </a:r>
            <a:r>
              <a:rPr lang="ko-KR" altLang="en-US" sz="1400" spc="-50" dirty="0" smtClean="0">
                <a:latin typeface="+mn-ea"/>
              </a:rPr>
              <a:t>제출여부는 상황을 지켜본 후 진행</a:t>
            </a:r>
            <a:r>
              <a:rPr lang="en-US" altLang="ko-KR" sz="1400" spc="-50" dirty="0" smtClean="0">
                <a:latin typeface="+mn-ea"/>
              </a:rPr>
              <a:t>)</a:t>
            </a:r>
          </a:p>
          <a:p>
            <a:pPr marL="268288"/>
            <a:r>
              <a:rPr lang="en-US" altLang="ko-KR" sz="1400" spc="-50" dirty="0" smtClean="0">
                <a:latin typeface="+mn-ea"/>
              </a:rPr>
              <a:t>③ : </a:t>
            </a:r>
            <a:r>
              <a:rPr lang="ko-KR" altLang="en-US" sz="1400" spc="-50" dirty="0" smtClean="0">
                <a:latin typeface="+mn-ea"/>
              </a:rPr>
              <a:t>협상력이 나빠지기 전에 </a:t>
            </a:r>
            <a:r>
              <a:rPr lang="en-US" altLang="ko-KR" sz="1400" spc="-50" dirty="0" smtClean="0">
                <a:latin typeface="+mn-ea"/>
              </a:rPr>
              <a:t>(</a:t>
            </a:r>
            <a:r>
              <a:rPr lang="ko-KR" altLang="en-US" sz="1400" spc="-50" dirty="0" smtClean="0">
                <a:latin typeface="+mn-ea"/>
              </a:rPr>
              <a:t>주요한 </a:t>
            </a:r>
            <a:r>
              <a:rPr lang="ko-KR" altLang="en-US" sz="1400" spc="-50" dirty="0" err="1" smtClean="0">
                <a:latin typeface="+mn-ea"/>
              </a:rPr>
              <a:t>마일스톤</a:t>
            </a:r>
            <a:r>
              <a:rPr lang="en-US" altLang="ko-KR" sz="1400" spc="-50" dirty="0">
                <a:latin typeface="+mn-ea"/>
              </a:rPr>
              <a:t> </a:t>
            </a:r>
            <a:r>
              <a:rPr lang="ko-KR" altLang="en-US" sz="1400" spc="-50" dirty="0" smtClean="0">
                <a:latin typeface="+mn-ea"/>
              </a:rPr>
              <a:t>이전</a:t>
            </a:r>
            <a:r>
              <a:rPr lang="en-US" altLang="ko-KR" sz="1400" spc="-50" dirty="0" smtClean="0">
                <a:latin typeface="+mn-ea"/>
              </a:rPr>
              <a:t>) EOT </a:t>
            </a:r>
            <a:r>
              <a:rPr lang="ko-KR" altLang="en-US" sz="1400" spc="-50" dirty="0" smtClean="0">
                <a:latin typeface="+mn-ea"/>
              </a:rPr>
              <a:t>작성</a:t>
            </a:r>
            <a:r>
              <a:rPr lang="en-US" altLang="ko-KR" sz="1400" spc="-50" dirty="0" smtClean="0">
                <a:latin typeface="+mn-ea"/>
              </a:rPr>
              <a:t>, </a:t>
            </a:r>
            <a:r>
              <a:rPr lang="ko-KR" altLang="en-US" sz="1400" spc="-50" dirty="0" smtClean="0">
                <a:latin typeface="+mn-ea"/>
              </a:rPr>
              <a:t>제출 필요</a:t>
            </a:r>
            <a:endParaRPr lang="en-US" altLang="ko-KR" sz="1400" spc="-50" dirty="0" smtClean="0">
              <a:latin typeface="+mn-ea"/>
            </a:endParaRPr>
          </a:p>
          <a:p>
            <a:pPr marL="268288"/>
            <a:r>
              <a:rPr lang="ko-KR" altLang="ko-KR" sz="1400" spc="-50" dirty="0" smtClean="0">
                <a:latin typeface="+mn-ea"/>
              </a:rPr>
              <a:t>④</a:t>
            </a:r>
            <a:r>
              <a:rPr lang="en-US" altLang="ko-KR" sz="1400" spc="-50" dirty="0" smtClean="0">
                <a:latin typeface="+mn-ea"/>
              </a:rPr>
              <a:t> : </a:t>
            </a:r>
            <a:r>
              <a:rPr lang="ko-KR" altLang="en-US" sz="1400" spc="-50" dirty="0" smtClean="0">
                <a:latin typeface="+mn-ea"/>
              </a:rPr>
              <a:t>당초 완료일이 경과한 단계라면</a:t>
            </a:r>
            <a:r>
              <a:rPr lang="en-US" altLang="ko-KR" sz="1400" spc="-50" dirty="0" smtClean="0">
                <a:latin typeface="+mn-ea"/>
              </a:rPr>
              <a:t>, </a:t>
            </a:r>
            <a:r>
              <a:rPr lang="ko-KR" altLang="en-US" sz="1400" spc="-50" dirty="0" smtClean="0">
                <a:latin typeface="+mn-ea"/>
              </a:rPr>
              <a:t>코로나를 제외한 다른 이벤트에 대한 협의를 진행할 필요가 있으므로 </a:t>
            </a:r>
            <a:r>
              <a:rPr lang="en-US" altLang="ko-KR" sz="1400" spc="-50" dirty="0" smtClean="0">
                <a:latin typeface="+mn-ea"/>
              </a:rPr>
              <a:t>EOT </a:t>
            </a:r>
            <a:r>
              <a:rPr lang="ko-KR" altLang="en-US" sz="1400" spc="-50" dirty="0" smtClean="0">
                <a:latin typeface="+mn-ea"/>
              </a:rPr>
              <a:t>협의를 빨리 진행할 필요가 있음</a:t>
            </a:r>
            <a:r>
              <a:rPr lang="en-US" altLang="ko-KR" sz="1400" spc="-50" dirty="0" smtClean="0">
                <a:latin typeface="+mn-ea"/>
              </a:rPr>
              <a:t>.  </a:t>
            </a:r>
          </a:p>
        </p:txBody>
      </p:sp>
      <p:sp>
        <p:nvSpPr>
          <p:cNvPr id="105" name="직사각형 104"/>
          <p:cNvSpPr/>
          <p:nvPr/>
        </p:nvSpPr>
        <p:spPr>
          <a:xfrm>
            <a:off x="4693876" y="3912089"/>
            <a:ext cx="175048" cy="215444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marL="1588" algn="ctr"/>
            <a:r>
              <a:rPr lang="ko-KR" altLang="en-US" sz="1400" b="1" spc="-50" dirty="0" smtClean="0">
                <a:solidFill>
                  <a:srgbClr val="FF0000"/>
                </a:solidFill>
                <a:latin typeface="+mn-ea"/>
              </a:rPr>
              <a:t>③</a:t>
            </a:r>
            <a:endParaRPr lang="ko-KR" altLang="en-US" sz="1400" b="1" spc="-5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06" name="직사각형 105"/>
          <p:cNvSpPr/>
          <p:nvPr/>
        </p:nvSpPr>
        <p:spPr>
          <a:xfrm>
            <a:off x="5746896" y="3912089"/>
            <a:ext cx="175048" cy="215444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marL="1588" algn="ctr"/>
            <a:r>
              <a:rPr lang="ko-KR" altLang="en-US" sz="1400" b="1" spc="-50" dirty="0" smtClean="0">
                <a:solidFill>
                  <a:srgbClr val="FF0000"/>
                </a:solidFill>
                <a:latin typeface="+mn-ea"/>
              </a:rPr>
              <a:t>④</a:t>
            </a:r>
            <a:endParaRPr lang="ko-KR" altLang="en-US" sz="1400" b="1" spc="-5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07" name="직사각형 106"/>
          <p:cNvSpPr/>
          <p:nvPr/>
        </p:nvSpPr>
        <p:spPr>
          <a:xfrm>
            <a:off x="3572209" y="3912089"/>
            <a:ext cx="175048" cy="215444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marL="1588" algn="ctr"/>
            <a:r>
              <a:rPr lang="ko-KR" altLang="en-US" sz="1400" b="1" spc="-50" dirty="0" smtClean="0">
                <a:solidFill>
                  <a:srgbClr val="FF0000"/>
                </a:solidFill>
                <a:latin typeface="+mn-ea"/>
              </a:rPr>
              <a:t>②</a:t>
            </a:r>
            <a:endParaRPr lang="ko-KR" altLang="en-US" sz="1400" b="1" spc="-5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08" name="직사각형 107"/>
          <p:cNvSpPr/>
          <p:nvPr/>
        </p:nvSpPr>
        <p:spPr>
          <a:xfrm>
            <a:off x="2369429" y="3912089"/>
            <a:ext cx="175048" cy="215444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marL="1588" algn="ctr"/>
            <a:r>
              <a:rPr lang="ko-KR" altLang="en-US" sz="1400" b="1" spc="-50" dirty="0" smtClean="0">
                <a:solidFill>
                  <a:srgbClr val="FF0000"/>
                </a:solidFill>
                <a:latin typeface="+mn-ea"/>
              </a:rPr>
              <a:t>①</a:t>
            </a:r>
            <a:endParaRPr lang="ko-KR" altLang="en-US" sz="1400" b="1" spc="-50" dirty="0">
              <a:solidFill>
                <a:srgbClr val="FF0000"/>
              </a:solidFill>
              <a:latin typeface="+mn-ea"/>
            </a:endParaRPr>
          </a:p>
        </p:txBody>
      </p:sp>
      <p:cxnSp>
        <p:nvCxnSpPr>
          <p:cNvPr id="109" name="직선 연결선 108"/>
          <p:cNvCxnSpPr/>
          <p:nvPr/>
        </p:nvCxnSpPr>
        <p:spPr>
          <a:xfrm flipV="1">
            <a:off x="4780986" y="3500403"/>
            <a:ext cx="0" cy="416466"/>
          </a:xfrm>
          <a:prstGeom prst="line">
            <a:avLst/>
          </a:prstGeom>
          <a:ln w="3175">
            <a:solidFill>
              <a:schemeClr val="tx1"/>
            </a:solidFill>
            <a:prstDash val="soli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1">
            <a:extLst>
              <a:ext uri="{FF2B5EF4-FFF2-40B4-BE49-F238E27FC236}">
                <a16:creationId xmlns="" xmlns:a16="http://schemas.microsoft.com/office/drawing/2014/main" id="{5A6E03CD-ACC5-4EB7-9945-8D23E2681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6354" y="1578046"/>
            <a:ext cx="2423559" cy="575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  <a:noAutofit/>
          </a:bodyPr>
          <a:lstStyle/>
          <a:p>
            <a:pPr marL="88900" indent="-88900" defTabSz="870234" fontAlgn="base" latinLnBrk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1" lang="en-US" altLang="ko-KR" sz="1200" b="1" kern="0" spc="-50" dirty="0" smtClean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Cost, Time impact</a:t>
            </a:r>
            <a:r>
              <a:rPr kumimoji="1" lang="ko-KR" altLang="en-US" sz="1200" b="1" kern="0" spc="-50" dirty="0" smtClean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를 어느 정도의 기준으로 결정할지 여부 결정  </a:t>
            </a:r>
            <a:endParaRPr kumimoji="1" lang="ko-KR" altLang="en-US" sz="1200" b="1" kern="0" spc="-50" dirty="0">
              <a:solidFill>
                <a:prstClr val="black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52" name="Rectangle 1">
            <a:extLst>
              <a:ext uri="{FF2B5EF4-FFF2-40B4-BE49-F238E27FC236}">
                <a16:creationId xmlns="" xmlns:a16="http://schemas.microsoft.com/office/drawing/2014/main" id="{5A6E03CD-ACC5-4EB7-9945-8D23E2681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6354" y="2436365"/>
            <a:ext cx="2423559" cy="575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  <a:noAutofit/>
          </a:bodyPr>
          <a:lstStyle/>
          <a:p>
            <a:pPr marL="88900" indent="-88900" defTabSz="870234" fontAlgn="base" latinLnBrk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1" lang="ko-KR" altLang="en-US" sz="1200" b="1" kern="0" spc="-50" dirty="0" smtClean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담당자와 인터뷰 후 어떤 식으로 구분해서 진행할지를 결정하고 추가</a:t>
            </a:r>
            <a:r>
              <a:rPr kumimoji="1" lang="en-US" altLang="ko-KR" sz="1200" b="1" kern="0" spc="-50" dirty="0" smtClean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kumimoji="1" lang="ko-KR" altLang="en-US" sz="1200" b="1" kern="0" spc="-50" dirty="0" smtClean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자료 확보</a:t>
            </a:r>
            <a:endParaRPr kumimoji="1" lang="ko-KR" altLang="en-US" sz="1200" b="1" kern="0" spc="-50" dirty="0">
              <a:solidFill>
                <a:prstClr val="black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53" name="Rectangle 1">
            <a:extLst>
              <a:ext uri="{FF2B5EF4-FFF2-40B4-BE49-F238E27FC236}">
                <a16:creationId xmlns="" xmlns:a16="http://schemas.microsoft.com/office/drawing/2014/main" id="{5A6E03CD-ACC5-4EB7-9945-8D23E2681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6354" y="3290446"/>
            <a:ext cx="2423559" cy="43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  <a:noAutofit/>
          </a:bodyPr>
          <a:lstStyle/>
          <a:p>
            <a:pPr marL="88900" indent="-88900" defTabSz="870234" fontAlgn="base" latinLnBrk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1" lang="en-US" altLang="ko-KR" sz="1200" b="1" kern="0" spc="-50" dirty="0" smtClean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Evidence Build up </a:t>
            </a:r>
            <a:r>
              <a:rPr kumimoji="1" lang="ko-KR" altLang="en-US" sz="1200" b="1" kern="0" spc="-50" dirty="0" smtClean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및 </a:t>
            </a:r>
            <a:r>
              <a:rPr kumimoji="1" lang="en-US" altLang="ko-KR" sz="1200" b="1" kern="0" spc="-50" dirty="0" smtClean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Program</a:t>
            </a:r>
            <a:r>
              <a:rPr kumimoji="1" lang="ko-KR" altLang="en-US" sz="1200" b="1" kern="0" spc="-50" dirty="0" smtClean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과 비교하면서 검토 </a:t>
            </a:r>
            <a:endParaRPr kumimoji="1" lang="ko-KR" altLang="en-US" sz="1200" b="1" kern="0" spc="-50" dirty="0">
              <a:solidFill>
                <a:prstClr val="black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57" name="Rectangle 1">
            <a:extLst>
              <a:ext uri="{FF2B5EF4-FFF2-40B4-BE49-F238E27FC236}">
                <a16:creationId xmlns="" xmlns:a16="http://schemas.microsoft.com/office/drawing/2014/main" id="{5A6E03CD-ACC5-4EB7-9945-8D23E2681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6354" y="4169316"/>
            <a:ext cx="2423559" cy="43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  <a:noAutofit/>
          </a:bodyPr>
          <a:lstStyle/>
          <a:p>
            <a:pPr marL="88900" indent="-88900" defTabSz="870234" fontAlgn="base" latinLnBrk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1" lang="en-US" altLang="ko-KR" sz="1200" b="1" kern="0" spc="-50" dirty="0" smtClean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Delay / Disruption </a:t>
            </a:r>
            <a:r>
              <a:rPr kumimoji="1" lang="ko-KR" altLang="en-US" sz="1200" b="1" kern="0" spc="-50" dirty="0" smtClean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분석방법 결정 </a:t>
            </a:r>
            <a:r>
              <a:rPr kumimoji="1" lang="en-US" altLang="ko-KR" sz="1200" b="1" kern="0" spc="-50" dirty="0" smtClean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-&gt; </a:t>
            </a:r>
            <a:r>
              <a:rPr kumimoji="1" lang="ko-KR" altLang="en-US" sz="1200" b="1" kern="0" spc="-50" dirty="0" smtClean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대안도 고려 필요</a:t>
            </a:r>
            <a:endParaRPr kumimoji="1" lang="ko-KR" altLang="en-US" sz="1200" b="1" kern="0" spc="-50" dirty="0">
              <a:solidFill>
                <a:prstClr val="black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62" name="Rectangle 1">
            <a:extLst>
              <a:ext uri="{FF2B5EF4-FFF2-40B4-BE49-F238E27FC236}">
                <a16:creationId xmlns="" xmlns:a16="http://schemas.microsoft.com/office/drawing/2014/main" id="{5A6E03CD-ACC5-4EB7-9945-8D23E2681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6354" y="5045867"/>
            <a:ext cx="2423559" cy="43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  <a:noAutofit/>
          </a:bodyPr>
          <a:lstStyle/>
          <a:p>
            <a:pPr marL="88900" indent="-88900" defTabSz="870234" fontAlgn="base" latinLnBrk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1" lang="ko-KR" altLang="en-US" sz="1200" b="1" kern="0" spc="-50" dirty="0" smtClean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본격적인 작업 시작 </a:t>
            </a:r>
            <a:r>
              <a:rPr kumimoji="1" lang="en-US" altLang="ko-KR" sz="1200" b="1" kern="0" spc="-50" dirty="0" smtClean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(</a:t>
            </a:r>
            <a:r>
              <a:rPr kumimoji="1" lang="ko-KR" altLang="en-US" sz="1200" b="1" kern="0" spc="-50" dirty="0" smtClean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인원투입</a:t>
            </a:r>
            <a:r>
              <a:rPr kumimoji="1" lang="en-US" altLang="ko-KR" sz="1200" b="1" kern="0" spc="-50" dirty="0" smtClean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)</a:t>
            </a:r>
            <a:endParaRPr kumimoji="1" lang="ko-KR" altLang="en-US" sz="1200" b="1" kern="0" spc="-50" dirty="0">
              <a:solidFill>
                <a:prstClr val="black"/>
              </a:solidFill>
              <a:latin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31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표 34">
            <a:extLst>
              <a:ext uri="{FF2B5EF4-FFF2-40B4-BE49-F238E27FC236}">
                <a16:creationId xmlns="" xmlns:a16="http://schemas.microsoft.com/office/drawing/2014/main" id="{BE786B82-BE94-491C-93AC-F4656C2F7E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411629"/>
              </p:ext>
            </p:extLst>
          </p:nvPr>
        </p:nvGraphicFramePr>
        <p:xfrm>
          <a:off x="192090" y="1295399"/>
          <a:ext cx="7473630" cy="5092701"/>
        </p:xfrm>
        <a:graphic>
          <a:graphicData uri="http://schemas.openxmlformats.org/drawingml/2006/table">
            <a:tbl>
              <a:tblPr/>
              <a:tblGrid>
                <a:gridCol w="1522410">
                  <a:extLst>
                    <a:ext uri="{9D8B030D-6E8A-4147-A177-3AD203B41FA5}">
                      <a16:colId xmlns="" xmlns:a16="http://schemas.microsoft.com/office/drawing/2014/main" val="1352069716"/>
                    </a:ext>
                  </a:extLst>
                </a:gridCol>
                <a:gridCol w="2438400"/>
                <a:gridCol w="3512820">
                  <a:extLst>
                    <a:ext uri="{9D8B030D-6E8A-4147-A177-3AD203B41FA5}">
                      <a16:colId xmlns="" xmlns:a16="http://schemas.microsoft.com/office/drawing/2014/main" val="2787135059"/>
                    </a:ext>
                  </a:extLst>
                </a:gridCol>
              </a:tblGrid>
              <a:tr h="33838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1200" b="1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유형</a:t>
                      </a:r>
                      <a:endParaRPr lang="ko-KR" altLang="en-US" sz="1200" b="1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고려사항 및 대응방향</a:t>
                      </a:r>
                      <a:endParaRPr lang="ko-KR" altLang="en-US" sz="1200" b="1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19529590"/>
                  </a:ext>
                </a:extLst>
              </a:tr>
              <a:tr h="1553916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ko-KR" altLang="en-US" sz="12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생산성 저하</a:t>
                      </a:r>
                      <a:endParaRPr lang="en-US" altLang="ko-KR" sz="1200" b="1" i="0" u="none" strike="noStrike" spc="-50" baseline="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indent="0" algn="ctr" fontAlgn="ctr">
                        <a:buFontTx/>
                        <a:buNone/>
                      </a:pPr>
                      <a:r>
                        <a:rPr lang="en-US" altLang="ko-KR" sz="12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(Loss of Productivity)</a:t>
                      </a:r>
                      <a:endParaRPr lang="ko-KR" altLang="en-US" sz="1200" b="1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670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Site </a:t>
                      </a: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출입강화로 인한 출입지연</a:t>
                      </a:r>
                      <a:endParaRPr lang="en-US" altLang="ko-KR" sz="1200" b="0" i="0" u="none" strike="noStrike" spc="-50" baseline="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6670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관리자급의 근무 지연 및 불가</a:t>
                      </a:r>
                      <a:endParaRPr lang="en-US" altLang="ko-KR" sz="1200" b="0" i="0" u="none" strike="noStrike" spc="-50" baseline="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6670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주요 </a:t>
                      </a:r>
                      <a:r>
                        <a:rPr lang="en-US" altLang="ko-KR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Meeting </a:t>
                      </a: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지연</a:t>
                      </a:r>
                      <a:endParaRPr lang="en-US" altLang="ko-KR" sz="1200" b="0" i="0" u="none" strike="noStrike" spc="-50" baseline="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6670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Engineering </a:t>
                      </a: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제출물의 승인지연</a:t>
                      </a:r>
                      <a:endParaRPr lang="en-US" altLang="ko-KR" sz="1200" b="0" i="0" u="none" strike="noStrike" spc="-50" baseline="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6670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주요 기자재 제작 지연</a:t>
                      </a:r>
                      <a:endParaRPr lang="en-US" altLang="ko-KR" sz="1200" b="0" i="0" u="none" strike="noStrike" spc="-50" baseline="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6670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0" i="0" u="none" strike="noStrike" spc="-50" baseline="0" dirty="0" err="1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작업시</a:t>
                      </a: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거리 유지 등</a:t>
                      </a:r>
                      <a:endParaRPr lang="ko-KR" altLang="en-US" sz="1200" b="0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670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생산성 자료에 대한 분석이 필수적으로 필요</a:t>
                      </a:r>
                      <a:endParaRPr lang="en-US" altLang="ko-KR" sz="1200" b="0" i="0" u="none" strike="noStrike" spc="-50" baseline="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6670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발생 전과 발생 후에 대한 분석이 필요함</a:t>
                      </a:r>
                      <a:endParaRPr lang="en-US" altLang="ko-KR" sz="1200" b="0" i="0" u="none" strike="noStrike" spc="-50" baseline="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6670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계획생산성을 비교하는 형태는 바람직하지 않음</a:t>
                      </a:r>
                      <a:r>
                        <a:rPr lang="en-US" altLang="ko-KR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  <a:p>
                      <a:pPr marL="26670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손실에 대한 기록을 유지하고 발주자와 </a:t>
                      </a:r>
                      <a:r>
                        <a:rPr lang="en-US" altLang="ko-KR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Communication </a:t>
                      </a: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필요</a:t>
                      </a:r>
                      <a:endParaRPr lang="en-US" altLang="ko-KR" sz="1200" b="0" i="0" u="none" strike="noStrike" spc="-50" baseline="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6670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Disruption Analysis </a:t>
                      </a: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방법 결정 필요</a:t>
                      </a:r>
                      <a:endParaRPr lang="en-US" altLang="ko-KR" sz="1200" b="0" i="0" u="none" strike="noStrike" spc="-50" baseline="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81060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n-US" altLang="ko-KR" sz="12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Stand-by</a:t>
                      </a:r>
                      <a:endParaRPr lang="ko-KR" altLang="en-US" sz="1200" b="1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670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Site Shutdown</a:t>
                      </a:r>
                    </a:p>
                    <a:p>
                      <a:pPr marL="26670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주요 기자재 반입 지연</a:t>
                      </a:r>
                      <a:endParaRPr lang="en-US" altLang="ko-KR" sz="1200" b="0" i="0" u="none" strike="noStrike" spc="-50" baseline="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6670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인허가 및 승인 지연</a:t>
                      </a:r>
                      <a:endParaRPr lang="en-US" altLang="ko-KR" sz="1200" b="0" i="0" u="none" strike="noStrike" spc="-50" baseline="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6670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0" i="0" u="none" strike="noStrike" spc="-50" baseline="0" dirty="0" err="1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선행공종의</a:t>
                      </a: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지연</a:t>
                      </a:r>
                      <a:endParaRPr lang="en-US" altLang="ko-KR" sz="1200" b="0" i="0" u="none" strike="noStrike" spc="-50" baseline="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6670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일시적 작업 중단</a:t>
                      </a:r>
                      <a:endParaRPr lang="ko-KR" altLang="en-US" sz="1200" b="0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670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대기시간에 발생한 근로자</a:t>
                      </a:r>
                      <a:r>
                        <a:rPr lang="en-US" altLang="ko-KR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장비 등의 손실 계산</a:t>
                      </a:r>
                      <a:endParaRPr lang="en-US" altLang="ko-KR" sz="1200" b="0" i="0" u="none" strike="noStrike" spc="-50" baseline="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6670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대기인원</a:t>
                      </a:r>
                      <a:r>
                        <a:rPr lang="en-US" altLang="ko-KR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장비를 다른 </a:t>
                      </a:r>
                      <a:r>
                        <a:rPr lang="en-US" altLang="ko-KR" sz="1200" b="0" i="0" u="none" strike="noStrike" spc="-50" baseline="0" dirty="0" err="1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Workfront</a:t>
                      </a: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에 배치할 수 있었는지에 대한 고려 필요</a:t>
                      </a:r>
                      <a:endParaRPr lang="en-US" altLang="ko-KR" sz="1200" b="0" i="0" u="none" strike="noStrike" spc="-50" baseline="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6670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Stand-by</a:t>
                      </a: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는 단기간에 발생하기 때문에 발생 즉시 </a:t>
                      </a:r>
                      <a:r>
                        <a:rPr lang="ko-KR" altLang="en-US" sz="1200" b="0" i="0" u="none" strike="noStrike" spc="-50" baseline="0" dirty="0" err="1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발주처와</a:t>
                      </a: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Communication </a:t>
                      </a: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필요</a:t>
                      </a:r>
                      <a:endParaRPr lang="ko-KR" altLang="en-US" sz="1200" b="0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01740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ko-KR" altLang="en-US" sz="12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생산량 저하</a:t>
                      </a:r>
                      <a:endParaRPr lang="en-US" altLang="ko-KR" sz="1200" b="1" i="0" u="none" strike="noStrike" spc="-50" baseline="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indent="0" algn="ctr" fontAlgn="ctr">
                        <a:buFontTx/>
                        <a:buNone/>
                      </a:pPr>
                      <a:r>
                        <a:rPr lang="en-US" altLang="ko-KR" sz="12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(Decrease of Product)</a:t>
                      </a:r>
                      <a:endParaRPr lang="ko-KR" altLang="en-US" sz="1200" b="1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670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작업시간의 제한</a:t>
                      </a:r>
                      <a:endParaRPr lang="en-US" altLang="ko-KR" sz="1200" b="0" i="0" u="none" strike="noStrike" spc="-50" baseline="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6670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투입인원의 감소</a:t>
                      </a:r>
                      <a:endParaRPr lang="en-US" altLang="ko-KR" sz="1200" b="0" i="0" u="none" strike="noStrike" spc="-50" baseline="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6670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신규투입 인력의 제한</a:t>
                      </a:r>
                      <a:endParaRPr lang="en-US" altLang="ko-KR" sz="1200" b="0" i="0" u="none" strike="noStrike" spc="-50" baseline="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670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이와 같은 형태는 </a:t>
                      </a:r>
                      <a:r>
                        <a:rPr lang="en-US" altLang="ko-KR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Disruption</a:t>
                      </a: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이 아니라 </a:t>
                      </a:r>
                      <a:r>
                        <a:rPr lang="en-US" altLang="ko-KR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Delay </a:t>
                      </a: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형태에 가까움</a:t>
                      </a:r>
                      <a:endParaRPr lang="en-US" altLang="ko-KR" sz="1200" b="0" i="0" u="none" strike="noStrike" spc="-50" baseline="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6670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생산량의 감소는 </a:t>
                      </a:r>
                      <a:r>
                        <a:rPr lang="en-US" altLang="ko-KR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Disruption </a:t>
                      </a: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분석 대상이 아님</a:t>
                      </a:r>
                      <a:endParaRPr lang="ko-KR" altLang="en-US" sz="1200" b="0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381937"/>
                  </a:ext>
                </a:extLst>
              </a:tr>
              <a:tr h="1117600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ko-KR" altLang="en-US" sz="12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돌관작업</a:t>
                      </a:r>
                      <a:endParaRPr lang="en-US" altLang="ko-KR" sz="1200" b="1" i="0" u="none" strike="noStrike" spc="-50" baseline="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indent="0" algn="ctr" fontAlgn="ctr">
                        <a:buFontTx/>
                        <a:buNone/>
                      </a:pPr>
                      <a:r>
                        <a:rPr lang="en-US" altLang="ko-KR" sz="12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(Acceleration)</a:t>
                      </a:r>
                      <a:endParaRPr lang="ko-KR" altLang="en-US" sz="1200" b="1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670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Overtime</a:t>
                      </a:r>
                    </a:p>
                    <a:p>
                      <a:pPr marL="26670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Shift work</a:t>
                      </a:r>
                    </a:p>
                    <a:p>
                      <a:pPr marL="26670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Overmanning &amp; Trade stacking</a:t>
                      </a:r>
                      <a:endParaRPr lang="ko-KR" altLang="en-US" sz="1200" b="0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670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기존인력의 야간근무 또는 </a:t>
                      </a:r>
                      <a:r>
                        <a:rPr lang="en-US" altLang="ko-KR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Shift </a:t>
                      </a:r>
                      <a:r>
                        <a:rPr lang="ko-KR" altLang="en-US" sz="1200" b="0" i="0" u="none" strike="noStrike" spc="-50" baseline="0" dirty="0" err="1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작업시</a:t>
                      </a: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발생하는 생산성 저하의 형태임</a:t>
                      </a:r>
                      <a:endParaRPr lang="en-US" altLang="ko-KR" sz="1200" b="0" i="0" u="none" strike="noStrike" spc="-50" baseline="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6670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Premium Wage </a:t>
                      </a: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등의 손실 발생</a:t>
                      </a:r>
                      <a:endParaRPr lang="en-US" altLang="ko-KR" sz="1200" b="0" i="0" u="none" strike="noStrike" spc="-50" baseline="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6670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코로나 사태 완료 이후 추가로 투입하는 인력으로 인하여 발생할 가능성이 있음</a:t>
                      </a:r>
                      <a:r>
                        <a:rPr lang="en-US" altLang="ko-KR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200" b="0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슬라이드 번호 개체 틀 1">
            <a:extLst>
              <a:ext uri="{FF2B5EF4-FFF2-40B4-BE49-F238E27FC236}">
                <a16:creationId xmlns="" xmlns:a16="http://schemas.microsoft.com/office/drawing/2014/main" id="{FB763CA5-362F-4019-A11B-E371E257E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569710"/>
            <a:ext cx="2743200" cy="216000"/>
          </a:xfrm>
        </p:spPr>
        <p:txBody>
          <a:bodyPr/>
          <a:lstStyle/>
          <a:p>
            <a:fld id="{35403F34-BCC1-4C15-A085-800736C7B577}" type="slidenum">
              <a:rPr lang="ko-KR" altLang="en-US" sz="1000" smtClean="0"/>
              <a:pPr/>
              <a:t>17</a:t>
            </a:fld>
            <a:endParaRPr lang="ko-KR" altLang="en-US" sz="1000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5D55813-956B-499A-9078-751FD48CBDBC}"/>
              </a:ext>
            </a:extLst>
          </p:cNvPr>
          <p:cNvSpPr txBox="1"/>
          <p:nvPr/>
        </p:nvSpPr>
        <p:spPr>
          <a:xfrm>
            <a:off x="192088" y="836613"/>
            <a:ext cx="11807825" cy="360000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4000" tIns="0" bIns="0" rtlCol="0" anchor="ctr" anchorCtr="0">
            <a:no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2) Disruption Analysis - </a:t>
            </a:r>
            <a:r>
              <a:rPr lang="ko-KR" altLang="en-US" sz="1600" b="1" dirty="0" smtClean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유형</a:t>
            </a:r>
            <a:endParaRPr lang="ko-KR" altLang="en-US" sz="1600" b="1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</p:txBody>
      </p:sp>
      <p:cxnSp>
        <p:nvCxnSpPr>
          <p:cNvPr id="48" name="직선 연결선 47">
            <a:extLst>
              <a:ext uri="{FF2B5EF4-FFF2-40B4-BE49-F238E27FC236}">
                <a16:creationId xmlns="" xmlns:a16="http://schemas.microsoft.com/office/drawing/2014/main" id="{2FEFFBD1-F07E-4262-89F5-429D9EF1DAAC}"/>
              </a:ext>
            </a:extLst>
          </p:cNvPr>
          <p:cNvCxnSpPr>
            <a:cxnSpLocks/>
          </p:cNvCxnSpPr>
          <p:nvPr/>
        </p:nvCxnSpPr>
        <p:spPr>
          <a:xfrm>
            <a:off x="7778749" y="1303338"/>
            <a:ext cx="0" cy="5076000"/>
          </a:xfrm>
          <a:prstGeom prst="line">
            <a:avLst/>
          </a:prstGeom>
          <a:ln w="3175">
            <a:solidFill>
              <a:schemeClr val="accent1">
                <a:lumMod val="5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6" name="표 55">
            <a:extLst>
              <a:ext uri="{FF2B5EF4-FFF2-40B4-BE49-F238E27FC236}">
                <a16:creationId xmlns="" xmlns:a16="http://schemas.microsoft.com/office/drawing/2014/main" id="{BE786B82-BE94-491C-93AC-F4656C2F7E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318140"/>
              </p:ext>
            </p:extLst>
          </p:nvPr>
        </p:nvGraphicFramePr>
        <p:xfrm>
          <a:off x="7886699" y="1295399"/>
          <a:ext cx="4114801" cy="5086710"/>
        </p:xfrm>
        <a:graphic>
          <a:graphicData uri="http://schemas.openxmlformats.org/drawingml/2006/table">
            <a:tbl>
              <a:tblPr/>
              <a:tblGrid>
                <a:gridCol w="1600201">
                  <a:extLst>
                    <a:ext uri="{9D8B030D-6E8A-4147-A177-3AD203B41FA5}">
                      <a16:colId xmlns="" xmlns:a16="http://schemas.microsoft.com/office/drawing/2014/main" val="1352069716"/>
                    </a:ext>
                  </a:extLst>
                </a:gridCol>
                <a:gridCol w="2514600">
                  <a:extLst>
                    <a:ext uri="{9D8B030D-6E8A-4147-A177-3AD203B41FA5}">
                      <a16:colId xmlns="" xmlns:a16="http://schemas.microsoft.com/office/drawing/2014/main" val="2787135059"/>
                    </a:ext>
                  </a:extLst>
                </a:gridCol>
              </a:tblGrid>
              <a:tr h="33020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유형</a:t>
                      </a:r>
                      <a:endParaRPr lang="ko-KR" altLang="en-US" sz="1200" b="1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내용</a:t>
                      </a:r>
                      <a:endParaRPr lang="ko-KR" altLang="en-US" sz="1200" b="1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19529590"/>
                  </a:ext>
                </a:extLst>
              </a:tr>
              <a:tr h="528501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n-US" altLang="ko-KR" sz="12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Reassignment of manpower</a:t>
                      </a:r>
                      <a:endParaRPr lang="ko-KR" altLang="en-US" sz="1200" b="1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670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인원의 재배치로 인하여 발생하는 </a:t>
                      </a:r>
                      <a:r>
                        <a:rPr lang="en-US" altLang="ko-KR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Time loss, </a:t>
                      </a: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숙련도 저하 등</a:t>
                      </a:r>
                      <a:endParaRPr lang="en-US" altLang="ko-KR" sz="1200" b="0" i="0" u="none" strike="noStrike" spc="-50" baseline="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28501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n-US" altLang="ko-KR" sz="12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Crew size inefficiency</a:t>
                      </a:r>
                      <a:endParaRPr lang="ko-KR" altLang="en-US" sz="1200" b="1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670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관련 작업에 대한 인원조합의 불균형 </a:t>
                      </a:r>
                      <a:r>
                        <a:rPr lang="en-US" altLang="ko-KR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기공</a:t>
                      </a:r>
                      <a:r>
                        <a:rPr lang="en-US" altLang="ko-KR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조공의 비율</a:t>
                      </a:r>
                      <a:r>
                        <a:rPr lang="en-US" altLang="ko-KR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200" b="0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8501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n-US" altLang="ko-KR" sz="12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Concurrent operations</a:t>
                      </a:r>
                      <a:endParaRPr lang="ko-KR" altLang="en-US" sz="1200" b="1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670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작업 순서가 변경됨에 따라 발생하는 동시작업으로 인한 문제</a:t>
                      </a:r>
                      <a:endParaRPr lang="ko-KR" altLang="en-US" sz="1200" b="0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381937"/>
                  </a:ext>
                </a:extLst>
              </a:tr>
              <a:tr h="528501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n-US" altLang="ko-KR" sz="12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Overtime</a:t>
                      </a:r>
                      <a:endParaRPr lang="ko-KR" altLang="en-US" sz="1200" b="1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670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주당 근무시간이 늘어남에 따라 발생하는 생산성 저하</a:t>
                      </a:r>
                      <a:endParaRPr lang="ko-KR" altLang="en-US" sz="1200" b="0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8501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n-US" altLang="ko-KR" sz="12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Shift</a:t>
                      </a:r>
                      <a:endParaRPr lang="ko-KR" altLang="en-US" sz="1200" b="1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670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Shift </a:t>
                      </a: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작업비율이 증가함에 따라 발생하는 생산성 저하</a:t>
                      </a:r>
                      <a:endParaRPr lang="ko-KR" altLang="en-US" sz="1200" b="0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8501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n-US" altLang="ko-KR" sz="12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Overmanning &amp; </a:t>
                      </a:r>
                    </a:p>
                    <a:p>
                      <a:pPr marL="0" indent="0" algn="ctr" fontAlgn="ctr">
                        <a:buFontTx/>
                        <a:buNone/>
                      </a:pPr>
                      <a:r>
                        <a:rPr lang="en-US" altLang="ko-KR" sz="12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Trade Stacking</a:t>
                      </a:r>
                      <a:endParaRPr lang="ko-KR" altLang="en-US" sz="1200" b="1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670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좁은</a:t>
                      </a:r>
                      <a:r>
                        <a:rPr lang="en-US" altLang="ko-KR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면적에 많은 사람이 투입되어 발생하는 생산성 저하</a:t>
                      </a:r>
                      <a:endParaRPr lang="ko-KR" altLang="en-US" sz="1200" b="0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8501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n-US" altLang="ko-KR" sz="12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Learning curve</a:t>
                      </a:r>
                      <a:endParaRPr lang="ko-KR" altLang="en-US" sz="1200" b="1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670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새로운 작업</a:t>
                      </a:r>
                      <a:r>
                        <a:rPr lang="en-US" altLang="ko-KR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신규인원이 투입될 때 초기에 발생하는 생산성 저하</a:t>
                      </a:r>
                      <a:endParaRPr lang="ko-KR" altLang="en-US" sz="1200" b="0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8501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n-US" altLang="ko-KR" sz="12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Adverse weather</a:t>
                      </a:r>
                      <a:endParaRPr lang="ko-KR" altLang="en-US" sz="1200" b="1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670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지연으로 인하여 불리한 기상조건으로의 작업기간으로 이동</a:t>
                      </a:r>
                      <a:endParaRPr lang="ko-KR" altLang="en-US" sz="1200" b="0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8501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n-US" altLang="ko-KR" sz="12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Ripple</a:t>
                      </a:r>
                      <a:endParaRPr lang="ko-KR" altLang="en-US" sz="1200" b="1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670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누적적인</a:t>
                      </a:r>
                      <a:r>
                        <a:rPr lang="en-US" altLang="ko-KR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</a:t>
                      </a: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복합적인 변경의 효과로 인하여 발생함</a:t>
                      </a:r>
                      <a:r>
                        <a:rPr lang="en-US" altLang="ko-KR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endParaRPr lang="ko-KR" altLang="en-US" sz="1200" b="0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FF5B28A-BDB1-410E-A668-C94856F8D697}"/>
              </a:ext>
            </a:extLst>
          </p:cNvPr>
          <p:cNvSpPr txBox="1"/>
          <p:nvPr/>
        </p:nvSpPr>
        <p:spPr>
          <a:xfrm>
            <a:off x="192089" y="173522"/>
            <a:ext cx="396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ko-KR" alt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9EB2E4B-D5D2-4667-89B5-22A72628DA28}"/>
              </a:ext>
            </a:extLst>
          </p:cNvPr>
          <p:cNvSpPr txBox="1"/>
          <p:nvPr/>
        </p:nvSpPr>
        <p:spPr>
          <a:xfrm>
            <a:off x="673754" y="127356"/>
            <a:ext cx="8471647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2400" b="1" dirty="0" smtClean="0">
                <a:latin typeface="+mn-ea"/>
                <a:cs typeface="Arial" panose="020B0604020202020204" pitchFamily="34" charset="0"/>
              </a:rPr>
              <a:t>피해분석과 관련된 대응방안</a:t>
            </a:r>
            <a:endParaRPr lang="ko-KR" altLang="en-US" sz="2400" b="1" dirty="0">
              <a:latin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21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슬라이드 번호 개체 틀 1">
            <a:extLst>
              <a:ext uri="{FF2B5EF4-FFF2-40B4-BE49-F238E27FC236}">
                <a16:creationId xmlns="" xmlns:a16="http://schemas.microsoft.com/office/drawing/2014/main" id="{FB763CA5-362F-4019-A11B-E371E257E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569710"/>
            <a:ext cx="2743200" cy="216000"/>
          </a:xfrm>
        </p:spPr>
        <p:txBody>
          <a:bodyPr/>
          <a:lstStyle/>
          <a:p>
            <a:fld id="{35403F34-BCC1-4C15-A085-800736C7B577}" type="slidenum">
              <a:rPr lang="ko-KR" altLang="en-US" sz="1000" smtClean="0"/>
              <a:pPr/>
              <a:t>18</a:t>
            </a:fld>
            <a:endParaRPr lang="ko-KR" altLang="en-US" sz="1000" dirty="0"/>
          </a:p>
        </p:txBody>
      </p:sp>
      <p:graphicFrame>
        <p:nvGraphicFramePr>
          <p:cNvPr id="10" name="표 9">
            <a:extLst>
              <a:ext uri="{FF2B5EF4-FFF2-40B4-BE49-F238E27FC236}">
                <a16:creationId xmlns="" xmlns:a16="http://schemas.microsoft.com/office/drawing/2014/main" id="{BE786B82-BE94-491C-93AC-F4656C2F7E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622428"/>
              </p:ext>
            </p:extLst>
          </p:nvPr>
        </p:nvGraphicFramePr>
        <p:xfrm>
          <a:off x="192089" y="1295400"/>
          <a:ext cx="5789611" cy="2497443"/>
        </p:xfrm>
        <a:graphic>
          <a:graphicData uri="http://schemas.openxmlformats.org/drawingml/2006/table">
            <a:tbl>
              <a:tblPr/>
              <a:tblGrid>
                <a:gridCol w="956048">
                  <a:extLst>
                    <a:ext uri="{9D8B030D-6E8A-4147-A177-3AD203B41FA5}">
                      <a16:colId xmlns="" xmlns:a16="http://schemas.microsoft.com/office/drawing/2014/main" val="1352069716"/>
                    </a:ext>
                  </a:extLst>
                </a:gridCol>
                <a:gridCol w="4833563"/>
              </a:tblGrid>
              <a:tr h="2921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Plan vs Actual</a:t>
                      </a:r>
                      <a:endParaRPr lang="ko-KR" altLang="en-US" sz="1200" b="1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200" b="1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19529590"/>
                  </a:ext>
                </a:extLst>
              </a:tr>
              <a:tr h="528943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ko-KR" altLang="en-US" sz="12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개요</a:t>
                      </a:r>
                      <a:endParaRPr lang="ko-KR" altLang="en-US" sz="1200" b="1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03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가장 단순한 방법으로 계획과 실적을 비교하는 방법이며</a:t>
                      </a:r>
                      <a:r>
                        <a:rPr lang="en-US" altLang="ko-KR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그 차이가 </a:t>
                      </a:r>
                      <a:r>
                        <a:rPr lang="en-US" altLang="ko-KR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Disruption</a:t>
                      </a: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영향을 받은 것으로 계산한다</a:t>
                      </a:r>
                      <a:r>
                        <a:rPr lang="en-US" altLang="ko-KR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. </a:t>
                      </a:r>
                      <a:endParaRPr lang="ko-KR" altLang="en-US" sz="1200" b="0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ko-KR" altLang="en-US" sz="12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도해</a:t>
                      </a:r>
                      <a:endParaRPr lang="ko-KR" altLang="en-US" sz="1200" b="1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endParaRPr lang="ko-KR" altLang="en-US" sz="1200" b="0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ko-KR" altLang="en-US" sz="12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장</a:t>
                      </a:r>
                      <a:r>
                        <a:rPr lang="en-US" altLang="ko-KR" sz="12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단점</a:t>
                      </a:r>
                      <a:endParaRPr lang="ko-KR" altLang="en-US" sz="1200" b="1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03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간단하고 쉽게 계산이 가능함</a:t>
                      </a:r>
                      <a:r>
                        <a:rPr lang="en-US" altLang="ko-KR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  <a:p>
                      <a:pPr marL="2603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계획생산성</a:t>
                      </a:r>
                      <a:r>
                        <a:rPr lang="en-US" altLang="ko-KR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계약자의 잘못 포함여부를 입증하기 어려움</a:t>
                      </a:r>
                      <a:endParaRPr lang="ko-KR" altLang="en-US" sz="1200" b="0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381937"/>
                  </a:ext>
                </a:extLst>
              </a:tr>
            </a:tbl>
          </a:graphicData>
        </a:graphic>
      </p:graphicFrame>
      <p:cxnSp>
        <p:nvCxnSpPr>
          <p:cNvPr id="11" name="직선 연결선 10">
            <a:extLst>
              <a:ext uri="{FF2B5EF4-FFF2-40B4-BE49-F238E27FC236}">
                <a16:creationId xmlns="" xmlns:a16="http://schemas.microsoft.com/office/drawing/2014/main" id="{2FEFFBD1-F07E-4262-89F5-429D9EF1DAAC}"/>
              </a:ext>
            </a:extLst>
          </p:cNvPr>
          <p:cNvCxnSpPr>
            <a:cxnSpLocks/>
          </p:cNvCxnSpPr>
          <p:nvPr/>
        </p:nvCxnSpPr>
        <p:spPr>
          <a:xfrm>
            <a:off x="6091238" y="1284288"/>
            <a:ext cx="0" cy="514800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표 11">
            <a:extLst>
              <a:ext uri="{FF2B5EF4-FFF2-40B4-BE49-F238E27FC236}">
                <a16:creationId xmlns="" xmlns:a16="http://schemas.microsoft.com/office/drawing/2014/main" id="{BE786B82-BE94-491C-93AC-F4656C2F7E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772204"/>
              </p:ext>
            </p:extLst>
          </p:nvPr>
        </p:nvGraphicFramePr>
        <p:xfrm>
          <a:off x="192089" y="3932183"/>
          <a:ext cx="5789611" cy="2497192"/>
        </p:xfrm>
        <a:graphic>
          <a:graphicData uri="http://schemas.openxmlformats.org/drawingml/2006/table">
            <a:tbl>
              <a:tblPr/>
              <a:tblGrid>
                <a:gridCol w="956048">
                  <a:extLst>
                    <a:ext uri="{9D8B030D-6E8A-4147-A177-3AD203B41FA5}">
                      <a16:colId xmlns="" xmlns:a16="http://schemas.microsoft.com/office/drawing/2014/main" val="1352069716"/>
                    </a:ext>
                  </a:extLst>
                </a:gridCol>
                <a:gridCol w="4833563"/>
              </a:tblGrid>
              <a:tr h="2921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Historic vs Actual</a:t>
                      </a:r>
                      <a:endParaRPr lang="ko-KR" altLang="en-US" sz="1200" b="1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200" b="1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19529590"/>
                  </a:ext>
                </a:extLst>
              </a:tr>
              <a:tr h="589017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ko-KR" altLang="en-US" sz="12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개요</a:t>
                      </a:r>
                      <a:endParaRPr lang="ko-KR" altLang="en-US" sz="1200" b="1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03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대형 프로젝트일수록 독립적으로 </a:t>
                      </a:r>
                      <a:r>
                        <a:rPr lang="en-US" altLang="ko-KR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Event</a:t>
                      </a: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의 영향을 분석하기가 쉽지 않기 때문에 유사한 프로젝트의 데이터를 비교하는 방법 적용</a:t>
                      </a:r>
                      <a:endParaRPr lang="ko-KR" altLang="en-US" sz="1200" b="0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89000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ko-KR" altLang="en-US" sz="12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선정</a:t>
                      </a:r>
                      <a:endParaRPr lang="en-US" altLang="ko-KR" sz="1200" b="1" i="0" u="none" strike="noStrike" spc="-50" baseline="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indent="0" algn="ctr" fontAlgn="ctr">
                        <a:buFontTx/>
                        <a:buNone/>
                      </a:pPr>
                      <a:r>
                        <a:rPr lang="ko-KR" altLang="en-US" sz="12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기준</a:t>
                      </a:r>
                      <a:endParaRPr lang="ko-KR" altLang="en-US" sz="1200" b="1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03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Disruption</a:t>
                      </a: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작업과 비슷한 형태의 작업</a:t>
                      </a:r>
                    </a:p>
                    <a:p>
                      <a:pPr marL="2603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기상조건이 유사한 작업기간</a:t>
                      </a:r>
                    </a:p>
                    <a:p>
                      <a:pPr marL="2603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비교할만한 지역적인 장소</a:t>
                      </a:r>
                    </a:p>
                    <a:p>
                      <a:pPr marL="2603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비교할만한 작업자의 조직상태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7075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ko-KR" altLang="en-US" sz="12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장</a:t>
                      </a:r>
                      <a:r>
                        <a:rPr lang="en-US" altLang="ko-KR" sz="12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단점</a:t>
                      </a:r>
                      <a:endParaRPr lang="ko-KR" altLang="en-US" sz="1200" b="1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03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Disruption </a:t>
                      </a: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분석이 꼭 동일한 형태의 작업을 비교하는 것은 아니므로 유사한 작업환경의 데이터를 비교하는 것은 가능함</a:t>
                      </a:r>
                      <a:endParaRPr lang="en-US" altLang="ko-KR" sz="1200" b="0" i="0" u="none" strike="noStrike" spc="-50" baseline="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603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유사 프로젝트의 생산성 분석에 대한 합리적인 증거 제시가 필요함</a:t>
                      </a:r>
                      <a:r>
                        <a:rPr lang="en-US" altLang="ko-KR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200" b="0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381937"/>
                  </a:ext>
                </a:extLst>
              </a:tr>
            </a:tbl>
          </a:graphicData>
        </a:graphic>
      </p:graphicFrame>
      <p:graphicFrame>
        <p:nvGraphicFramePr>
          <p:cNvPr id="16" name="표 15">
            <a:extLst>
              <a:ext uri="{FF2B5EF4-FFF2-40B4-BE49-F238E27FC236}">
                <a16:creationId xmlns="" xmlns:a16="http://schemas.microsoft.com/office/drawing/2014/main" id="{BE786B82-BE94-491C-93AC-F4656C2F7E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686959"/>
              </p:ext>
            </p:extLst>
          </p:nvPr>
        </p:nvGraphicFramePr>
        <p:xfrm>
          <a:off x="6211890" y="1295400"/>
          <a:ext cx="5789611" cy="2497443"/>
        </p:xfrm>
        <a:graphic>
          <a:graphicData uri="http://schemas.openxmlformats.org/drawingml/2006/table">
            <a:tbl>
              <a:tblPr/>
              <a:tblGrid>
                <a:gridCol w="956048">
                  <a:extLst>
                    <a:ext uri="{9D8B030D-6E8A-4147-A177-3AD203B41FA5}">
                      <a16:colId xmlns="" xmlns:a16="http://schemas.microsoft.com/office/drawing/2014/main" val="1352069716"/>
                    </a:ext>
                  </a:extLst>
                </a:gridCol>
                <a:gridCol w="4833563"/>
              </a:tblGrid>
              <a:tr h="2921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Actual vs Actual (Measured Mile)</a:t>
                      </a:r>
                      <a:endParaRPr lang="ko-KR" altLang="en-US" sz="1200" b="1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200" b="1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19529590"/>
                  </a:ext>
                </a:extLst>
              </a:tr>
              <a:tr h="528943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ko-KR" altLang="en-US" sz="12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개요</a:t>
                      </a:r>
                      <a:endParaRPr lang="ko-KR" altLang="en-US" sz="1200" b="1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03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Disruption</a:t>
                      </a: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을 받은 구간과 그렇지 않은 구간의 차이를 분석하여</a:t>
                      </a:r>
                      <a:r>
                        <a:rPr lang="en-US" altLang="ko-KR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계획생산성을 고려하는 것이 아닌 </a:t>
                      </a:r>
                      <a:r>
                        <a:rPr lang="en-US" altLang="ko-KR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Actual </a:t>
                      </a: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구간을 분석함</a:t>
                      </a:r>
                      <a:endParaRPr lang="ko-KR" altLang="en-US" sz="1200" b="0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ko-KR" altLang="en-US" sz="12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도해</a:t>
                      </a:r>
                      <a:endParaRPr lang="ko-KR" altLang="en-US" sz="1200" b="1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endParaRPr lang="ko-KR" altLang="en-US" sz="1200" b="0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ko-KR" altLang="en-US" sz="12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장</a:t>
                      </a:r>
                      <a:r>
                        <a:rPr lang="en-US" altLang="ko-KR" sz="12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단점</a:t>
                      </a:r>
                      <a:endParaRPr lang="ko-KR" altLang="en-US" sz="1200" b="1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03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가장 합리적인 분석방법으로 인정받고 있음</a:t>
                      </a:r>
                      <a:r>
                        <a:rPr lang="en-US" altLang="ko-KR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  <a:p>
                      <a:pPr marL="2603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Measured Mile</a:t>
                      </a: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의 결정에 임의적인 판단이 개입할 수 있음</a:t>
                      </a:r>
                      <a:r>
                        <a:rPr lang="en-US" altLang="ko-KR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200" b="0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381937"/>
                  </a:ext>
                </a:extLst>
              </a:tr>
            </a:tbl>
          </a:graphicData>
        </a:graphic>
      </p:graphicFrame>
      <p:graphicFrame>
        <p:nvGraphicFramePr>
          <p:cNvPr id="18" name="표 17">
            <a:extLst>
              <a:ext uri="{FF2B5EF4-FFF2-40B4-BE49-F238E27FC236}">
                <a16:creationId xmlns="" xmlns:a16="http://schemas.microsoft.com/office/drawing/2014/main" id="{BE786B82-BE94-491C-93AC-F4656C2F7E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553314"/>
              </p:ext>
            </p:extLst>
          </p:nvPr>
        </p:nvGraphicFramePr>
        <p:xfrm>
          <a:off x="6211890" y="3932183"/>
          <a:ext cx="5789611" cy="2497443"/>
        </p:xfrm>
        <a:graphic>
          <a:graphicData uri="http://schemas.openxmlformats.org/drawingml/2006/table">
            <a:tbl>
              <a:tblPr/>
              <a:tblGrid>
                <a:gridCol w="956048">
                  <a:extLst>
                    <a:ext uri="{9D8B030D-6E8A-4147-A177-3AD203B41FA5}">
                      <a16:colId xmlns="" xmlns:a16="http://schemas.microsoft.com/office/drawing/2014/main" val="1352069716"/>
                    </a:ext>
                  </a:extLst>
                </a:gridCol>
                <a:gridCol w="4833563"/>
              </a:tblGrid>
              <a:tr h="2921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Industry Studies</a:t>
                      </a:r>
                      <a:endParaRPr lang="ko-KR" altLang="en-US" sz="1200" b="1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200" b="1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19529590"/>
                  </a:ext>
                </a:extLst>
              </a:tr>
              <a:tr h="528943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ko-KR" altLang="en-US" sz="12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개요</a:t>
                      </a:r>
                      <a:endParaRPr lang="ko-KR" altLang="en-US" sz="1200" b="1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03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생산성에 대한 연구사례 등을 참고하여 분석</a:t>
                      </a:r>
                      <a:endParaRPr lang="en-US" altLang="ko-KR" sz="1200" b="0" i="0" u="none" strike="noStrike" spc="-50" baseline="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88900" indent="0" algn="l" fontAlgn="ctr">
                        <a:buFont typeface="Arial" panose="020B0604020202020204" pitchFamily="34" charset="0"/>
                        <a:buNone/>
                      </a:pPr>
                      <a:r>
                        <a:rPr lang="en-US" altLang="ko-KR" sz="1200" b="0" kern="0" spc="-50" dirty="0" smtClean="0">
                          <a:solidFill>
                            <a:srgbClr val="000000"/>
                          </a:solidFill>
                          <a:cs typeface="돋움"/>
                        </a:rPr>
                        <a:t>    (Mechanical Contractors Association of America (MCAA) Guide)</a:t>
                      </a:r>
                      <a:endParaRPr lang="ko-KR" altLang="en-US" sz="1200" b="0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ko-KR" altLang="en-US" sz="12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도해</a:t>
                      </a:r>
                      <a:endParaRPr lang="ko-KR" altLang="en-US" sz="1200" b="1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endParaRPr lang="ko-KR" altLang="en-US" sz="1200" b="0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ko-KR" altLang="en-US" sz="12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장</a:t>
                      </a:r>
                      <a:r>
                        <a:rPr lang="en-US" altLang="ko-KR" sz="12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단점</a:t>
                      </a:r>
                      <a:endParaRPr lang="ko-KR" altLang="en-US" sz="1200" b="1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03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단지 참고용으로 활용될 수 있는 내용임</a:t>
                      </a:r>
                      <a:endParaRPr lang="en-US" altLang="ko-KR" sz="1200" b="0" i="0" u="none" strike="noStrike" spc="-50" baseline="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603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생산성 분석 자료와 같이 제시되어야 함 </a:t>
                      </a:r>
                      <a:endParaRPr lang="ko-KR" altLang="en-US" sz="1200" b="0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381937"/>
                  </a:ext>
                </a:extLst>
              </a:tr>
            </a:tbl>
          </a:graphicData>
        </a:graphic>
      </p:graphicFrame>
      <p:pic>
        <p:nvPicPr>
          <p:cNvPr id="21" name="Picture 2" descr="C:\Users\106878\Desktop\기타\국제건설 에너지법 연구회\그림\20170614_1933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828" y="2176463"/>
            <a:ext cx="3204000" cy="1040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541" y="2226182"/>
            <a:ext cx="4752000" cy="93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463" y="4816475"/>
            <a:ext cx="4392000" cy="1050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5D55813-956B-499A-9078-751FD48CBDBC}"/>
              </a:ext>
            </a:extLst>
          </p:cNvPr>
          <p:cNvSpPr txBox="1"/>
          <p:nvPr/>
        </p:nvSpPr>
        <p:spPr>
          <a:xfrm>
            <a:off x="192088" y="836613"/>
            <a:ext cx="11807825" cy="360000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4000" tIns="0" bIns="0" rtlCol="0" anchor="ctr" anchorCtr="0">
            <a:no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2) Disruption Analysis – </a:t>
            </a:r>
            <a:r>
              <a:rPr lang="ko-KR" altLang="en-US" sz="1600" b="1" dirty="0" smtClean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생산성 관련 분석방법</a:t>
            </a:r>
            <a:endParaRPr lang="ko-KR" altLang="en-US" sz="1600" b="1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FF5B28A-BDB1-410E-A668-C94856F8D697}"/>
              </a:ext>
            </a:extLst>
          </p:cNvPr>
          <p:cNvSpPr txBox="1"/>
          <p:nvPr/>
        </p:nvSpPr>
        <p:spPr>
          <a:xfrm>
            <a:off x="192089" y="173522"/>
            <a:ext cx="396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ko-KR" alt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9EB2E4B-D5D2-4667-89B5-22A72628DA28}"/>
              </a:ext>
            </a:extLst>
          </p:cNvPr>
          <p:cNvSpPr txBox="1"/>
          <p:nvPr/>
        </p:nvSpPr>
        <p:spPr>
          <a:xfrm>
            <a:off x="673754" y="127356"/>
            <a:ext cx="8471647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2400" b="1" dirty="0" smtClean="0">
                <a:latin typeface="+mn-ea"/>
                <a:cs typeface="Arial" panose="020B0604020202020204" pitchFamily="34" charset="0"/>
              </a:rPr>
              <a:t>피해분석과 관련된 대응방안</a:t>
            </a:r>
            <a:endParaRPr lang="ko-KR" altLang="en-US" sz="2400" b="1" dirty="0">
              <a:latin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70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슬라이드 번호 개체 틀 1">
            <a:extLst>
              <a:ext uri="{FF2B5EF4-FFF2-40B4-BE49-F238E27FC236}">
                <a16:creationId xmlns="" xmlns:a16="http://schemas.microsoft.com/office/drawing/2014/main" id="{FB763CA5-362F-4019-A11B-E371E257E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569710"/>
            <a:ext cx="2743200" cy="216000"/>
          </a:xfrm>
        </p:spPr>
        <p:txBody>
          <a:bodyPr/>
          <a:lstStyle/>
          <a:p>
            <a:fld id="{35403F34-BCC1-4C15-A085-800736C7B577}" type="slidenum">
              <a:rPr lang="ko-KR" altLang="en-US" sz="1000" smtClean="0"/>
              <a:pPr/>
              <a:t>19</a:t>
            </a:fld>
            <a:endParaRPr lang="ko-KR" altLang="en-US" sz="1000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5D55813-956B-499A-9078-751FD48CBDBC}"/>
              </a:ext>
            </a:extLst>
          </p:cNvPr>
          <p:cNvSpPr txBox="1"/>
          <p:nvPr/>
        </p:nvSpPr>
        <p:spPr>
          <a:xfrm>
            <a:off x="192088" y="836613"/>
            <a:ext cx="11807825" cy="360000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4000" tIns="0" bIns="0" rtlCol="0" anchor="ctr" anchorCtr="0">
            <a:no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2) Disruption Analysis – </a:t>
            </a:r>
            <a:r>
              <a:rPr lang="ko-KR" altLang="en-US" sz="1600" b="1" dirty="0" smtClean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유의사항 및 대응방안</a:t>
            </a:r>
            <a:endParaRPr lang="ko-KR" altLang="en-US" sz="1600" b="1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FF5B28A-BDB1-410E-A668-C94856F8D697}"/>
              </a:ext>
            </a:extLst>
          </p:cNvPr>
          <p:cNvSpPr txBox="1"/>
          <p:nvPr/>
        </p:nvSpPr>
        <p:spPr>
          <a:xfrm>
            <a:off x="192089" y="173522"/>
            <a:ext cx="396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ko-KR" alt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9EB2E4B-D5D2-4667-89B5-22A72628DA28}"/>
              </a:ext>
            </a:extLst>
          </p:cNvPr>
          <p:cNvSpPr txBox="1"/>
          <p:nvPr/>
        </p:nvSpPr>
        <p:spPr>
          <a:xfrm>
            <a:off x="673754" y="127356"/>
            <a:ext cx="8471647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2400" b="1" dirty="0" smtClean="0">
                <a:latin typeface="+mn-ea"/>
                <a:cs typeface="Arial" panose="020B0604020202020204" pitchFamily="34" charset="0"/>
              </a:rPr>
              <a:t>피해분석과 관련된 대응방안</a:t>
            </a:r>
            <a:endParaRPr lang="ko-KR" altLang="en-US" sz="2400" b="1" dirty="0">
              <a:latin typeface="+mn-ea"/>
              <a:cs typeface="Arial" panose="020B0604020202020204" pitchFamily="34" charset="0"/>
            </a:endParaRPr>
          </a:p>
        </p:txBody>
      </p:sp>
      <p:pic>
        <p:nvPicPr>
          <p:cNvPr id="17" name="그림 1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29" t="34889" r="33204" b="31327"/>
          <a:stretch/>
        </p:blipFill>
        <p:spPr bwMode="auto">
          <a:xfrm>
            <a:off x="7429499" y="2518778"/>
            <a:ext cx="4570413" cy="386973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7315201" y="1376853"/>
            <a:ext cx="464259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Measured Mile</a:t>
            </a:r>
          </a:p>
          <a:p>
            <a:r>
              <a:rPr lang="en-US" altLang="ko-KR" sz="1400" kern="0" spc="-50" dirty="0">
                <a:latin typeface="Arial" panose="020B0604020202020204" pitchFamily="34" charset="0"/>
                <a:cs typeface="Arial" panose="020B0604020202020204" pitchFamily="34" charset="0"/>
              </a:rPr>
              <a:t>Measured mile </a:t>
            </a:r>
            <a:r>
              <a:rPr lang="ko-KR" altLang="ko-KR" sz="1400" kern="0" spc="-50" dirty="0">
                <a:latin typeface="Arial" panose="020B0604020202020204" pitchFamily="34" charset="0"/>
                <a:cs typeface="Arial" panose="020B0604020202020204" pitchFamily="34" charset="0"/>
              </a:rPr>
              <a:t>은 특히 반복적이거나 주기적인 작업과 관련된 상황에 적용하기 좋</a:t>
            </a:r>
            <a:r>
              <a:rPr lang="ko-KR" altLang="en-US" sz="1400" kern="0" spc="-50" dirty="0">
                <a:latin typeface="Arial" panose="020B0604020202020204" pitchFamily="34" charset="0"/>
                <a:cs typeface="Arial" panose="020B0604020202020204" pitchFamily="34" charset="0"/>
              </a:rPr>
              <a:t>으며</a:t>
            </a:r>
            <a:r>
              <a:rPr lang="en-US" altLang="ko-KR" sz="1400" kern="0" spc="-50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ko-KR" altLang="en-US" sz="1400" kern="0" spc="-50" dirty="0">
                <a:latin typeface="Arial" panose="020B0604020202020204" pitchFamily="34" charset="0"/>
                <a:cs typeface="Arial" panose="020B0604020202020204" pitchFamily="34" charset="0"/>
              </a:rPr>
              <a:t>가장 큰 특</a:t>
            </a:r>
            <a:r>
              <a:rPr lang="ko-KR" altLang="ko-KR" sz="1400" kern="0" spc="-50" dirty="0">
                <a:latin typeface="Arial" panose="020B0604020202020204" pitchFamily="34" charset="0"/>
                <a:cs typeface="Arial" panose="020B0604020202020204" pitchFamily="34" charset="0"/>
              </a:rPr>
              <a:t>징</a:t>
            </a:r>
            <a:r>
              <a:rPr lang="ko-KR" altLang="en-US" sz="1400" kern="0" spc="-50" dirty="0">
                <a:latin typeface="Arial" panose="020B0604020202020204" pitchFamily="34" charset="0"/>
                <a:cs typeface="Arial" panose="020B0604020202020204" pitchFamily="34" charset="0"/>
              </a:rPr>
              <a:t>은</a:t>
            </a:r>
            <a:r>
              <a:rPr lang="en-US" altLang="ko-KR" sz="1400" kern="0" spc="-50" dirty="0">
                <a:latin typeface="Arial" panose="020B0604020202020204" pitchFamily="34" charset="0"/>
                <a:cs typeface="Arial" panose="020B0604020202020204" pitchFamily="34" charset="0"/>
              </a:rPr>
              <a:t> Plan </a:t>
            </a:r>
            <a:r>
              <a:rPr lang="ko-KR" altLang="en-US" sz="1400" kern="0" spc="-50" dirty="0">
                <a:latin typeface="Arial" panose="020B0604020202020204" pitchFamily="34" charset="0"/>
                <a:cs typeface="Arial" panose="020B0604020202020204" pitchFamily="34" charset="0"/>
              </a:rPr>
              <a:t>값</a:t>
            </a:r>
            <a:r>
              <a:rPr lang="ko-KR" altLang="ko-KR" sz="1400" kern="0" spc="-50" dirty="0">
                <a:latin typeface="Arial" panose="020B0604020202020204" pitchFamily="34" charset="0"/>
                <a:cs typeface="Arial" panose="020B0604020202020204" pitchFamily="34" charset="0"/>
              </a:rPr>
              <a:t>보다는</a:t>
            </a:r>
            <a:r>
              <a:rPr lang="en-US" altLang="ko-KR" sz="1400" kern="0" spc="-50" dirty="0">
                <a:latin typeface="Arial" panose="020B0604020202020204" pitchFamily="34" charset="0"/>
                <a:cs typeface="Arial" panose="020B0604020202020204" pitchFamily="34" charset="0"/>
              </a:rPr>
              <a:t> Actual performance </a:t>
            </a:r>
            <a:r>
              <a:rPr lang="ko-KR" altLang="ko-KR" sz="1400" kern="0" spc="-50" dirty="0">
                <a:latin typeface="Arial" panose="020B0604020202020204" pitchFamily="34" charset="0"/>
                <a:cs typeface="Arial" panose="020B0604020202020204" pitchFamily="34" charset="0"/>
              </a:rPr>
              <a:t>값을 기준으로 한다는 점이다</a:t>
            </a:r>
            <a:r>
              <a:rPr lang="en-US" altLang="ko-KR" sz="1400" kern="0" spc="-5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ko-KR" altLang="ko-KR" sz="1400" kern="0" spc="-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239" y="1444072"/>
            <a:ext cx="3780000" cy="2149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239" y="3922869"/>
            <a:ext cx="3780000" cy="24371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Rectangle 1">
            <a:extLst>
              <a:ext uri="{FF2B5EF4-FFF2-40B4-BE49-F238E27FC236}">
                <a16:creationId xmlns="" xmlns:a16="http://schemas.microsoft.com/office/drawing/2014/main" id="{5A6E03CD-ACC5-4EB7-9945-8D23E2681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89" y="1447631"/>
            <a:ext cx="2937150" cy="10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  <a:noAutofit/>
          </a:bodyPr>
          <a:lstStyle/>
          <a:p>
            <a:pPr marL="187325" indent="-187325" defTabSz="870234" fontAlgn="base" latinLnBrk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1" lang="ko-KR" altLang="en-US" sz="1400" b="1" kern="0" spc="-50" dirty="0" smtClean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가장 많이 사용하는 방법은 </a:t>
            </a:r>
            <a:r>
              <a:rPr kumimoji="1" lang="en-US" altLang="ko-KR" sz="1400" b="1" kern="0" spc="-50" dirty="0" smtClean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Modified global method</a:t>
            </a:r>
            <a:r>
              <a:rPr kumimoji="1" lang="ko-KR" altLang="en-US" sz="1400" b="1" kern="0" spc="-50" dirty="0" smtClean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이며</a:t>
            </a:r>
            <a:r>
              <a:rPr kumimoji="1" lang="en-US" altLang="ko-KR" sz="1400" b="1" kern="0" spc="-50" dirty="0" smtClean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kumimoji="1" lang="ko-KR" altLang="en-US" sz="1400" b="1" kern="0" spc="-50" dirty="0" smtClean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다음 방법은 </a:t>
            </a:r>
            <a:r>
              <a:rPr kumimoji="1" lang="en-US" altLang="ko-KR" sz="1400" b="1" kern="0" spc="-50" dirty="0" smtClean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Global method, Industry study</a:t>
            </a:r>
            <a:r>
              <a:rPr kumimoji="1" lang="ko-KR" altLang="en-US" sz="1400" b="1" kern="0" spc="-50" dirty="0" smtClean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의 순서임</a:t>
            </a:r>
            <a:r>
              <a:rPr kumimoji="1" lang="en-US" altLang="ko-KR" sz="1400" b="1" kern="0" spc="-50" dirty="0" smtClean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="" xmlns:a16="http://schemas.microsoft.com/office/drawing/2014/main" id="{5A6E03CD-ACC5-4EB7-9945-8D23E2681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89" y="3960969"/>
            <a:ext cx="2937150" cy="10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  <a:noAutofit/>
          </a:bodyPr>
          <a:lstStyle/>
          <a:p>
            <a:pPr marL="187325" indent="-187325" defTabSz="870234" fontAlgn="base" latinLnBrk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1" lang="ko-KR" altLang="en-US" sz="1400" b="1" kern="0" spc="-50" dirty="0" smtClean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성공경험과 관련된 응답은 </a:t>
            </a:r>
            <a:r>
              <a:rPr kumimoji="1" lang="en-US" altLang="ko-KR" sz="1400" b="1" kern="0" spc="-50" dirty="0" smtClean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Measured Mile</a:t>
            </a:r>
            <a:r>
              <a:rPr kumimoji="1" lang="ko-KR" altLang="en-US" sz="1400" b="1" kern="0" spc="-50" dirty="0" smtClean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이 랭크가 가장 높았으며</a:t>
            </a:r>
            <a:r>
              <a:rPr kumimoji="1" lang="en-US" altLang="ko-KR" sz="1400" b="1" kern="0" spc="-50" dirty="0" smtClean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kumimoji="1" lang="ko-KR" altLang="en-US" sz="1400" b="1" kern="0" spc="-50" dirty="0" smtClean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다음은 </a:t>
            </a:r>
            <a:r>
              <a:rPr kumimoji="1" lang="en-US" altLang="ko-KR" sz="1400" b="1" kern="0" spc="-50" dirty="0" smtClean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Modified Global Method, Industry Studies</a:t>
            </a:r>
            <a:r>
              <a:rPr kumimoji="1" lang="ko-KR" altLang="en-US" sz="1400" b="1" kern="0" spc="-50" dirty="0" smtClean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의 순서임</a:t>
            </a:r>
            <a:r>
              <a:rPr kumimoji="1" lang="en-US" altLang="ko-KR" sz="1400" b="1" kern="0" spc="-50" dirty="0" smtClean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.</a:t>
            </a:r>
            <a:endParaRPr kumimoji="1" lang="ko-KR" altLang="en-US" sz="1400" b="1" kern="0" spc="-50" dirty="0">
              <a:solidFill>
                <a:prstClr val="black"/>
              </a:solidFill>
              <a:latin typeface="+mn-ea"/>
              <a:cs typeface="Arial" panose="020B0604020202020204" pitchFamily="34" charset="0"/>
            </a:endParaRPr>
          </a:p>
        </p:txBody>
      </p:sp>
      <p:cxnSp>
        <p:nvCxnSpPr>
          <p:cNvPr id="12" name="직선 연결선 11">
            <a:extLst>
              <a:ext uri="{FF2B5EF4-FFF2-40B4-BE49-F238E27FC236}">
                <a16:creationId xmlns="" xmlns:a16="http://schemas.microsoft.com/office/drawing/2014/main" id="{2FEFFBD1-F07E-4262-89F5-429D9EF1DAAC}"/>
              </a:ext>
            </a:extLst>
          </p:cNvPr>
          <p:cNvCxnSpPr>
            <a:cxnSpLocks/>
          </p:cNvCxnSpPr>
          <p:nvPr/>
        </p:nvCxnSpPr>
        <p:spPr>
          <a:xfrm>
            <a:off x="7179991" y="1288002"/>
            <a:ext cx="0" cy="514800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">
            <a:extLst>
              <a:ext uri="{FF2B5EF4-FFF2-40B4-BE49-F238E27FC236}">
                <a16:creationId xmlns="" xmlns:a16="http://schemas.microsoft.com/office/drawing/2014/main" id="{5A6E03CD-ACC5-4EB7-9945-8D23E2681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89" y="5822333"/>
            <a:ext cx="2937150" cy="648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  <a:noAutofit/>
          </a:bodyPr>
          <a:lstStyle/>
          <a:p>
            <a:pPr defTabSz="870234"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kern="0" spc="-50" dirty="0" smtClean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* 2008</a:t>
            </a:r>
            <a:r>
              <a:rPr kumimoji="1" lang="ko-KR" altLang="en-US" sz="1200" kern="0" spc="-50" dirty="0" smtClean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년도 자료로 현재 </a:t>
            </a:r>
            <a:r>
              <a:rPr kumimoji="1" lang="en-US" altLang="ko-KR" sz="1200" kern="0" spc="-50" dirty="0" smtClean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Trend</a:t>
            </a:r>
            <a:r>
              <a:rPr kumimoji="1" lang="ko-KR" altLang="en-US" sz="1200" kern="0" spc="-50" dirty="0" smtClean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와는 약간 상이함</a:t>
            </a:r>
            <a:r>
              <a:rPr kumimoji="1" lang="en-US" altLang="ko-KR" sz="1200" kern="0" spc="-50" dirty="0" smtClean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. </a:t>
            </a:r>
            <a:r>
              <a:rPr kumimoji="1" lang="ko-KR" altLang="en-US" sz="1200" kern="0" spc="-50" dirty="0" smtClean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예를 들어서 </a:t>
            </a:r>
            <a:r>
              <a:rPr kumimoji="1" lang="en-US" altLang="ko-KR" sz="1200" kern="0" spc="-50" dirty="0" smtClean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System Dynamics</a:t>
            </a:r>
            <a:r>
              <a:rPr kumimoji="1" lang="ko-KR" altLang="en-US" sz="1200" kern="0" spc="-50" dirty="0" smtClean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는 그 사용빈도나 활용도가 증가하고 있음</a:t>
            </a:r>
            <a:r>
              <a:rPr kumimoji="1" lang="en-US" altLang="ko-KR" sz="1200" kern="0" spc="-50" dirty="0" smtClean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.</a:t>
            </a:r>
            <a:endParaRPr kumimoji="1" lang="ko-KR" altLang="en-US" sz="1200" kern="0" spc="-50" dirty="0">
              <a:solidFill>
                <a:prstClr val="black"/>
              </a:solidFill>
              <a:latin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96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FF5B28A-BDB1-410E-A668-C94856F8D697}"/>
              </a:ext>
            </a:extLst>
          </p:cNvPr>
          <p:cNvSpPr txBox="1"/>
          <p:nvPr/>
        </p:nvSpPr>
        <p:spPr>
          <a:xfrm>
            <a:off x="192089" y="173522"/>
            <a:ext cx="396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endParaRPr lang="ko-KR" altLang="en-US" sz="2400" b="1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xmlns="" id="{9107B944-603D-45BF-A5B4-184D31844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3F34-BCC1-4C15-A085-800736C7B577}" type="slidenum">
              <a:rPr lang="ko-KR" altLang="en-US" sz="1200" smtClean="0">
                <a:latin typeface="+mn-ea"/>
              </a:rPr>
              <a:pPr/>
              <a:t>2</a:t>
            </a:fld>
            <a:endParaRPr lang="ko-KR" altLang="en-US" sz="1200" dirty="0">
              <a:latin typeface="+mn-e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9EB2E4B-D5D2-4667-89B5-22A72628DA28}"/>
              </a:ext>
            </a:extLst>
          </p:cNvPr>
          <p:cNvSpPr txBox="1"/>
          <p:nvPr/>
        </p:nvSpPr>
        <p:spPr>
          <a:xfrm>
            <a:off x="673754" y="127356"/>
            <a:ext cx="8471647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ko-KR" sz="2400" b="1" dirty="0" smtClean="0">
                <a:latin typeface="+mn-ea"/>
                <a:cs typeface="Arial" panose="020B0604020202020204" pitchFamily="34" charset="0"/>
              </a:rPr>
              <a:t>Contents</a:t>
            </a:r>
            <a:endParaRPr lang="ko-KR" altLang="en-US" sz="2400" b="1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89EB2E4B-D5D2-4667-89B5-22A72628DA28}"/>
              </a:ext>
            </a:extLst>
          </p:cNvPr>
          <p:cNvSpPr txBox="1"/>
          <p:nvPr/>
        </p:nvSpPr>
        <p:spPr>
          <a:xfrm>
            <a:off x="3207234" y="1166009"/>
            <a:ext cx="5759379" cy="50019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altLang="ko-KR" b="1" spc="-50" dirty="0" smtClean="0">
                <a:latin typeface="+mn-ea"/>
                <a:cs typeface="Arial" panose="020B0604020202020204" pitchFamily="34" charset="0"/>
              </a:rPr>
              <a:t>1. </a:t>
            </a:r>
            <a:r>
              <a:rPr lang="ko-KR" altLang="en-US" b="1" spc="-50" dirty="0" smtClean="0">
                <a:latin typeface="+mn-ea"/>
                <a:cs typeface="Arial" panose="020B0604020202020204" pitchFamily="34" charset="0"/>
              </a:rPr>
              <a:t>클레임 전략</a:t>
            </a:r>
            <a:endParaRPr lang="en-US" altLang="ko-KR" b="1" spc="-50" dirty="0" smtClean="0">
              <a:latin typeface="+mn-ea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altLang="ko-KR" b="1" spc="-50" dirty="0" smtClean="0">
                <a:latin typeface="+mn-ea"/>
                <a:cs typeface="Arial" panose="020B0604020202020204" pitchFamily="34" charset="0"/>
              </a:rPr>
              <a:t>2. </a:t>
            </a:r>
            <a:r>
              <a:rPr lang="ko-KR" altLang="en-US" b="1" spc="-50" dirty="0" smtClean="0">
                <a:latin typeface="+mn-ea"/>
                <a:cs typeface="Arial" panose="020B0604020202020204" pitchFamily="34" charset="0"/>
              </a:rPr>
              <a:t>피해의 인과관계에 따른 대응방안</a:t>
            </a:r>
            <a:endParaRPr lang="en-US" altLang="ko-KR" b="1" spc="-50" dirty="0" smtClean="0">
              <a:latin typeface="+mn-ea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altLang="ko-KR" b="1" spc="-50" dirty="0" smtClean="0">
                <a:latin typeface="+mn-ea"/>
                <a:cs typeface="Arial" panose="020B0604020202020204" pitchFamily="34" charset="0"/>
              </a:rPr>
              <a:t>3. </a:t>
            </a:r>
            <a:r>
              <a:rPr lang="ko-KR" altLang="en-US" b="1" spc="-50" dirty="0" smtClean="0">
                <a:latin typeface="+mn-ea"/>
                <a:cs typeface="Arial" panose="020B0604020202020204" pitchFamily="34" charset="0"/>
              </a:rPr>
              <a:t>계약절차에 따른 대응방안</a:t>
            </a:r>
            <a:endParaRPr lang="en-US" altLang="ko-KR" b="1" spc="-50" dirty="0" smtClean="0">
              <a:latin typeface="+mn-ea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altLang="ko-KR" b="1" spc="-50" dirty="0" smtClean="0">
                <a:latin typeface="+mn-ea"/>
                <a:cs typeface="Arial" panose="020B0604020202020204" pitchFamily="34" charset="0"/>
              </a:rPr>
              <a:t>4. </a:t>
            </a:r>
            <a:r>
              <a:rPr lang="ko-KR" altLang="en-US" b="1" spc="-50" dirty="0" smtClean="0">
                <a:latin typeface="+mn-ea"/>
                <a:cs typeface="Arial" panose="020B0604020202020204" pitchFamily="34" charset="0"/>
              </a:rPr>
              <a:t>피해분석과 관련된 대응방안</a:t>
            </a:r>
            <a:endParaRPr lang="en-US" altLang="ko-KR" b="1" spc="-50" dirty="0" smtClean="0">
              <a:latin typeface="+mn-ea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altLang="ko-KR" spc="-50" dirty="0"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spc="-50" dirty="0" smtClean="0">
                <a:latin typeface="+mn-ea"/>
                <a:cs typeface="Arial" panose="020B0604020202020204" pitchFamily="34" charset="0"/>
              </a:rPr>
              <a:t>1) Delay Analysis</a:t>
            </a:r>
          </a:p>
          <a:p>
            <a:pPr>
              <a:spcAft>
                <a:spcPts val="600"/>
              </a:spcAft>
            </a:pPr>
            <a:r>
              <a:rPr lang="en-US" altLang="ko-KR" spc="-50" dirty="0"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spc="-50" dirty="0" smtClean="0">
                <a:latin typeface="+mn-ea"/>
                <a:cs typeface="Arial" panose="020B0604020202020204" pitchFamily="34" charset="0"/>
              </a:rPr>
              <a:t>2) Disruption Analysis </a:t>
            </a:r>
          </a:p>
          <a:p>
            <a:pPr>
              <a:spcAft>
                <a:spcPts val="600"/>
              </a:spcAft>
            </a:pPr>
            <a:r>
              <a:rPr lang="en-US" altLang="ko-KR" spc="-50" dirty="0"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spc="-50" dirty="0" smtClean="0">
                <a:latin typeface="+mn-ea"/>
                <a:cs typeface="Arial" panose="020B0604020202020204" pitchFamily="34" charset="0"/>
              </a:rPr>
              <a:t>3) Quantum Analysis</a:t>
            </a:r>
          </a:p>
          <a:p>
            <a:pPr>
              <a:spcAft>
                <a:spcPts val="600"/>
              </a:spcAft>
            </a:pPr>
            <a:r>
              <a:rPr lang="en-US" altLang="ko-KR" b="1" spc="-50" dirty="0" smtClean="0">
                <a:latin typeface="+mn-ea"/>
                <a:cs typeface="Arial" panose="020B0604020202020204" pitchFamily="34" charset="0"/>
              </a:rPr>
              <a:t>5. </a:t>
            </a:r>
            <a:r>
              <a:rPr lang="ko-KR" altLang="en-US" b="1" spc="-50" dirty="0" smtClean="0">
                <a:latin typeface="+mn-ea"/>
                <a:cs typeface="Arial" panose="020B0604020202020204" pitchFamily="34" charset="0"/>
              </a:rPr>
              <a:t>예상되는 기술적 쟁점</a:t>
            </a:r>
            <a:endParaRPr lang="en-US" altLang="ko-KR" b="1" spc="-50" dirty="0" smtClean="0">
              <a:latin typeface="+mn-ea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altLang="ko-KR" spc="-50" dirty="0"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spc="-50" dirty="0" smtClean="0">
                <a:latin typeface="+mn-ea"/>
                <a:cs typeface="Arial" panose="020B0604020202020204" pitchFamily="34" charset="0"/>
              </a:rPr>
              <a:t>1) </a:t>
            </a:r>
            <a:r>
              <a:rPr lang="ko-KR" altLang="ko-KR" dirty="0">
                <a:latin typeface="+mn-ea"/>
              </a:rPr>
              <a:t>동시지연</a:t>
            </a:r>
            <a:r>
              <a:rPr lang="en-US" altLang="ko-KR" dirty="0">
                <a:latin typeface="+mn-ea"/>
              </a:rPr>
              <a:t>(Concurrent Delay</a:t>
            </a:r>
            <a:r>
              <a:rPr lang="en-US" altLang="ko-KR" dirty="0" smtClean="0">
                <a:latin typeface="+mn-ea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altLang="ko-KR" spc="-50" dirty="0">
                <a:latin typeface="+mn-ea"/>
                <a:cs typeface="Arial" panose="020B0604020202020204" pitchFamily="34" charset="0"/>
              </a:rPr>
              <a:t> 2) </a:t>
            </a:r>
            <a:r>
              <a:rPr lang="ko-KR" altLang="en-US" spc="-50" dirty="0" smtClean="0">
                <a:latin typeface="+mn-ea"/>
                <a:cs typeface="Arial" panose="020B0604020202020204" pitchFamily="34" charset="0"/>
              </a:rPr>
              <a:t>코로나 </a:t>
            </a:r>
            <a:r>
              <a:rPr lang="ko-KR" altLang="en-US" spc="-50" dirty="0">
                <a:latin typeface="+mn-ea"/>
                <a:cs typeface="Arial" panose="020B0604020202020204" pitchFamily="34" charset="0"/>
              </a:rPr>
              <a:t>발생 직전의 </a:t>
            </a:r>
            <a:r>
              <a:rPr lang="ko-KR" altLang="en-US" spc="-50" dirty="0" smtClean="0">
                <a:latin typeface="+mn-ea"/>
                <a:cs typeface="Arial" panose="020B0604020202020204" pitchFamily="34" charset="0"/>
              </a:rPr>
              <a:t>지연</a:t>
            </a:r>
            <a:endParaRPr lang="en-US" altLang="ko-KR" spc="-50" dirty="0" smtClean="0">
              <a:latin typeface="+mn-ea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altLang="ko-KR" spc="-50" dirty="0">
                <a:latin typeface="+mn-ea"/>
                <a:cs typeface="Arial" panose="020B0604020202020204" pitchFamily="34" charset="0"/>
              </a:rPr>
              <a:t> 3) </a:t>
            </a:r>
            <a:r>
              <a:rPr lang="ko-KR" altLang="en-US" spc="-50" dirty="0" smtClean="0">
                <a:latin typeface="+mn-ea"/>
                <a:cs typeface="Arial" panose="020B0604020202020204" pitchFamily="34" charset="0"/>
              </a:rPr>
              <a:t>지연 </a:t>
            </a:r>
            <a:r>
              <a:rPr lang="ko-KR" altLang="en-US" spc="-50" dirty="0">
                <a:latin typeface="+mn-ea"/>
                <a:cs typeface="Arial" panose="020B0604020202020204" pitchFamily="34" charset="0"/>
              </a:rPr>
              <a:t>분석방법</a:t>
            </a:r>
            <a:r>
              <a:rPr lang="en-US" altLang="ko-KR" spc="-50" dirty="0">
                <a:latin typeface="+mn-ea"/>
                <a:cs typeface="Arial" panose="020B0604020202020204" pitchFamily="34" charset="0"/>
              </a:rPr>
              <a:t>(Delay Analysis Method)</a:t>
            </a:r>
            <a:r>
              <a:rPr lang="ko-KR" altLang="en-US" spc="-50" dirty="0">
                <a:latin typeface="+mn-ea"/>
                <a:cs typeface="Arial" panose="020B0604020202020204" pitchFamily="34" charset="0"/>
              </a:rPr>
              <a:t>의 </a:t>
            </a:r>
            <a:r>
              <a:rPr lang="ko-KR" altLang="en-US" spc="-50" dirty="0" smtClean="0">
                <a:latin typeface="+mn-ea"/>
                <a:cs typeface="Arial" panose="020B0604020202020204" pitchFamily="34" charset="0"/>
              </a:rPr>
              <a:t>선정</a:t>
            </a:r>
            <a:endParaRPr lang="en-US" altLang="ko-KR" spc="-50" dirty="0">
              <a:latin typeface="+mn-ea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altLang="ko-KR" spc="-50" dirty="0">
                <a:latin typeface="+mn-ea"/>
                <a:cs typeface="Arial" panose="020B0604020202020204" pitchFamily="34" charset="0"/>
              </a:rPr>
              <a:t> 4) </a:t>
            </a:r>
            <a:r>
              <a:rPr lang="en-US" altLang="ko-KR" spc="-50" dirty="0" smtClean="0">
                <a:latin typeface="+mn-ea"/>
                <a:cs typeface="Arial" panose="020B0604020202020204" pitchFamily="34" charset="0"/>
              </a:rPr>
              <a:t>Time </a:t>
            </a:r>
            <a:r>
              <a:rPr lang="en-US" altLang="ko-KR" spc="-50" dirty="0">
                <a:latin typeface="+mn-ea"/>
                <a:cs typeface="Arial" panose="020B0604020202020204" pitchFamily="34" charset="0"/>
              </a:rPr>
              <a:t>bar </a:t>
            </a:r>
            <a:r>
              <a:rPr lang="ko-KR" altLang="en-US" spc="-50" dirty="0" smtClean="0">
                <a:latin typeface="+mn-ea"/>
                <a:cs typeface="Arial" panose="020B0604020202020204" pitchFamily="34" charset="0"/>
              </a:rPr>
              <a:t>적용</a:t>
            </a:r>
            <a:endParaRPr lang="en-US" altLang="ko-KR" spc="-50" dirty="0" smtClean="0">
              <a:latin typeface="+mn-ea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altLang="ko-KR" spc="-50" dirty="0">
                <a:latin typeface="+mn-ea"/>
                <a:cs typeface="Arial" panose="020B0604020202020204" pitchFamily="34" charset="0"/>
              </a:rPr>
              <a:t> 5) </a:t>
            </a:r>
            <a:r>
              <a:rPr lang="ko-KR" altLang="en-US" spc="-50" dirty="0" smtClean="0">
                <a:latin typeface="+mn-ea"/>
                <a:cs typeface="Arial" panose="020B0604020202020204" pitchFamily="34" charset="0"/>
              </a:rPr>
              <a:t>돌관작업</a:t>
            </a:r>
            <a:r>
              <a:rPr lang="en-US" altLang="ko-KR" spc="-50" dirty="0">
                <a:latin typeface="+mn-ea"/>
                <a:cs typeface="Arial" panose="020B0604020202020204" pitchFamily="34" charset="0"/>
              </a:rPr>
              <a:t>(Acceleration</a:t>
            </a:r>
            <a:r>
              <a:rPr lang="en-US" altLang="ko-KR" spc="-50" dirty="0" smtClean="0">
                <a:latin typeface="+mn-ea"/>
                <a:cs typeface="Arial" panose="020B0604020202020204" pitchFamily="34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altLang="ko-KR" spc="-50" dirty="0">
                <a:latin typeface="+mn-ea"/>
                <a:cs typeface="Arial" panose="020B0604020202020204" pitchFamily="34" charset="0"/>
              </a:rPr>
              <a:t> 6) </a:t>
            </a:r>
            <a:r>
              <a:rPr lang="en-US" altLang="ko-KR" spc="-50" dirty="0" smtClean="0">
                <a:latin typeface="+mn-ea"/>
                <a:cs typeface="Arial" panose="020B0604020202020204" pitchFamily="34" charset="0"/>
              </a:rPr>
              <a:t>Subcontractor</a:t>
            </a:r>
            <a:r>
              <a:rPr lang="en-US" altLang="ko-KR" spc="-50" dirty="0">
                <a:latin typeface="+mn-ea"/>
                <a:cs typeface="Arial" panose="020B0604020202020204" pitchFamily="34" charset="0"/>
              </a:rPr>
              <a:t>, Vendor </a:t>
            </a:r>
            <a:r>
              <a:rPr lang="ko-KR" altLang="en-US" spc="-50" dirty="0">
                <a:latin typeface="+mn-ea"/>
                <a:cs typeface="Arial" panose="020B0604020202020204" pitchFamily="34" charset="0"/>
              </a:rPr>
              <a:t>손실의 </a:t>
            </a:r>
            <a:r>
              <a:rPr lang="ko-KR" altLang="en-US" spc="-50" dirty="0" smtClean="0">
                <a:latin typeface="+mn-ea"/>
                <a:cs typeface="Arial" panose="020B0604020202020204" pitchFamily="34" charset="0"/>
              </a:rPr>
              <a:t>입증</a:t>
            </a:r>
            <a:endParaRPr lang="ko-KR" altLang="en-US" b="1" spc="-50" dirty="0">
              <a:latin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03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슬라이드 번호 개체 틀 1">
            <a:extLst>
              <a:ext uri="{FF2B5EF4-FFF2-40B4-BE49-F238E27FC236}">
                <a16:creationId xmlns="" xmlns:a16="http://schemas.microsoft.com/office/drawing/2014/main" id="{FB763CA5-362F-4019-A11B-E371E257E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569710"/>
            <a:ext cx="2743200" cy="216000"/>
          </a:xfrm>
        </p:spPr>
        <p:txBody>
          <a:bodyPr/>
          <a:lstStyle/>
          <a:p>
            <a:fld id="{35403F34-BCC1-4C15-A085-800736C7B577}" type="slidenum">
              <a:rPr lang="ko-KR" altLang="en-US" sz="1000" smtClean="0"/>
              <a:pPr/>
              <a:t>20</a:t>
            </a:fld>
            <a:endParaRPr lang="ko-KR" altLang="en-US" sz="1000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5D55813-956B-499A-9078-751FD48CBDBC}"/>
              </a:ext>
            </a:extLst>
          </p:cNvPr>
          <p:cNvSpPr txBox="1"/>
          <p:nvPr/>
        </p:nvSpPr>
        <p:spPr>
          <a:xfrm>
            <a:off x="192088" y="836613"/>
            <a:ext cx="11807825" cy="360000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4000" tIns="0" bIns="0" rtlCol="0" anchor="ctr" anchorCtr="0">
            <a:no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3) Quantum Analysis</a:t>
            </a:r>
            <a:endParaRPr lang="ko-KR" altLang="en-US" sz="1600" b="1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FF5B28A-BDB1-410E-A668-C94856F8D697}"/>
              </a:ext>
            </a:extLst>
          </p:cNvPr>
          <p:cNvSpPr txBox="1"/>
          <p:nvPr/>
        </p:nvSpPr>
        <p:spPr>
          <a:xfrm>
            <a:off x="192089" y="173522"/>
            <a:ext cx="396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ko-KR" alt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9EB2E4B-D5D2-4667-89B5-22A72628DA28}"/>
              </a:ext>
            </a:extLst>
          </p:cNvPr>
          <p:cNvSpPr txBox="1"/>
          <p:nvPr/>
        </p:nvSpPr>
        <p:spPr>
          <a:xfrm>
            <a:off x="673754" y="127356"/>
            <a:ext cx="8471647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2400" b="1" dirty="0" smtClean="0">
                <a:latin typeface="+mn-ea"/>
                <a:cs typeface="Arial" panose="020B0604020202020204" pitchFamily="34" charset="0"/>
              </a:rPr>
              <a:t>피해분석과 관련된 대응방안</a:t>
            </a:r>
            <a:endParaRPr lang="ko-KR" altLang="en-US" sz="2400" b="1" dirty="0">
              <a:latin typeface="+mn-ea"/>
              <a:cs typeface="Arial" panose="020B0604020202020204" pitchFamily="34" charset="0"/>
            </a:endParaRPr>
          </a:p>
        </p:txBody>
      </p:sp>
      <p:pic>
        <p:nvPicPr>
          <p:cNvPr id="7" name="그림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486" y="3734141"/>
            <a:ext cx="4176000" cy="1625259"/>
          </a:xfrm>
          <a:prstGeom prst="rect">
            <a:avLst/>
          </a:prstGeom>
          <a:noFill/>
        </p:spPr>
      </p:pic>
      <p:sp>
        <p:nvSpPr>
          <p:cNvPr id="8" name="직사각형 7">
            <a:extLst>
              <a:ext uri="{FF2B5EF4-FFF2-40B4-BE49-F238E27FC236}">
                <a16:creationId xmlns="" xmlns:a16="http://schemas.microsoft.com/office/drawing/2014/main" id="{E326FAD3-6E33-4D87-AD48-1C39F66D1B60}"/>
              </a:ext>
            </a:extLst>
          </p:cNvPr>
          <p:cNvSpPr/>
          <p:nvPr/>
        </p:nvSpPr>
        <p:spPr>
          <a:xfrm>
            <a:off x="433601" y="1546528"/>
            <a:ext cx="2443263" cy="3112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8702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1" i="0" u="none" strike="noStrike" kern="0" cap="none" spc="-5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Arial" panose="020B0604020202020204" pitchFamily="34" charset="0"/>
              </a:rPr>
              <a:t>직접비 </a:t>
            </a:r>
            <a:r>
              <a:rPr kumimoji="0" lang="en-US" altLang="ko-KR" sz="1200" b="1" i="0" u="none" strike="noStrike" kern="0" cap="none" spc="-5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Arial" panose="020B0604020202020204" pitchFamily="34" charset="0"/>
              </a:rPr>
              <a:t>(Disruption Cost)</a:t>
            </a:r>
            <a:endParaRPr kumimoji="0" lang="ko-KR" altLang="en-US" sz="1200" b="1" i="0" u="none" strike="noStrike" kern="0" cap="none" spc="-5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Arial" panose="020B0604020202020204" pitchFamily="34" charset="0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="" xmlns:a16="http://schemas.microsoft.com/office/drawing/2014/main" id="{E326FAD3-6E33-4D87-AD48-1C39F66D1B60}"/>
              </a:ext>
            </a:extLst>
          </p:cNvPr>
          <p:cNvSpPr/>
          <p:nvPr/>
        </p:nvSpPr>
        <p:spPr>
          <a:xfrm>
            <a:off x="433601" y="3734141"/>
            <a:ext cx="2443263" cy="3112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8702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1" kern="0" spc="-50" noProof="0" dirty="0" smtClean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간</a:t>
            </a:r>
            <a:r>
              <a:rPr kumimoji="0" lang="ko-KR" altLang="en-US" sz="1200" b="1" i="0" u="none" strike="noStrike" kern="0" cap="none" spc="-5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Arial" panose="020B0604020202020204" pitchFamily="34" charset="0"/>
              </a:rPr>
              <a:t>접비 </a:t>
            </a:r>
            <a:r>
              <a:rPr kumimoji="0" lang="en-US" altLang="ko-KR" sz="1200" b="1" i="0" u="none" strike="noStrike" kern="0" cap="none" spc="-5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Arial" panose="020B0604020202020204" pitchFamily="34" charset="0"/>
              </a:rPr>
              <a:t>(Prolongation Cost)</a:t>
            </a:r>
            <a:endParaRPr kumimoji="0" lang="ko-KR" altLang="en-US" sz="1200" b="1" i="0" u="none" strike="noStrike" kern="0" cap="none" spc="-5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Arial" panose="020B0604020202020204" pitchFamily="34" charset="0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="" xmlns:a16="http://schemas.microsoft.com/office/drawing/2014/main" id="{5A6E03CD-ACC5-4EB7-9945-8D23E2681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701" y="4218016"/>
            <a:ext cx="3113086" cy="762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  <a:noAutofit/>
          </a:bodyPr>
          <a:lstStyle/>
          <a:p>
            <a:pPr marL="285750" lvl="0" indent="-196850" latinLnBrk="0">
              <a:buFont typeface="Arial" panose="020B0604020202020204" pitchFamily="34" charset="0"/>
              <a:buChar char="•"/>
            </a:pPr>
            <a:r>
              <a:rPr lang="en-US" altLang="ko-KR" sz="1400" spc="-50" dirty="0">
                <a:latin typeface="+mn-ea"/>
              </a:rPr>
              <a:t>Site overheads and Establishment</a:t>
            </a:r>
            <a:endParaRPr lang="ko-KR" altLang="ko-KR" sz="1400" spc="-50" dirty="0">
              <a:latin typeface="+mn-ea"/>
            </a:endParaRPr>
          </a:p>
          <a:p>
            <a:pPr marL="285750" lvl="0" indent="-196850" latinLnBrk="0">
              <a:buFont typeface="Arial" panose="020B0604020202020204" pitchFamily="34" charset="0"/>
              <a:buChar char="•"/>
            </a:pPr>
            <a:r>
              <a:rPr lang="en-US" altLang="ko-KR" sz="1400" spc="-50" dirty="0">
                <a:latin typeface="+mn-ea"/>
              </a:rPr>
              <a:t>Head office overheads</a:t>
            </a:r>
            <a:endParaRPr lang="ko-KR" altLang="ko-KR" sz="1400" spc="-50" dirty="0">
              <a:latin typeface="+mn-ea"/>
            </a:endParaRPr>
          </a:p>
          <a:p>
            <a:pPr marL="285750" lvl="0" indent="-196850" latinLnBrk="0">
              <a:buFont typeface="Arial" panose="020B0604020202020204" pitchFamily="34" charset="0"/>
              <a:buChar char="•"/>
            </a:pPr>
            <a:r>
              <a:rPr lang="en-US" altLang="ko-KR" sz="1400" spc="-50" dirty="0">
                <a:latin typeface="+mn-ea"/>
              </a:rPr>
              <a:t>Financing and other charges</a:t>
            </a:r>
            <a:endParaRPr lang="ko-KR" altLang="ko-KR" sz="1400" spc="-50" dirty="0">
              <a:latin typeface="+mn-ea"/>
            </a:endParaRPr>
          </a:p>
        </p:txBody>
      </p:sp>
      <p:cxnSp>
        <p:nvCxnSpPr>
          <p:cNvPr id="3" name="꺾인 연결선 2"/>
          <p:cNvCxnSpPr>
            <a:stCxn id="8" idx="1"/>
            <a:endCxn id="9" idx="1"/>
          </p:cNvCxnSpPr>
          <p:nvPr/>
        </p:nvCxnSpPr>
        <p:spPr>
          <a:xfrm rot="10800000" flipV="1">
            <a:off x="433601" y="1702176"/>
            <a:ext cx="12700" cy="2187613"/>
          </a:xfrm>
          <a:prstGeom prst="bentConnector3">
            <a:avLst>
              <a:gd name="adj1" fmla="val 1800000"/>
            </a:avLst>
          </a:prstGeom>
          <a:ln w="12700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그림 15"/>
          <p:cNvPicPr/>
          <p:nvPr/>
        </p:nvPicPr>
        <p:blipFill>
          <a:blip r:embed="rId3"/>
          <a:stretch>
            <a:fillRect/>
          </a:stretch>
        </p:blipFill>
        <p:spPr>
          <a:xfrm>
            <a:off x="446302" y="1979000"/>
            <a:ext cx="7262598" cy="1107100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8" name="표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283273"/>
              </p:ext>
            </p:extLst>
          </p:nvPr>
        </p:nvGraphicFramePr>
        <p:xfrm>
          <a:off x="8141469" y="1664079"/>
          <a:ext cx="3858444" cy="3695320"/>
        </p:xfrm>
        <a:graphic>
          <a:graphicData uri="http://schemas.openxmlformats.org/drawingml/2006/table">
            <a:tbl>
              <a:tblPr firstRow="1" firstCol="1" bandRow="1"/>
              <a:tblGrid>
                <a:gridCol w="10208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83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95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0" spc="-5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Based</a:t>
                      </a:r>
                      <a:endParaRPr lang="ko-KR" sz="1200" kern="0" spc="-50" baseline="0" dirty="0"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0" spc="-5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Studies</a:t>
                      </a:r>
                      <a:endParaRPr lang="ko-KR" sz="1200" kern="0" spc="-50" baseline="0" dirty="0"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0" spc="-5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Method</a:t>
                      </a:r>
                      <a:endParaRPr lang="ko-KR" sz="1200" kern="0" spc="-50" baseline="0" dirty="0"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9532">
                <a:tc row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Productivity-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based </a:t>
                      </a:r>
                      <a:endParaRPr lang="ko-KR" sz="1200" kern="0" spc="-50" baseline="0" dirty="0"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0" spc="-5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Methods</a:t>
                      </a:r>
                      <a:endParaRPr lang="ko-KR" sz="1200" kern="0" spc="-50" baseline="0" dirty="0"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Project-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speciﬁc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studies</a:t>
                      </a:r>
                      <a:endParaRPr lang="ko-KR" sz="1200" kern="0" spc="-50" baseline="0" dirty="0"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571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0" spc="-5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Measured mile analysis</a:t>
                      </a:r>
                      <a:endParaRPr lang="ko-KR" sz="1200" b="1" kern="0" spc="-50" baseline="0" dirty="0"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953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571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0" spc="-50" baseline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Earned value analysis</a:t>
                      </a:r>
                      <a:endParaRPr lang="ko-KR" sz="1200" kern="0" spc="-50" baseline="0"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953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571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0" spc="-50" baseline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Programme analysis</a:t>
                      </a:r>
                      <a:endParaRPr lang="ko-KR" sz="1200" kern="0" spc="-50" baseline="0"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953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571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0" spc="-50" baseline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Work or trade sampling</a:t>
                      </a:r>
                      <a:endParaRPr lang="ko-KR" sz="1200" kern="0" spc="-50" baseline="0"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953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571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0" spc="-5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System dynamics modelling</a:t>
                      </a:r>
                      <a:endParaRPr lang="ko-KR" sz="1200" kern="0" spc="-50" baseline="0" dirty="0"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953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571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0" spc="-5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Project-comparison studies</a:t>
                      </a:r>
                      <a:endParaRPr lang="ko-KR" sz="1200" kern="0" spc="-50" baseline="0" dirty="0"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953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571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0" spc="-5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Industry studies</a:t>
                      </a:r>
                      <a:endParaRPr lang="ko-KR" sz="1200" kern="0" spc="-50" baseline="0" dirty="0"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953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0" spc="-5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Cost-based </a:t>
                      </a:r>
                      <a:endParaRPr lang="ko-KR" sz="1200" kern="0" spc="-50" baseline="0" dirty="0"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0" spc="-5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Methods</a:t>
                      </a:r>
                      <a:endParaRPr lang="ko-KR" sz="1200" kern="0" spc="-50" baseline="0" dirty="0"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571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0" spc="-5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Estimated v incurred labour</a:t>
                      </a:r>
                      <a:endParaRPr lang="ko-KR" sz="1200" kern="0" spc="-50" baseline="0" dirty="0"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953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571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0" spc="-5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Estimated v used cost</a:t>
                      </a:r>
                      <a:endParaRPr lang="ko-KR" sz="1200" kern="0" spc="-50" baseline="0" dirty="0"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6" name="직사각형 5"/>
          <p:cNvSpPr/>
          <p:nvPr/>
        </p:nvSpPr>
        <p:spPr>
          <a:xfrm>
            <a:off x="344700" y="5509736"/>
            <a:ext cx="72753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96850" latinLnBrk="0">
              <a:buFont typeface="Arial" panose="020B0604020202020204" pitchFamily="34" charset="0"/>
              <a:buChar char="•"/>
            </a:pPr>
            <a:r>
              <a:rPr lang="ko-KR" altLang="en-US" sz="1400" spc="-50" dirty="0">
                <a:latin typeface="+mn-ea"/>
              </a:rPr>
              <a:t>해외공사에서 간접비산출은 연장기간의 </a:t>
            </a:r>
            <a:r>
              <a:rPr lang="ko-KR" altLang="en-US" sz="1400" spc="-50" dirty="0" smtClean="0">
                <a:latin typeface="+mn-ea"/>
              </a:rPr>
              <a:t>끝에서 산출하는 </a:t>
            </a:r>
            <a:r>
              <a:rPr lang="ko-KR" altLang="en-US" sz="1400" spc="-50" dirty="0">
                <a:latin typeface="+mn-ea"/>
              </a:rPr>
              <a:t>개념이 아니고 </a:t>
            </a:r>
            <a:r>
              <a:rPr lang="ko-KR" altLang="en-US" sz="1400" b="1" spc="-50" dirty="0">
                <a:solidFill>
                  <a:srgbClr val="FF0000"/>
                </a:solidFill>
                <a:latin typeface="+mn-ea"/>
              </a:rPr>
              <a:t>어떤 이벤트가 발생한 </a:t>
            </a:r>
            <a:r>
              <a:rPr lang="ko-KR" altLang="en-US" sz="1400" b="1" spc="-50" dirty="0" smtClean="0">
                <a:solidFill>
                  <a:srgbClr val="FF0000"/>
                </a:solidFill>
                <a:latin typeface="+mn-ea"/>
              </a:rPr>
              <a:t>시점을 </a:t>
            </a:r>
            <a:r>
              <a:rPr lang="ko-KR" altLang="en-US" sz="1400" b="1" spc="-50" dirty="0">
                <a:solidFill>
                  <a:srgbClr val="FF0000"/>
                </a:solidFill>
                <a:latin typeface="+mn-ea"/>
              </a:rPr>
              <a:t>기준으로 산출해야 함 </a:t>
            </a:r>
            <a:r>
              <a:rPr lang="en-US" altLang="ko-KR" sz="1400" spc="-50" dirty="0">
                <a:latin typeface="+mn-ea"/>
              </a:rPr>
              <a:t>(</a:t>
            </a:r>
            <a:r>
              <a:rPr lang="ko-KR" altLang="en-US" sz="1400" spc="-50" dirty="0">
                <a:latin typeface="+mn-ea"/>
              </a:rPr>
              <a:t>국내공사와는 다름</a:t>
            </a:r>
            <a:r>
              <a:rPr lang="en-US" altLang="ko-KR" sz="1400" spc="-50" dirty="0">
                <a:latin typeface="+mn-ea"/>
              </a:rPr>
              <a:t>) </a:t>
            </a:r>
          </a:p>
          <a:p>
            <a:pPr latinLnBrk="0"/>
            <a:r>
              <a:rPr lang="en-US" altLang="ko-KR" sz="1400" spc="-50" dirty="0">
                <a:latin typeface="+mn-ea"/>
              </a:rPr>
              <a:t>    </a:t>
            </a:r>
            <a:r>
              <a:rPr lang="en-US" altLang="ko-KR" sz="1400" spc="-50" dirty="0" smtClean="0">
                <a:latin typeface="+mn-ea"/>
              </a:rPr>
              <a:t>  </a:t>
            </a:r>
            <a:r>
              <a:rPr lang="ko-KR" altLang="en-US" sz="1400" spc="-50" dirty="0" smtClean="0">
                <a:latin typeface="+mn-ea"/>
              </a:rPr>
              <a:t>즉 </a:t>
            </a:r>
            <a:r>
              <a:rPr lang="ko-KR" altLang="en-US" sz="1400" spc="-50" dirty="0">
                <a:latin typeface="+mn-ea"/>
              </a:rPr>
              <a:t>아래 그림에서는 </a:t>
            </a:r>
            <a:r>
              <a:rPr lang="en-US" altLang="ko-KR" sz="1400" spc="-50" dirty="0">
                <a:latin typeface="+mn-ea"/>
              </a:rPr>
              <a:t>B</a:t>
            </a:r>
            <a:r>
              <a:rPr lang="ko-KR" altLang="en-US" sz="1400" spc="-50" dirty="0">
                <a:latin typeface="+mn-ea"/>
              </a:rPr>
              <a:t>기간이 아니고 </a:t>
            </a:r>
            <a:r>
              <a:rPr lang="en-US" altLang="ko-KR" sz="1400" spc="-50" dirty="0">
                <a:latin typeface="+mn-ea"/>
              </a:rPr>
              <a:t>A</a:t>
            </a:r>
            <a:r>
              <a:rPr lang="ko-KR" altLang="en-US" sz="1400" spc="-50" dirty="0">
                <a:latin typeface="+mn-ea"/>
              </a:rPr>
              <a:t>기간의 </a:t>
            </a:r>
            <a:r>
              <a:rPr lang="en-US" altLang="ko-KR" sz="1400" spc="-50" dirty="0" smtClean="0">
                <a:latin typeface="+mn-ea"/>
              </a:rPr>
              <a:t>Damage</a:t>
            </a:r>
            <a:r>
              <a:rPr lang="ko-KR" altLang="en-US" sz="1400" spc="-50" dirty="0">
                <a:latin typeface="+mn-ea"/>
              </a:rPr>
              <a:t>를 분석해야 함</a:t>
            </a:r>
            <a:r>
              <a:rPr lang="en-US" altLang="ko-KR" sz="1400" spc="-50" dirty="0">
                <a:latin typeface="+mn-ea"/>
              </a:rPr>
              <a:t>.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243100" y="3086100"/>
            <a:ext cx="72753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07950" latinLnBrk="0">
              <a:buFont typeface="Arial" panose="020B0604020202020204" pitchFamily="34" charset="0"/>
              <a:buChar char="•"/>
            </a:pPr>
            <a:r>
              <a:rPr lang="en-US" altLang="ko-KR" sz="1400" spc="-50" dirty="0" smtClean="0">
                <a:latin typeface="+mn-ea"/>
              </a:rPr>
              <a:t>SCL Protocol</a:t>
            </a:r>
            <a:r>
              <a:rPr lang="ko-KR" altLang="en-US" sz="1400" spc="-50" dirty="0" smtClean="0">
                <a:latin typeface="+mn-ea"/>
              </a:rPr>
              <a:t>은 </a:t>
            </a:r>
            <a:r>
              <a:rPr lang="en-US" altLang="ko-KR" sz="1400" spc="-50" dirty="0" smtClean="0">
                <a:latin typeface="+mn-ea"/>
              </a:rPr>
              <a:t>Disruption Cost </a:t>
            </a:r>
            <a:r>
              <a:rPr lang="ko-KR" altLang="en-US" sz="1400" spc="-50" dirty="0" smtClean="0">
                <a:latin typeface="+mn-ea"/>
              </a:rPr>
              <a:t>산출방법을 우측 표의 방법으로 제시하고 있음</a:t>
            </a:r>
            <a:r>
              <a:rPr lang="en-US" altLang="ko-KR" sz="1400" spc="-50" dirty="0" smtClean="0">
                <a:latin typeface="+mn-ea"/>
              </a:rPr>
              <a:t>.</a:t>
            </a:r>
            <a:endParaRPr lang="en-US" altLang="ko-KR" sz="1400" spc="-5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3396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슬라이드 번호 개체 틀 1">
            <a:extLst>
              <a:ext uri="{FF2B5EF4-FFF2-40B4-BE49-F238E27FC236}">
                <a16:creationId xmlns="" xmlns:a16="http://schemas.microsoft.com/office/drawing/2014/main" id="{FB763CA5-362F-4019-A11B-E371E257E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569710"/>
            <a:ext cx="2743200" cy="216000"/>
          </a:xfrm>
        </p:spPr>
        <p:txBody>
          <a:bodyPr/>
          <a:lstStyle/>
          <a:p>
            <a:fld id="{35403F34-BCC1-4C15-A085-800736C7B577}" type="slidenum">
              <a:rPr lang="ko-KR" altLang="en-US" sz="1000" smtClean="0"/>
              <a:pPr/>
              <a:t>21</a:t>
            </a:fld>
            <a:endParaRPr lang="ko-KR" altLang="en-US" sz="1000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5D55813-956B-499A-9078-751FD48CBDBC}"/>
              </a:ext>
            </a:extLst>
          </p:cNvPr>
          <p:cNvSpPr txBox="1"/>
          <p:nvPr/>
        </p:nvSpPr>
        <p:spPr>
          <a:xfrm>
            <a:off x="192088" y="836613"/>
            <a:ext cx="11807825" cy="360000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4000" tIns="0" bIns="0" rtlCol="0" anchor="ctr" anchorCtr="0">
            <a:no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3) Quantum Analysis</a:t>
            </a:r>
            <a:endParaRPr lang="ko-KR" altLang="en-US" sz="1600" b="1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FF5B28A-BDB1-410E-A668-C94856F8D697}"/>
              </a:ext>
            </a:extLst>
          </p:cNvPr>
          <p:cNvSpPr txBox="1"/>
          <p:nvPr/>
        </p:nvSpPr>
        <p:spPr>
          <a:xfrm>
            <a:off x="192089" y="173522"/>
            <a:ext cx="396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ko-KR" alt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9EB2E4B-D5D2-4667-89B5-22A72628DA28}"/>
              </a:ext>
            </a:extLst>
          </p:cNvPr>
          <p:cNvSpPr txBox="1"/>
          <p:nvPr/>
        </p:nvSpPr>
        <p:spPr>
          <a:xfrm>
            <a:off x="673754" y="127356"/>
            <a:ext cx="8471647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2400" b="1" dirty="0" smtClean="0">
                <a:latin typeface="+mn-ea"/>
                <a:cs typeface="Arial" panose="020B0604020202020204" pitchFamily="34" charset="0"/>
              </a:rPr>
              <a:t>피해분석과 관련된 대응방안</a:t>
            </a:r>
            <a:endParaRPr lang="ko-KR" altLang="en-US" sz="2400" b="1" dirty="0">
              <a:latin typeface="+mn-ea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152" y="1382179"/>
            <a:ext cx="7715019" cy="479909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8" name="직사각형 7"/>
          <p:cNvSpPr/>
          <p:nvPr/>
        </p:nvSpPr>
        <p:spPr>
          <a:xfrm>
            <a:off x="192089" y="1309609"/>
            <a:ext cx="4125911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ko-KR" altLang="en-US" sz="1400" spc="-50" dirty="0" smtClean="0">
                <a:latin typeface="+mn-ea"/>
              </a:rPr>
              <a:t>프로젝트 기록이 충분한지 여부가 가장 중요한 확인 포인트임</a:t>
            </a:r>
            <a:r>
              <a:rPr lang="en-US" altLang="ko-KR" sz="1400" spc="-50" dirty="0" smtClean="0">
                <a:latin typeface="+mn-ea"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endParaRPr lang="en-US" altLang="ko-KR" sz="1400" spc="-50" dirty="0" smtClean="0">
              <a:latin typeface="+mn-ea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altLang="ko-KR" sz="1400" spc="-50" dirty="0" smtClean="0">
                <a:latin typeface="+mn-ea"/>
              </a:rPr>
              <a:t>FM</a:t>
            </a:r>
            <a:r>
              <a:rPr lang="ko-KR" altLang="en-US" sz="1400" spc="-50" dirty="0">
                <a:latin typeface="+mn-ea"/>
              </a:rPr>
              <a:t>만 원인으로 인정되고</a:t>
            </a:r>
            <a:r>
              <a:rPr lang="en-US" altLang="ko-KR" sz="1400" spc="-50" dirty="0">
                <a:latin typeface="+mn-ea"/>
              </a:rPr>
              <a:t>, FM</a:t>
            </a:r>
            <a:r>
              <a:rPr lang="ko-KR" altLang="en-US" sz="1400" spc="-50" dirty="0">
                <a:latin typeface="+mn-ea"/>
              </a:rPr>
              <a:t>의 비용보상 조항이 없는 경우 원칙적으로 비용보상을 청구하기는 쉽지 않음</a:t>
            </a:r>
            <a:r>
              <a:rPr lang="en-US" altLang="ko-KR" sz="1400" spc="-50" dirty="0">
                <a:latin typeface="+mn-ea"/>
              </a:rPr>
              <a:t>. (</a:t>
            </a:r>
            <a:r>
              <a:rPr lang="ko-KR" altLang="en-US" sz="1400" spc="-50" dirty="0">
                <a:latin typeface="+mn-ea"/>
              </a:rPr>
              <a:t>준거법에 따라 보상권리가 발생할 수 있는 가능성을 배제하지는 않음</a:t>
            </a:r>
            <a:r>
              <a:rPr lang="en-US" altLang="ko-KR" sz="1400" spc="-50" dirty="0">
                <a:latin typeface="+mn-ea"/>
              </a:rPr>
              <a:t>.) </a:t>
            </a:r>
            <a:r>
              <a:rPr lang="ko-KR" altLang="en-US" sz="1400" spc="-50" dirty="0">
                <a:latin typeface="+mn-ea"/>
              </a:rPr>
              <a:t>따라서 비용보상을 위해서는 다른 계약 조항을 인용해서 주장해야 함</a:t>
            </a:r>
            <a:r>
              <a:rPr lang="en-US" altLang="ko-KR" sz="1400" spc="-50" dirty="0">
                <a:latin typeface="+mn-ea"/>
              </a:rPr>
              <a:t>. </a:t>
            </a:r>
            <a:r>
              <a:rPr lang="ko-KR" altLang="en-US" sz="1400" spc="-50" dirty="0">
                <a:latin typeface="+mn-ea"/>
              </a:rPr>
              <a:t>발주자가 쉽게 승인하지 않는 경우 순서적으로 공기연장을 먼저 합의하고 비용은 추후 협의하는 것을 고려할 필요가 있음</a:t>
            </a:r>
            <a:r>
              <a:rPr lang="en-US" altLang="ko-KR" sz="1400" spc="-50" dirty="0">
                <a:latin typeface="+mn-ea"/>
              </a:rPr>
              <a:t>. </a:t>
            </a:r>
            <a:r>
              <a:rPr lang="ko-KR" altLang="en-US" sz="1400" spc="-50" dirty="0">
                <a:latin typeface="+mn-ea"/>
              </a:rPr>
              <a:t>간접비의 경우 프로젝트 중간에 합의해도 시공자에게 보상권리가 당장 발생하는 것은 아님</a:t>
            </a:r>
            <a:r>
              <a:rPr lang="en-US" altLang="ko-KR" sz="1400" spc="-50" dirty="0">
                <a:latin typeface="+mn-ea"/>
              </a:rPr>
              <a:t>. </a:t>
            </a:r>
            <a:endParaRPr lang="en-US" altLang="ko-KR" sz="1400" spc="-50" dirty="0" smtClean="0">
              <a:latin typeface="+mn-ea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endParaRPr lang="en-US" altLang="ko-KR" sz="1400" spc="-50" dirty="0">
              <a:latin typeface="+mn-ea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ko-KR" altLang="en-US" sz="1400" spc="-50" dirty="0">
                <a:latin typeface="+mn-ea"/>
              </a:rPr>
              <a:t>클레임에 있어서 보상을 청구하는 금액의 가장 중요한 기준은 그 금액이 실제 </a:t>
            </a:r>
            <a:r>
              <a:rPr lang="ko-KR" altLang="en-US" sz="1400" spc="-50" dirty="0" smtClean="0">
                <a:latin typeface="+mn-ea"/>
              </a:rPr>
              <a:t>손실 </a:t>
            </a:r>
            <a:r>
              <a:rPr lang="en-US" altLang="ko-KR" sz="1400" spc="-50" dirty="0" smtClean="0">
                <a:latin typeface="+mn-ea"/>
              </a:rPr>
              <a:t>(</a:t>
            </a:r>
            <a:r>
              <a:rPr lang="en-US" altLang="ko-KR" sz="1400" spc="-50" dirty="0">
                <a:latin typeface="+mn-ea"/>
              </a:rPr>
              <a:t>Actual Loss)</a:t>
            </a:r>
            <a:r>
              <a:rPr lang="ko-KR" altLang="en-US" sz="1400" spc="-50" dirty="0" smtClean="0">
                <a:latin typeface="+mn-ea"/>
              </a:rPr>
              <a:t>인지 </a:t>
            </a:r>
            <a:r>
              <a:rPr lang="ko-KR" altLang="en-US" sz="1400" spc="-50" dirty="0">
                <a:latin typeface="+mn-ea"/>
              </a:rPr>
              <a:t>여부</a:t>
            </a:r>
            <a:r>
              <a:rPr lang="en-US" altLang="ko-KR" sz="1400" spc="-50" dirty="0">
                <a:latin typeface="+mn-ea"/>
              </a:rPr>
              <a:t>. </a:t>
            </a:r>
            <a:r>
              <a:rPr lang="ko-KR" altLang="en-US" sz="1400" spc="-50" dirty="0">
                <a:latin typeface="+mn-ea"/>
              </a:rPr>
              <a:t>즉 이론적인 숫자와 가정</a:t>
            </a:r>
            <a:r>
              <a:rPr lang="en-US" altLang="ko-KR" sz="1400" spc="-50" dirty="0">
                <a:latin typeface="+mn-ea"/>
              </a:rPr>
              <a:t>, </a:t>
            </a:r>
            <a:r>
              <a:rPr lang="ko-KR" altLang="en-US" sz="1400" spc="-50" dirty="0">
                <a:latin typeface="+mn-ea"/>
              </a:rPr>
              <a:t>공식을 적용하여 손실을 추정하는 금액이 계산되어서는 안 되고</a:t>
            </a:r>
            <a:r>
              <a:rPr lang="en-US" altLang="ko-KR" sz="1400" spc="-50" dirty="0">
                <a:latin typeface="+mn-ea"/>
              </a:rPr>
              <a:t>, </a:t>
            </a:r>
            <a:r>
              <a:rPr lang="ko-KR" altLang="en-US" sz="1400" spc="-50" dirty="0">
                <a:latin typeface="+mn-ea"/>
              </a:rPr>
              <a:t>입증할 수 있는 실제 발생한 손실에 기초하여 금액을 계산해야 함</a:t>
            </a:r>
            <a:r>
              <a:rPr lang="en-US" altLang="ko-KR" sz="1400" spc="-50" dirty="0" smtClean="0">
                <a:latin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351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표 47">
            <a:extLst>
              <a:ext uri="{FF2B5EF4-FFF2-40B4-BE49-F238E27FC236}">
                <a16:creationId xmlns="" xmlns:a16="http://schemas.microsoft.com/office/drawing/2014/main" id="{BE786B82-BE94-491C-93AC-F4656C2F7E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311256"/>
              </p:ext>
            </p:extLst>
          </p:nvPr>
        </p:nvGraphicFramePr>
        <p:xfrm>
          <a:off x="192089" y="1367969"/>
          <a:ext cx="8316911" cy="5041901"/>
        </p:xfrm>
        <a:graphic>
          <a:graphicData uri="http://schemas.openxmlformats.org/drawingml/2006/table">
            <a:tbl>
              <a:tblPr/>
              <a:tblGrid>
                <a:gridCol w="1217611">
                  <a:extLst>
                    <a:ext uri="{9D8B030D-6E8A-4147-A177-3AD203B41FA5}">
                      <a16:colId xmlns="" xmlns:a16="http://schemas.microsoft.com/office/drawing/2014/main" val="1352069716"/>
                    </a:ext>
                  </a:extLst>
                </a:gridCol>
                <a:gridCol w="7099300">
                  <a:extLst>
                    <a:ext uri="{9D8B030D-6E8A-4147-A177-3AD203B41FA5}">
                      <a16:colId xmlns="" xmlns:a16="http://schemas.microsoft.com/office/drawing/2014/main" val="2787135059"/>
                    </a:ext>
                  </a:extLst>
                </a:gridCol>
              </a:tblGrid>
              <a:tr h="33020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유형</a:t>
                      </a:r>
                      <a:endParaRPr lang="ko-KR" altLang="en-US" sz="1200" b="1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도해</a:t>
                      </a:r>
                      <a:endParaRPr lang="ko-KR" altLang="en-US" sz="1200" b="1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19529590"/>
                  </a:ext>
                </a:extLst>
              </a:tr>
              <a:tr h="1358900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ko-KR" altLang="en-US" sz="12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동일한 작업에</a:t>
                      </a:r>
                      <a:endParaRPr lang="en-US" altLang="ko-KR" sz="1200" b="1" i="0" u="none" strike="noStrike" spc="-50" baseline="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indent="0" algn="ctr" fontAlgn="ctr">
                        <a:buFontTx/>
                        <a:buNone/>
                      </a:pPr>
                      <a:r>
                        <a:rPr lang="ko-KR" altLang="en-US" sz="12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영향을 발생시킨 경우</a:t>
                      </a:r>
                      <a:endParaRPr lang="ko-KR" altLang="en-US" sz="1200" b="1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6700" indent="-171450" algn="l" fontAlgn="ctr">
                        <a:buFont typeface="Arial" panose="020B0604020202020204" pitchFamily="34" charset="0"/>
                        <a:buChar char="•"/>
                      </a:pPr>
                      <a:endParaRPr lang="en-US" altLang="ko-KR" sz="1200" b="0" i="0" u="none" strike="noStrike" spc="-50" baseline="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93900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ko-KR" altLang="en-US" sz="12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다른 작업에 </a:t>
                      </a:r>
                      <a:endParaRPr lang="en-US" altLang="ko-KR" sz="1200" b="1" i="0" u="none" strike="noStrike" spc="-50" baseline="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indent="0" algn="ctr" fontAlgn="ctr">
                        <a:buFontTx/>
                        <a:buNone/>
                      </a:pPr>
                      <a:r>
                        <a:rPr lang="ko-KR" altLang="en-US" sz="12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영향을</a:t>
                      </a:r>
                      <a:endParaRPr lang="en-US" altLang="ko-KR" sz="1200" b="1" i="0" u="none" strike="noStrike" spc="-50" baseline="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indent="0" algn="ctr" fontAlgn="ctr">
                        <a:buFontTx/>
                        <a:buNone/>
                      </a:pPr>
                      <a:r>
                        <a:rPr lang="ko-KR" altLang="en-US" sz="12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발생시킨 경우</a:t>
                      </a:r>
                      <a:endParaRPr lang="ko-KR" altLang="en-US" sz="1200" b="1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6700" indent="-171450" algn="l" fontAlgn="ctr">
                        <a:buFont typeface="Arial" panose="020B0604020202020204" pitchFamily="34" charset="0"/>
                        <a:buChar char="•"/>
                      </a:pPr>
                      <a:endParaRPr lang="ko-KR" altLang="en-US" sz="1200" b="0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58900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ko-KR" altLang="en-US" sz="12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동시에 발생해서 동일한 영향을 </a:t>
                      </a:r>
                      <a:endParaRPr lang="en-US" altLang="ko-KR" sz="1200" b="1" i="0" u="none" strike="noStrike" spc="-50" baseline="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indent="0" algn="ctr" fontAlgn="ctr">
                        <a:buFontTx/>
                        <a:buNone/>
                      </a:pPr>
                      <a:r>
                        <a:rPr lang="ko-KR" altLang="en-US" sz="12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발생시킨 경우</a:t>
                      </a:r>
                      <a:endParaRPr lang="ko-KR" altLang="en-US" sz="1200" b="1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6700" indent="-171450" algn="l" fontAlgn="ctr">
                        <a:buFont typeface="Arial" panose="020B0604020202020204" pitchFamily="34" charset="0"/>
                        <a:buChar char="•"/>
                      </a:pPr>
                      <a:endParaRPr lang="ko-KR" altLang="en-US" sz="1200" b="0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381937"/>
                  </a:ext>
                </a:extLst>
              </a:tr>
            </a:tbl>
          </a:graphicData>
        </a:graphic>
      </p:graphicFrame>
      <p:sp>
        <p:nvSpPr>
          <p:cNvPr id="15" name="슬라이드 번호 개체 틀 1">
            <a:extLst>
              <a:ext uri="{FF2B5EF4-FFF2-40B4-BE49-F238E27FC236}">
                <a16:creationId xmlns="" xmlns:a16="http://schemas.microsoft.com/office/drawing/2014/main" id="{FB763CA5-362F-4019-A11B-E371E257E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569710"/>
            <a:ext cx="2743200" cy="216000"/>
          </a:xfrm>
        </p:spPr>
        <p:txBody>
          <a:bodyPr/>
          <a:lstStyle/>
          <a:p>
            <a:fld id="{35403F34-BCC1-4C15-A085-800736C7B577}" type="slidenum">
              <a:rPr lang="ko-KR" altLang="en-US" sz="1000" smtClean="0"/>
              <a:pPr/>
              <a:t>22</a:t>
            </a:fld>
            <a:endParaRPr lang="ko-KR" altLang="en-US" sz="1000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5D55813-956B-499A-9078-751FD48CBDBC}"/>
              </a:ext>
            </a:extLst>
          </p:cNvPr>
          <p:cNvSpPr txBox="1"/>
          <p:nvPr/>
        </p:nvSpPr>
        <p:spPr>
          <a:xfrm>
            <a:off x="192088" y="836613"/>
            <a:ext cx="11807825" cy="360000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4000" tIns="0" bIns="0" rtlCol="0" anchor="ctr" anchorCtr="0">
            <a:no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1) </a:t>
            </a:r>
            <a:r>
              <a:rPr lang="ko-KR" altLang="en-US" sz="1600" b="1" dirty="0" smtClean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동시지연 </a:t>
            </a:r>
            <a:r>
              <a:rPr lang="en-US" altLang="ko-KR" sz="1600" b="1" dirty="0" smtClean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(Concurrent Delay)</a:t>
            </a:r>
            <a:endParaRPr lang="ko-KR" altLang="en-US" sz="1600" b="1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FF5B28A-BDB1-410E-A668-C94856F8D697}"/>
              </a:ext>
            </a:extLst>
          </p:cNvPr>
          <p:cNvSpPr txBox="1"/>
          <p:nvPr/>
        </p:nvSpPr>
        <p:spPr>
          <a:xfrm>
            <a:off x="192089" y="173522"/>
            <a:ext cx="396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ko-KR" alt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9EB2E4B-D5D2-4667-89B5-22A72628DA28}"/>
              </a:ext>
            </a:extLst>
          </p:cNvPr>
          <p:cNvSpPr txBox="1"/>
          <p:nvPr/>
        </p:nvSpPr>
        <p:spPr>
          <a:xfrm>
            <a:off x="673754" y="127356"/>
            <a:ext cx="8471647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2400" b="1" dirty="0" smtClean="0">
                <a:latin typeface="+mn-ea"/>
                <a:cs typeface="Arial" panose="020B0604020202020204" pitchFamily="34" charset="0"/>
              </a:rPr>
              <a:t>예상되는 기술적 쟁점</a:t>
            </a:r>
            <a:endParaRPr lang="ko-KR" altLang="en-US" sz="2400" b="1" dirty="0">
              <a:latin typeface="+mn-ea"/>
              <a:cs typeface="Arial" panose="020B0604020202020204" pitchFamily="34" charset="0"/>
            </a:endParaRPr>
          </a:p>
        </p:txBody>
      </p:sp>
      <p:pic>
        <p:nvPicPr>
          <p:cNvPr id="47" name="그림 4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405" y="1370012"/>
            <a:ext cx="3364508" cy="448060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345" y="1910182"/>
            <a:ext cx="6773863" cy="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345" y="3278524"/>
            <a:ext cx="6870700" cy="15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345" y="5280931"/>
            <a:ext cx="6773863" cy="928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" name="직사각형 61">
            <a:extLst>
              <a:ext uri="{FF2B5EF4-FFF2-40B4-BE49-F238E27FC236}">
                <a16:creationId xmlns:a16="http://schemas.microsoft.com/office/drawing/2014/main" xmlns="" id="{8A311CBC-EE99-4CED-9ECD-C0A4490A1F59}"/>
              </a:ext>
            </a:extLst>
          </p:cNvPr>
          <p:cNvSpPr/>
          <p:nvPr/>
        </p:nvSpPr>
        <p:spPr>
          <a:xfrm>
            <a:off x="9439859" y="5914118"/>
            <a:ext cx="1908000" cy="23409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200" b="1" dirty="0" smtClean="0">
                <a:solidFill>
                  <a:schemeClr val="tx1"/>
                </a:solidFill>
                <a:latin typeface="+mn-ea"/>
              </a:rPr>
              <a:t>&lt;Concurrent Delay </a:t>
            </a:r>
            <a:r>
              <a:rPr lang="ko-KR" altLang="en-US" sz="1200" b="1" dirty="0" smtClean="0">
                <a:solidFill>
                  <a:schemeClr val="tx1"/>
                </a:solidFill>
                <a:latin typeface="+mn-ea"/>
              </a:rPr>
              <a:t>해석</a:t>
            </a:r>
            <a:r>
              <a:rPr lang="en-US" altLang="ko-KR" sz="1200" b="1" dirty="0" smtClean="0">
                <a:solidFill>
                  <a:schemeClr val="tx1"/>
                </a:solidFill>
                <a:latin typeface="+mn-ea"/>
              </a:rPr>
              <a:t>&gt;</a:t>
            </a:r>
            <a:endParaRPr lang="ko-KR" altLang="en-US" sz="1200" b="1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2534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표 35">
            <a:extLst>
              <a:ext uri="{FF2B5EF4-FFF2-40B4-BE49-F238E27FC236}">
                <a16:creationId xmlns="" xmlns:a16="http://schemas.microsoft.com/office/drawing/2014/main" id="{BE786B82-BE94-491C-93AC-F4656C2F7E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279352"/>
              </p:ext>
            </p:extLst>
          </p:nvPr>
        </p:nvGraphicFramePr>
        <p:xfrm>
          <a:off x="192089" y="1353455"/>
          <a:ext cx="11809411" cy="5076374"/>
        </p:xfrm>
        <a:graphic>
          <a:graphicData uri="http://schemas.openxmlformats.org/drawingml/2006/table">
            <a:tbl>
              <a:tblPr/>
              <a:tblGrid>
                <a:gridCol w="1217611">
                  <a:extLst>
                    <a:ext uri="{9D8B030D-6E8A-4147-A177-3AD203B41FA5}">
                      <a16:colId xmlns="" xmlns:a16="http://schemas.microsoft.com/office/drawing/2014/main" val="1352069716"/>
                    </a:ext>
                  </a:extLst>
                </a:gridCol>
                <a:gridCol w="10591800">
                  <a:extLst>
                    <a:ext uri="{9D8B030D-6E8A-4147-A177-3AD203B41FA5}">
                      <a16:colId xmlns="" xmlns:a16="http://schemas.microsoft.com/office/drawing/2014/main" val="2787135059"/>
                    </a:ext>
                  </a:extLst>
                </a:gridCol>
              </a:tblGrid>
              <a:tr h="33020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유형</a:t>
                      </a:r>
                      <a:endParaRPr lang="ko-KR" altLang="en-US" sz="1200" b="1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내용</a:t>
                      </a:r>
                      <a:endParaRPr lang="ko-KR" altLang="en-US" sz="1200" b="1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1952959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ko-KR" altLang="en-US" sz="14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지연이 보고되지 않은 경우</a:t>
                      </a:r>
                      <a:endParaRPr lang="ko-KR" altLang="en-US" sz="1400" b="1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670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4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이런 상황은 시공자에게 유리한 상황에 가까우며</a:t>
                      </a:r>
                      <a:r>
                        <a:rPr lang="en-US" altLang="ko-KR" sz="14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코로나로 인한 지연만 분석하면 됨</a:t>
                      </a:r>
                      <a:r>
                        <a:rPr lang="en-US" altLang="ko-KR" sz="14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. </a:t>
                      </a:r>
                    </a:p>
                    <a:p>
                      <a:pPr marL="26670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4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물론 과거에 발주자가 지연을 확인하고 만회를 지시한 기록이 있었거나 시공자가 제출한 월간보고서의 공정표에 발주자가 코멘트를 한 상황이라면 추가적인 검토가 더 필요함</a:t>
                      </a:r>
                      <a:r>
                        <a:rPr lang="en-US" altLang="ko-KR" sz="14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31773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ko-KR" altLang="en-US" sz="14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지연이 </a:t>
                      </a:r>
                      <a:endParaRPr lang="en-US" altLang="ko-KR" sz="1400" b="1" i="0" u="none" strike="noStrike" spc="-50" baseline="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indent="0" algn="ctr" fontAlgn="ctr">
                        <a:buFontTx/>
                        <a:buNone/>
                      </a:pPr>
                      <a:r>
                        <a:rPr lang="ko-KR" altLang="en-US" sz="14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보고된 </a:t>
                      </a:r>
                      <a:endParaRPr lang="en-US" altLang="ko-KR" sz="1400" b="1" i="0" u="none" strike="noStrike" spc="-50" baseline="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indent="0" algn="ctr" fontAlgn="ctr">
                        <a:buFontTx/>
                        <a:buNone/>
                      </a:pPr>
                      <a:r>
                        <a:rPr lang="ko-KR" altLang="en-US" sz="14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경우</a:t>
                      </a:r>
                      <a:endParaRPr lang="ko-KR" altLang="en-US" sz="1400" b="1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6700" indent="-171450" algn="l" fontAlgn="ctr">
                        <a:buFont typeface="Arial" panose="020B0604020202020204" pitchFamily="34" charset="0"/>
                        <a:buChar char="•"/>
                      </a:pPr>
                      <a:endParaRPr lang="en-US" altLang="ko-KR" sz="1400" b="0" i="0" u="none" strike="noStrike" spc="-50" baseline="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66700" indent="-171450" algn="l" fontAlgn="ctr">
                        <a:buFont typeface="Arial" panose="020B0604020202020204" pitchFamily="34" charset="0"/>
                        <a:buChar char="•"/>
                      </a:pPr>
                      <a:endParaRPr lang="en-US" altLang="ko-KR" sz="1400" b="0" i="0" u="none" strike="noStrike" spc="-50" baseline="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66700" indent="-171450" algn="l" fontAlgn="ctr">
                        <a:buFont typeface="Arial" panose="020B0604020202020204" pitchFamily="34" charset="0"/>
                        <a:buChar char="•"/>
                      </a:pPr>
                      <a:endParaRPr lang="en-US" altLang="ko-KR" sz="1400" b="0" i="0" u="none" strike="noStrike" spc="-50" baseline="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66700" indent="-171450" algn="l" fontAlgn="ctr">
                        <a:buFont typeface="Arial" panose="020B0604020202020204" pitchFamily="34" charset="0"/>
                        <a:buChar char="•"/>
                      </a:pPr>
                      <a:endParaRPr lang="en-US" altLang="ko-KR" sz="1400" b="0" i="0" u="none" strike="noStrike" spc="-50" baseline="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66700" indent="-171450" algn="l" fontAlgn="ctr">
                        <a:buFont typeface="Arial" panose="020B0604020202020204" pitchFamily="34" charset="0"/>
                        <a:buChar char="•"/>
                      </a:pPr>
                      <a:endParaRPr lang="en-US" altLang="ko-KR" sz="1400" b="0" i="0" u="none" strike="noStrike" spc="-50" baseline="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66700" indent="-171450" algn="l" fontAlgn="ctr">
                        <a:buFont typeface="Arial" panose="020B0604020202020204" pitchFamily="34" charset="0"/>
                        <a:buChar char="•"/>
                      </a:pPr>
                      <a:endParaRPr lang="en-US" altLang="ko-KR" sz="1400" b="0" i="0" u="none" strike="noStrike" spc="-50" baseline="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66700" indent="-171450" algn="l" fontAlgn="ctr">
                        <a:buFont typeface="Arial" panose="020B0604020202020204" pitchFamily="34" charset="0"/>
                        <a:buChar char="•"/>
                      </a:pPr>
                      <a:endParaRPr lang="en-US" altLang="ko-KR" sz="1400" b="0" i="0" u="none" strike="noStrike" spc="-50" baseline="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66700" indent="-171450" algn="l" fontAlgn="ctr">
                        <a:buFont typeface="Arial" panose="020B0604020202020204" pitchFamily="34" charset="0"/>
                        <a:buChar char="•"/>
                      </a:pPr>
                      <a:endParaRPr lang="en-US" altLang="ko-KR" sz="1400" b="0" i="0" u="none" strike="noStrike" spc="-50" baseline="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66700" indent="-171450" algn="l" fontAlgn="ctr">
                        <a:buFont typeface="Arial" panose="020B0604020202020204" pitchFamily="34" charset="0"/>
                        <a:buChar char="•"/>
                      </a:pPr>
                      <a:endParaRPr lang="en-US" altLang="ko-KR" sz="1400" b="0" i="0" u="none" strike="noStrike" spc="-50" baseline="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66700" indent="-171450" algn="l" fontAlgn="ctr">
                        <a:buFont typeface="Arial" panose="020B0604020202020204" pitchFamily="34" charset="0"/>
                        <a:buChar char="•"/>
                      </a:pPr>
                      <a:endParaRPr lang="en-US" altLang="ko-KR" sz="1400" b="0" i="0" u="none" strike="noStrike" spc="-50" baseline="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66700" indent="-171450" algn="l" fontAlgn="ctr">
                        <a:buFont typeface="Arial" panose="020B0604020202020204" pitchFamily="34" charset="0"/>
                        <a:buChar char="•"/>
                      </a:pPr>
                      <a:endParaRPr lang="en-US" altLang="ko-KR" sz="1400" b="0" i="0" u="none" strike="noStrike" spc="-50" baseline="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66700" indent="-171450" algn="l" fontAlgn="ctr">
                        <a:buFont typeface="Arial" panose="020B0604020202020204" pitchFamily="34" charset="0"/>
                        <a:buChar char="•"/>
                      </a:pPr>
                      <a:endParaRPr lang="en-US" altLang="ko-KR" sz="1400" b="1" i="0" u="none" strike="noStrike" spc="-50" baseline="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66700" indent="-171450" algn="l" fontAlgn="ctr">
                        <a:buFont typeface="Arial" panose="020B0604020202020204" pitchFamily="34" charset="0"/>
                        <a:buChar char="•"/>
                      </a:pPr>
                      <a:endParaRPr lang="en-US" altLang="ko-KR" sz="1400" b="1" i="0" u="none" strike="noStrike" spc="-50" baseline="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6670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400" b="1" i="0" u="sng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Case 1 </a:t>
                      </a:r>
                      <a:endParaRPr lang="en-US" altLang="ko-KR" sz="1400" b="1" i="0" u="sng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60350" indent="0" algn="l" fontAlgn="ctr">
                        <a:buFont typeface="Arial" panose="020B0604020202020204" pitchFamily="34" charset="0"/>
                        <a:buNone/>
                      </a:pPr>
                      <a:r>
                        <a:rPr lang="ko-KR" altLang="en-US" sz="14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공기연장이 </a:t>
                      </a:r>
                      <a:r>
                        <a:rPr lang="en-US" altLang="ko-KR" sz="14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  <a:r>
                        <a:rPr lang="ko-KR" altLang="en-US" sz="14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개월로 제출된 상황에서 승인 받지 못했다면</a:t>
                      </a:r>
                      <a:r>
                        <a:rPr lang="en-US" altLang="ko-KR" sz="14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코로나로 인한 지연기간은 </a:t>
                      </a:r>
                      <a:r>
                        <a:rPr lang="en-US" altLang="ko-KR" sz="14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  <a:r>
                        <a:rPr lang="ko-KR" altLang="en-US" sz="14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개월의 끝점으로부터 계산된 </a:t>
                      </a:r>
                      <a:r>
                        <a:rPr lang="en-US" altLang="ko-KR" sz="14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a</a:t>
                      </a:r>
                      <a:r>
                        <a:rPr lang="ko-KR" altLang="en-US" sz="14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기간</a:t>
                      </a:r>
                      <a:r>
                        <a:rPr lang="en-US" altLang="ko-KR" sz="14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</a:p>
                    <a:p>
                      <a:pPr marL="26670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400" b="1" i="0" u="sng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Case 2</a:t>
                      </a:r>
                    </a:p>
                    <a:p>
                      <a:pPr marL="266700" indent="0" algn="l" fontAlgn="ctr">
                        <a:buFont typeface="Arial" panose="020B0604020202020204" pitchFamily="34" charset="0"/>
                        <a:buNone/>
                      </a:pPr>
                      <a:r>
                        <a:rPr lang="ko-KR" altLang="en-US" sz="14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공기연장을 </a:t>
                      </a:r>
                      <a:r>
                        <a:rPr lang="en-US" altLang="ko-KR" sz="14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  <a:r>
                        <a:rPr lang="ko-KR" altLang="en-US" sz="14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개월로 제출했고 </a:t>
                      </a:r>
                      <a:r>
                        <a:rPr lang="en-US" altLang="ko-KR" sz="14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14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개월만 승인 받았다면</a:t>
                      </a:r>
                      <a:r>
                        <a:rPr lang="en-US" altLang="ko-KR" sz="14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코로나로 인한 지연기간은 </a:t>
                      </a:r>
                      <a:r>
                        <a:rPr lang="en-US" altLang="ko-KR" sz="14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14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개월의 끝점으로부터 계산된 </a:t>
                      </a:r>
                      <a:r>
                        <a:rPr lang="en-US" altLang="ko-KR" sz="14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b</a:t>
                      </a:r>
                      <a:r>
                        <a:rPr lang="ko-KR" altLang="en-US" sz="14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기간</a:t>
                      </a:r>
                      <a:endParaRPr lang="en-US" altLang="ko-KR" sz="1400" b="0" i="0" u="none" strike="noStrike" spc="-50" baseline="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7200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슬라이드 번호 개체 틀 1">
            <a:extLst>
              <a:ext uri="{FF2B5EF4-FFF2-40B4-BE49-F238E27FC236}">
                <a16:creationId xmlns="" xmlns:a16="http://schemas.microsoft.com/office/drawing/2014/main" id="{FB763CA5-362F-4019-A11B-E371E257E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569710"/>
            <a:ext cx="2743200" cy="216000"/>
          </a:xfrm>
        </p:spPr>
        <p:txBody>
          <a:bodyPr/>
          <a:lstStyle/>
          <a:p>
            <a:fld id="{35403F34-BCC1-4C15-A085-800736C7B577}" type="slidenum">
              <a:rPr lang="ko-KR" altLang="en-US" sz="1000" smtClean="0"/>
              <a:pPr/>
              <a:t>23</a:t>
            </a:fld>
            <a:endParaRPr lang="ko-KR" altLang="en-US" sz="1000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5D55813-956B-499A-9078-751FD48CBDBC}"/>
              </a:ext>
            </a:extLst>
          </p:cNvPr>
          <p:cNvSpPr txBox="1"/>
          <p:nvPr/>
        </p:nvSpPr>
        <p:spPr>
          <a:xfrm>
            <a:off x="192088" y="836613"/>
            <a:ext cx="11807825" cy="360000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4000" tIns="0" bIns="0" rtlCol="0" anchor="ctr" anchorCtr="0">
            <a:no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2) </a:t>
            </a:r>
            <a:r>
              <a:rPr lang="ko-KR" altLang="en-US" sz="1600" b="1" dirty="0" smtClean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코로나 발생 직전의 지연</a:t>
            </a:r>
            <a:endParaRPr lang="ko-KR" altLang="en-US" sz="1600" b="1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FF5B28A-BDB1-410E-A668-C94856F8D697}"/>
              </a:ext>
            </a:extLst>
          </p:cNvPr>
          <p:cNvSpPr txBox="1"/>
          <p:nvPr/>
        </p:nvSpPr>
        <p:spPr>
          <a:xfrm>
            <a:off x="192089" y="173522"/>
            <a:ext cx="396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ko-KR" alt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9EB2E4B-D5D2-4667-89B5-22A72628DA28}"/>
              </a:ext>
            </a:extLst>
          </p:cNvPr>
          <p:cNvSpPr txBox="1"/>
          <p:nvPr/>
        </p:nvSpPr>
        <p:spPr>
          <a:xfrm>
            <a:off x="673754" y="127356"/>
            <a:ext cx="8471647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2400" b="1" dirty="0" smtClean="0">
                <a:latin typeface="+mn-ea"/>
                <a:cs typeface="Arial" panose="020B0604020202020204" pitchFamily="34" charset="0"/>
              </a:rPr>
              <a:t>예상되는 기술적 쟁점</a:t>
            </a:r>
            <a:endParaRPr lang="ko-KR" altLang="en-US" sz="2400" b="1" dirty="0">
              <a:latin typeface="+mn-ea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"/>
          <a:stretch/>
        </p:blipFill>
        <p:spPr bwMode="auto">
          <a:xfrm>
            <a:off x="1511300" y="2938620"/>
            <a:ext cx="6210300" cy="2103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7886700" y="2868527"/>
            <a:ext cx="3962400" cy="246221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400" b="1" spc="-50" dirty="0" smtClean="0">
                <a:latin typeface="+mn-ea"/>
              </a:rPr>
              <a:t>&lt;</a:t>
            </a:r>
            <a:r>
              <a:rPr lang="ko-KR" altLang="en-US" sz="1400" b="1" spc="-50" dirty="0" smtClean="0">
                <a:latin typeface="+mn-ea"/>
              </a:rPr>
              <a:t>유의사항</a:t>
            </a:r>
            <a:r>
              <a:rPr lang="en-US" altLang="ko-KR" sz="1400" b="1" spc="-50" dirty="0" smtClean="0">
                <a:latin typeface="+mn-ea"/>
              </a:rPr>
              <a:t>&gt;</a:t>
            </a:r>
          </a:p>
          <a:p>
            <a:r>
              <a:rPr lang="ko-KR" altLang="en-US" sz="1400" spc="-50" dirty="0" smtClean="0">
                <a:latin typeface="+mn-ea"/>
              </a:rPr>
              <a:t>공기연장을 </a:t>
            </a:r>
            <a:r>
              <a:rPr lang="ko-KR" altLang="en-US" sz="1400" spc="-50" dirty="0">
                <a:latin typeface="+mn-ea"/>
              </a:rPr>
              <a:t>승인 받지 못했다고 해서 코로나로 인한 지연기간을 ‘</a:t>
            </a:r>
            <a:r>
              <a:rPr lang="en-US" altLang="ko-KR" sz="1400" spc="-50" dirty="0">
                <a:latin typeface="+mn-ea"/>
              </a:rPr>
              <a:t>4</a:t>
            </a:r>
            <a:r>
              <a:rPr lang="ko-KR" altLang="en-US" sz="1400" spc="-50" dirty="0">
                <a:latin typeface="+mn-ea"/>
              </a:rPr>
              <a:t>개월</a:t>
            </a:r>
            <a:r>
              <a:rPr lang="en-US" altLang="ko-KR" sz="1400" spc="-50" dirty="0">
                <a:latin typeface="+mn-ea"/>
              </a:rPr>
              <a:t>+a’</a:t>
            </a:r>
            <a:r>
              <a:rPr lang="ko-KR" altLang="en-US" sz="1400" spc="-50" dirty="0">
                <a:latin typeface="+mn-ea"/>
              </a:rPr>
              <a:t>로 계산해서는 안 </a:t>
            </a:r>
            <a:r>
              <a:rPr lang="ko-KR" altLang="en-US" sz="1400" spc="-50" dirty="0" smtClean="0">
                <a:latin typeface="+mn-ea"/>
              </a:rPr>
              <a:t>됨</a:t>
            </a:r>
            <a:r>
              <a:rPr lang="en-US" altLang="ko-KR" sz="1400" spc="-50" dirty="0" smtClean="0">
                <a:latin typeface="+mn-ea"/>
              </a:rPr>
              <a:t>. </a:t>
            </a:r>
            <a:r>
              <a:rPr lang="ko-KR" altLang="en-US" sz="1400" spc="-50" dirty="0">
                <a:latin typeface="+mn-ea"/>
              </a:rPr>
              <a:t>지연은 이미 </a:t>
            </a:r>
            <a:r>
              <a:rPr lang="en-US" altLang="ko-KR" sz="1400" spc="-50" dirty="0">
                <a:latin typeface="+mn-ea"/>
              </a:rPr>
              <a:t>4</a:t>
            </a:r>
            <a:r>
              <a:rPr lang="ko-KR" altLang="en-US" sz="1400" spc="-50" dirty="0">
                <a:latin typeface="+mn-ea"/>
              </a:rPr>
              <a:t>개월이 발생한 것이고 </a:t>
            </a:r>
            <a:r>
              <a:rPr lang="en-US" altLang="ko-KR" sz="1400" spc="-50" dirty="0">
                <a:latin typeface="+mn-ea"/>
              </a:rPr>
              <a:t>(</a:t>
            </a:r>
            <a:r>
              <a:rPr lang="ko-KR" altLang="en-US" sz="1400" spc="-50" dirty="0">
                <a:latin typeface="+mn-ea"/>
              </a:rPr>
              <a:t>발생한 지연은 불변임</a:t>
            </a:r>
            <a:r>
              <a:rPr lang="en-US" altLang="ko-KR" sz="1400" spc="-50" dirty="0">
                <a:latin typeface="+mn-ea"/>
              </a:rPr>
              <a:t>), </a:t>
            </a:r>
            <a:r>
              <a:rPr lang="ko-KR" altLang="en-US" sz="1400" spc="-50" dirty="0">
                <a:latin typeface="+mn-ea"/>
              </a:rPr>
              <a:t>공기연장을 인정한다는 것은 </a:t>
            </a:r>
            <a:r>
              <a:rPr lang="en-US" altLang="ko-KR" sz="1400" spc="-50" dirty="0">
                <a:latin typeface="+mn-ea"/>
              </a:rPr>
              <a:t>4</a:t>
            </a:r>
            <a:r>
              <a:rPr lang="ko-KR" altLang="en-US" sz="1400" spc="-50" dirty="0">
                <a:latin typeface="+mn-ea"/>
              </a:rPr>
              <a:t>개월 내에서 어떤 계약당사자가 책임을 얼마나 져야 하는지를 결정하는 문제이기 때문에 </a:t>
            </a:r>
            <a:r>
              <a:rPr lang="en-US" altLang="ko-KR" sz="1400" spc="-50" dirty="0">
                <a:latin typeface="+mn-ea"/>
              </a:rPr>
              <a:t>4</a:t>
            </a:r>
            <a:r>
              <a:rPr lang="ko-KR" altLang="en-US" sz="1400" spc="-50" dirty="0">
                <a:latin typeface="+mn-ea"/>
              </a:rPr>
              <a:t>개월의 지연은 여전히 </a:t>
            </a:r>
            <a:r>
              <a:rPr lang="ko-KR" altLang="en-US" sz="1400" spc="-50" dirty="0" smtClean="0">
                <a:latin typeface="+mn-ea"/>
              </a:rPr>
              <a:t>유효</a:t>
            </a:r>
            <a:r>
              <a:rPr lang="en-US" altLang="ko-KR" sz="1400" spc="-50" dirty="0" smtClean="0">
                <a:latin typeface="+mn-ea"/>
              </a:rPr>
              <a:t>. </a:t>
            </a:r>
          </a:p>
          <a:p>
            <a:r>
              <a:rPr lang="ko-KR" altLang="en-US" sz="1400" spc="-50" dirty="0" smtClean="0">
                <a:latin typeface="+mn-ea"/>
              </a:rPr>
              <a:t>따라서 </a:t>
            </a:r>
            <a:r>
              <a:rPr lang="ko-KR" altLang="en-US" sz="1400" spc="-50" dirty="0">
                <a:latin typeface="+mn-ea"/>
              </a:rPr>
              <a:t>이런 상황에서는 제출된 지연기간은 그대로 둔 상태에서 코로나 사태로 인하여 추가로 발생한 지연 기간을 계산해야 </a:t>
            </a:r>
            <a:r>
              <a:rPr lang="ko-KR" altLang="en-US" sz="1400" spc="-50" dirty="0" smtClean="0">
                <a:latin typeface="+mn-ea"/>
              </a:rPr>
              <a:t>함</a:t>
            </a:r>
            <a:r>
              <a:rPr lang="en-US" altLang="ko-KR" sz="1400" spc="-50" dirty="0" smtClean="0">
                <a:latin typeface="+mn-ea"/>
              </a:rPr>
              <a:t>.</a:t>
            </a:r>
            <a:endParaRPr lang="ko-KR" altLang="en-US" sz="1400" spc="-5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8963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슬라이드 번호 개체 틀 1">
            <a:extLst>
              <a:ext uri="{FF2B5EF4-FFF2-40B4-BE49-F238E27FC236}">
                <a16:creationId xmlns="" xmlns:a16="http://schemas.microsoft.com/office/drawing/2014/main" id="{FB763CA5-362F-4019-A11B-E371E257E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569710"/>
            <a:ext cx="2743200" cy="216000"/>
          </a:xfrm>
        </p:spPr>
        <p:txBody>
          <a:bodyPr/>
          <a:lstStyle/>
          <a:p>
            <a:fld id="{35403F34-BCC1-4C15-A085-800736C7B577}" type="slidenum">
              <a:rPr lang="ko-KR" altLang="en-US" sz="1000" smtClean="0"/>
              <a:pPr/>
              <a:t>24</a:t>
            </a:fld>
            <a:endParaRPr lang="ko-KR" altLang="en-US" sz="1000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5D55813-956B-499A-9078-751FD48CBDBC}"/>
              </a:ext>
            </a:extLst>
          </p:cNvPr>
          <p:cNvSpPr txBox="1"/>
          <p:nvPr/>
        </p:nvSpPr>
        <p:spPr>
          <a:xfrm>
            <a:off x="192088" y="836613"/>
            <a:ext cx="11807825" cy="360000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4000" tIns="0" bIns="0" rtlCol="0" anchor="ctr" anchorCtr="0">
            <a:no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3)</a:t>
            </a:r>
            <a:r>
              <a:rPr lang="ko-KR" altLang="en-US" sz="16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 지연 분석방법</a:t>
            </a:r>
            <a:r>
              <a:rPr lang="en-US" altLang="ko-KR" sz="16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(Delay Analysis Method)</a:t>
            </a:r>
            <a:r>
              <a:rPr lang="ko-KR" altLang="en-US" sz="16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의 선정</a:t>
            </a:r>
            <a:r>
              <a:rPr lang="en-US" altLang="ko-KR" sz="1600" b="1" dirty="0" smtClean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  </a:t>
            </a:r>
            <a:endParaRPr lang="ko-KR" altLang="en-US" sz="1600" b="1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FF5B28A-BDB1-410E-A668-C94856F8D697}"/>
              </a:ext>
            </a:extLst>
          </p:cNvPr>
          <p:cNvSpPr txBox="1"/>
          <p:nvPr/>
        </p:nvSpPr>
        <p:spPr>
          <a:xfrm>
            <a:off x="192089" y="173522"/>
            <a:ext cx="396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ko-KR" alt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9EB2E4B-D5D2-4667-89B5-22A72628DA28}"/>
              </a:ext>
            </a:extLst>
          </p:cNvPr>
          <p:cNvSpPr txBox="1"/>
          <p:nvPr/>
        </p:nvSpPr>
        <p:spPr>
          <a:xfrm>
            <a:off x="673754" y="127356"/>
            <a:ext cx="8471647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2400" b="1" dirty="0" smtClean="0">
                <a:latin typeface="+mn-ea"/>
                <a:cs typeface="Arial" panose="020B0604020202020204" pitchFamily="34" charset="0"/>
              </a:rPr>
              <a:t>예상되는 기술적 쟁점</a:t>
            </a:r>
            <a:endParaRPr lang="ko-KR" altLang="en-US" sz="2400" b="1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xmlns="" id="{8A311CBC-EE99-4CED-9ECD-C0A4490A1F59}"/>
              </a:ext>
            </a:extLst>
          </p:cNvPr>
          <p:cNvSpPr/>
          <p:nvPr/>
        </p:nvSpPr>
        <p:spPr>
          <a:xfrm>
            <a:off x="700089" y="1433513"/>
            <a:ext cx="2052000" cy="5156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400" b="1" dirty="0" smtClean="0">
                <a:solidFill>
                  <a:schemeClr val="tx1"/>
                </a:solidFill>
                <a:latin typeface="+mn-ea"/>
              </a:rPr>
              <a:t>계약서에 분석방법 </a:t>
            </a:r>
            <a:endParaRPr lang="en-US" altLang="ko-KR" sz="1400" b="1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ko-KR" altLang="en-US" sz="1400" b="1" dirty="0" smtClean="0">
                <a:solidFill>
                  <a:schemeClr val="tx1"/>
                </a:solidFill>
                <a:latin typeface="+mn-ea"/>
              </a:rPr>
              <a:t>유무 확인</a:t>
            </a:r>
            <a:endParaRPr lang="ko-KR" altLang="en-US" sz="1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xmlns="" id="{8A311CBC-EE99-4CED-9ECD-C0A4490A1F59}"/>
              </a:ext>
            </a:extLst>
          </p:cNvPr>
          <p:cNvSpPr/>
          <p:nvPr/>
        </p:nvSpPr>
        <p:spPr>
          <a:xfrm>
            <a:off x="3599860" y="1433513"/>
            <a:ext cx="2052000" cy="5156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400" b="1" dirty="0" smtClean="0">
                <a:solidFill>
                  <a:schemeClr val="tx1"/>
                </a:solidFill>
                <a:latin typeface="+mn-ea"/>
              </a:rPr>
              <a:t>Extension of Time </a:t>
            </a:r>
          </a:p>
          <a:p>
            <a:pPr algn="ctr"/>
            <a:r>
              <a:rPr lang="ko-KR" altLang="en-US" sz="1400" b="1" dirty="0" smtClean="0">
                <a:solidFill>
                  <a:schemeClr val="tx1"/>
                </a:solidFill>
                <a:latin typeface="+mn-ea"/>
              </a:rPr>
              <a:t>조항 확인</a:t>
            </a:r>
            <a:endParaRPr lang="ko-KR" altLang="en-US" sz="1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xmlns="" id="{8A311CBC-EE99-4CED-9ECD-C0A4490A1F59}"/>
              </a:ext>
            </a:extLst>
          </p:cNvPr>
          <p:cNvSpPr/>
          <p:nvPr/>
        </p:nvSpPr>
        <p:spPr>
          <a:xfrm>
            <a:off x="6499631" y="1433513"/>
            <a:ext cx="2052000" cy="5156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400" b="1" dirty="0" smtClean="0">
                <a:solidFill>
                  <a:schemeClr val="tx1"/>
                </a:solidFill>
                <a:latin typeface="+mn-ea"/>
              </a:rPr>
              <a:t>프로젝트의 </a:t>
            </a:r>
            <a:endParaRPr lang="en-US" altLang="ko-KR" sz="1400" b="1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ko-KR" altLang="en-US" sz="1400" b="1" dirty="0" smtClean="0">
                <a:solidFill>
                  <a:schemeClr val="tx1"/>
                </a:solidFill>
                <a:latin typeface="+mn-ea"/>
              </a:rPr>
              <a:t>진행시점 확인</a:t>
            </a:r>
            <a:endParaRPr lang="ko-KR" altLang="en-US" sz="1400" b="1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9" name="직선 화살표 연결선 8"/>
          <p:cNvCxnSpPr>
            <a:stCxn id="7" idx="3"/>
            <a:endCxn id="8" idx="1"/>
          </p:cNvCxnSpPr>
          <p:nvPr/>
        </p:nvCxnSpPr>
        <p:spPr>
          <a:xfrm>
            <a:off x="5651860" y="1691326"/>
            <a:ext cx="847771" cy="0"/>
          </a:xfrm>
          <a:prstGeom prst="straightConnector1">
            <a:avLst/>
          </a:prstGeom>
          <a:ln w="3175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8A311CBC-EE99-4CED-9ECD-C0A4490A1F59}"/>
              </a:ext>
            </a:extLst>
          </p:cNvPr>
          <p:cNvSpPr/>
          <p:nvPr/>
        </p:nvSpPr>
        <p:spPr>
          <a:xfrm>
            <a:off x="9399401" y="1433513"/>
            <a:ext cx="2052000" cy="5156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400" b="1" dirty="0" smtClean="0">
                <a:solidFill>
                  <a:schemeClr val="tx1"/>
                </a:solidFill>
                <a:latin typeface="+mn-ea"/>
              </a:rPr>
              <a:t>프로그램의</a:t>
            </a:r>
            <a:endParaRPr lang="en-US" altLang="ko-KR" sz="1400" b="1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ko-KR" altLang="en-US" sz="1400" b="1" dirty="0" smtClean="0">
                <a:solidFill>
                  <a:schemeClr val="tx1"/>
                </a:solidFill>
                <a:latin typeface="+mn-ea"/>
              </a:rPr>
              <a:t>운영상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태</a:t>
            </a:r>
          </a:p>
        </p:txBody>
      </p:sp>
      <p:cxnSp>
        <p:nvCxnSpPr>
          <p:cNvPr id="11" name="직선 화살표 연결선 10"/>
          <p:cNvCxnSpPr>
            <a:stCxn id="8" idx="3"/>
            <a:endCxn id="10" idx="1"/>
          </p:cNvCxnSpPr>
          <p:nvPr/>
        </p:nvCxnSpPr>
        <p:spPr>
          <a:xfrm>
            <a:off x="8551631" y="1691326"/>
            <a:ext cx="847770" cy="0"/>
          </a:xfrm>
          <a:prstGeom prst="straightConnector1">
            <a:avLst/>
          </a:prstGeom>
          <a:ln w="3175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/>
          <p:cNvCxnSpPr>
            <a:stCxn id="6" idx="3"/>
            <a:endCxn id="7" idx="1"/>
          </p:cNvCxnSpPr>
          <p:nvPr/>
        </p:nvCxnSpPr>
        <p:spPr>
          <a:xfrm>
            <a:off x="2752089" y="1691326"/>
            <a:ext cx="847771" cy="0"/>
          </a:xfrm>
          <a:prstGeom prst="straightConnector1">
            <a:avLst/>
          </a:prstGeom>
          <a:ln w="3175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표 25">
            <a:extLst>
              <a:ext uri="{FF2B5EF4-FFF2-40B4-BE49-F238E27FC236}">
                <a16:creationId xmlns="" xmlns:a16="http://schemas.microsoft.com/office/drawing/2014/main" id="{BE786B82-BE94-491C-93AC-F4656C2F7E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9107"/>
              </p:ext>
            </p:extLst>
          </p:nvPr>
        </p:nvGraphicFramePr>
        <p:xfrm>
          <a:off x="192089" y="2194561"/>
          <a:ext cx="5786680" cy="4220308"/>
        </p:xfrm>
        <a:graphic>
          <a:graphicData uri="http://schemas.openxmlformats.org/drawingml/2006/table">
            <a:tbl>
              <a:tblPr/>
              <a:tblGrid>
                <a:gridCol w="1172477">
                  <a:extLst>
                    <a:ext uri="{9D8B030D-6E8A-4147-A177-3AD203B41FA5}">
                      <a16:colId xmlns="" xmlns:a16="http://schemas.microsoft.com/office/drawing/2014/main" val="1352069716"/>
                    </a:ext>
                  </a:extLst>
                </a:gridCol>
                <a:gridCol w="4614203">
                  <a:extLst>
                    <a:ext uri="{9D8B030D-6E8A-4147-A177-3AD203B41FA5}">
                      <a16:colId xmlns="" xmlns:a16="http://schemas.microsoft.com/office/drawing/2014/main" val="2787135059"/>
                    </a:ext>
                  </a:extLst>
                </a:gridCol>
              </a:tblGrid>
              <a:tr h="3196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Step</a:t>
                      </a:r>
                      <a:endParaRPr lang="ko-KR" altLang="en-US" sz="1200" b="1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내용</a:t>
                      </a:r>
                      <a:endParaRPr lang="ko-KR" altLang="en-US" sz="1200" b="1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19529590"/>
                  </a:ext>
                </a:extLst>
              </a:tr>
              <a:tr h="195033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+mn-ea"/>
                        </a:rPr>
                        <a:t>계약서에 </a:t>
                      </a:r>
                      <a:endParaRPr lang="en-US" altLang="ko-KR" sz="1400" b="1" dirty="0" smtClean="0">
                        <a:solidFill>
                          <a:schemeClr val="tx1"/>
                        </a:solidFill>
                        <a:latin typeface="+mn-ea"/>
                      </a:endParaRPr>
                    </a:p>
                    <a:p>
                      <a:pPr algn="ctr"/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+mn-ea"/>
                        </a:rPr>
                        <a:t>분석방법 </a:t>
                      </a:r>
                      <a:endParaRPr lang="en-US" altLang="ko-KR" sz="1400" b="1" dirty="0" smtClean="0">
                        <a:solidFill>
                          <a:schemeClr val="tx1"/>
                        </a:solidFill>
                        <a:latin typeface="+mn-ea"/>
                      </a:endParaRPr>
                    </a:p>
                    <a:p>
                      <a:pPr algn="ctr"/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+mn-ea"/>
                        </a:rPr>
                        <a:t>유무 확인</a:t>
                      </a:r>
                    </a:p>
                  </a:txBody>
                  <a:tcPr marL="36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670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4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Project Controls Specification</a:t>
                      </a:r>
                    </a:p>
                    <a:p>
                      <a:pPr marL="266700" indent="0" algn="l" fontAlgn="ctr">
                        <a:buFont typeface="Arial" panose="020B0604020202020204" pitchFamily="34" charset="0"/>
                        <a:buNone/>
                      </a:pPr>
                      <a:r>
                        <a:rPr lang="en-US" altLang="ko-KR" sz="14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For each change order request, a </a:t>
                      </a:r>
                      <a:r>
                        <a:rPr lang="en-US" altLang="ko-KR" sz="1400" b="1" i="0" u="none" strike="noStrike" spc="-50" baseline="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“Time Impact Analysis” </a:t>
                      </a:r>
                      <a:r>
                        <a:rPr lang="en-US" altLang="ko-KR" sz="14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(TIA) shall be prepared and submitted as part of the Change Order Request documentation when additional time is being requested as part of the Change Order</a:t>
                      </a: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50336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+mn-ea"/>
                        </a:rPr>
                        <a:t>Extension </a:t>
                      </a:r>
                    </a:p>
                    <a:p>
                      <a:pPr algn="ctr"/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+mn-ea"/>
                        </a:rPr>
                        <a:t>of Time </a:t>
                      </a:r>
                    </a:p>
                    <a:p>
                      <a:pPr algn="ctr"/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+mn-ea"/>
                        </a:rPr>
                        <a:t>조항 확인</a:t>
                      </a:r>
                    </a:p>
                  </a:txBody>
                  <a:tcPr marL="36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670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4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The Contractor shall be entitled subject to Sub-Clause 20.1 [Contractor’s Claims] to an extension of the Time for Completion if and to the extent that completion for the purposes of Sub-Clause 10.1 [Taking Over of the Works and Sections] </a:t>
                      </a:r>
                      <a:r>
                        <a:rPr lang="en-US" altLang="ko-KR" sz="1400" b="1" i="0" u="none" strike="noStrike" spc="-50" baseline="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is or will be delayed </a:t>
                      </a:r>
                      <a:r>
                        <a:rPr lang="en-US" altLang="ko-KR" sz="14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by any of the following causes:</a:t>
                      </a: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표 26">
            <a:extLst>
              <a:ext uri="{FF2B5EF4-FFF2-40B4-BE49-F238E27FC236}">
                <a16:creationId xmlns="" xmlns:a16="http://schemas.microsoft.com/office/drawing/2014/main" id="{BE786B82-BE94-491C-93AC-F4656C2F7E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485897"/>
              </p:ext>
            </p:extLst>
          </p:nvPr>
        </p:nvGraphicFramePr>
        <p:xfrm>
          <a:off x="6213233" y="2194561"/>
          <a:ext cx="5786680" cy="4220308"/>
        </p:xfrm>
        <a:graphic>
          <a:graphicData uri="http://schemas.openxmlformats.org/drawingml/2006/table">
            <a:tbl>
              <a:tblPr/>
              <a:tblGrid>
                <a:gridCol w="1172477">
                  <a:extLst>
                    <a:ext uri="{9D8B030D-6E8A-4147-A177-3AD203B41FA5}">
                      <a16:colId xmlns="" xmlns:a16="http://schemas.microsoft.com/office/drawing/2014/main" val="1352069716"/>
                    </a:ext>
                  </a:extLst>
                </a:gridCol>
                <a:gridCol w="4614203">
                  <a:extLst>
                    <a:ext uri="{9D8B030D-6E8A-4147-A177-3AD203B41FA5}">
                      <a16:colId xmlns="" xmlns:a16="http://schemas.microsoft.com/office/drawing/2014/main" val="2787135059"/>
                    </a:ext>
                  </a:extLst>
                </a:gridCol>
              </a:tblGrid>
              <a:tr h="3196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Step</a:t>
                      </a:r>
                      <a:endParaRPr lang="ko-KR" altLang="en-US" sz="1200" b="1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내용</a:t>
                      </a:r>
                      <a:endParaRPr lang="ko-KR" altLang="en-US" sz="1200" b="1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19529590"/>
                  </a:ext>
                </a:extLst>
              </a:tr>
              <a:tr h="195033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+mn-ea"/>
                        </a:rPr>
                        <a:t>프로젝트의 </a:t>
                      </a:r>
                      <a:endParaRPr lang="en-US" altLang="ko-KR" sz="1400" b="1" dirty="0" smtClean="0">
                        <a:solidFill>
                          <a:schemeClr val="tx1"/>
                        </a:solidFill>
                        <a:latin typeface="+mn-ea"/>
                      </a:endParaRPr>
                    </a:p>
                    <a:p>
                      <a:pPr algn="ctr"/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+mn-ea"/>
                        </a:rPr>
                        <a:t>진행시점 </a:t>
                      </a:r>
                      <a:endParaRPr lang="en-US" altLang="ko-KR" sz="1400" b="1" dirty="0" smtClean="0">
                        <a:solidFill>
                          <a:schemeClr val="tx1"/>
                        </a:solidFill>
                        <a:latin typeface="+mn-ea"/>
                      </a:endParaRPr>
                    </a:p>
                    <a:p>
                      <a:pPr algn="ctr"/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+mn-ea"/>
                        </a:rPr>
                        <a:t>확인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+mn-ea"/>
                      </a:endParaRPr>
                    </a:p>
                  </a:txBody>
                  <a:tcPr marL="36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6700" indent="-171450" algn="l" fontAlgn="ctr">
                        <a:buFont typeface="Arial" panose="020B0604020202020204" pitchFamily="34" charset="0"/>
                        <a:buChar char="•"/>
                      </a:pPr>
                      <a:endParaRPr lang="en-US" altLang="ko-KR" sz="1400" b="0" i="0" u="none" strike="noStrike" spc="-50" baseline="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5033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+mn-ea"/>
                        </a:rPr>
                        <a:t>프로그램의</a:t>
                      </a:r>
                      <a:endParaRPr lang="en-US" altLang="ko-KR" sz="1400" b="1" dirty="0" smtClean="0">
                        <a:solidFill>
                          <a:schemeClr val="tx1"/>
                        </a:solidFill>
                        <a:latin typeface="+mn-ea"/>
                      </a:endParaRPr>
                    </a:p>
                    <a:p>
                      <a:pPr algn="ctr"/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+mn-ea"/>
                        </a:rPr>
                        <a:t>운영상태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+mn-ea"/>
                      </a:endParaRPr>
                    </a:p>
                  </a:txBody>
                  <a:tcPr marL="36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670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4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CPM </a:t>
                      </a:r>
                      <a:r>
                        <a:rPr lang="ko-KR" altLang="en-US" sz="14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으로 구성된 </a:t>
                      </a:r>
                      <a:r>
                        <a:rPr lang="en-US" altLang="ko-KR" sz="14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Program</a:t>
                      </a:r>
                      <a:r>
                        <a:rPr lang="ko-KR" altLang="en-US" sz="14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이 있는지 여부 확인</a:t>
                      </a:r>
                      <a:endParaRPr lang="en-US" altLang="ko-KR" sz="1400" b="0" i="0" u="none" strike="noStrike" spc="-50" baseline="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6670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4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Baseline</a:t>
                      </a:r>
                      <a:r>
                        <a:rPr lang="ko-KR" altLang="en-US" sz="14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으로 승인을 받았는지 여부 확인</a:t>
                      </a:r>
                      <a:endParaRPr lang="en-US" altLang="ko-KR" sz="1400" b="0" i="0" u="none" strike="noStrike" spc="-50" baseline="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6670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4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Updated Program</a:t>
                      </a:r>
                      <a:r>
                        <a:rPr lang="ko-KR" altLang="en-US" sz="14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이 있는지 확인</a:t>
                      </a:r>
                      <a:endParaRPr lang="en-US" altLang="ko-KR" sz="1400" b="0" i="0" u="none" strike="noStrike" spc="-50" baseline="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6670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4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As-Built Program</a:t>
                      </a:r>
                      <a:r>
                        <a:rPr lang="ko-KR" altLang="en-US" sz="14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이 있는지</a:t>
                      </a:r>
                      <a:endParaRPr lang="en-US" altLang="ko-KR" sz="1400" b="0" i="0" u="none" strike="noStrike" spc="-50" baseline="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8" name="직사각형 27"/>
          <p:cNvSpPr/>
          <p:nvPr/>
        </p:nvSpPr>
        <p:spPr>
          <a:xfrm>
            <a:off x="7553767" y="3685738"/>
            <a:ext cx="4248000" cy="14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30" name="직선 연결선 29"/>
          <p:cNvCxnSpPr/>
          <p:nvPr/>
        </p:nvCxnSpPr>
        <p:spPr>
          <a:xfrm>
            <a:off x="7553767" y="3190875"/>
            <a:ext cx="0" cy="494863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연결선 30"/>
          <p:cNvCxnSpPr/>
          <p:nvPr/>
        </p:nvCxnSpPr>
        <p:spPr>
          <a:xfrm>
            <a:off x="11801767" y="3190875"/>
            <a:ext cx="0" cy="494863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31"/>
          <p:cNvCxnSpPr/>
          <p:nvPr/>
        </p:nvCxnSpPr>
        <p:spPr>
          <a:xfrm>
            <a:off x="8629942" y="3190874"/>
            <a:ext cx="0" cy="612000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 32"/>
          <p:cNvCxnSpPr/>
          <p:nvPr/>
        </p:nvCxnSpPr>
        <p:spPr>
          <a:xfrm>
            <a:off x="10754017" y="3190874"/>
            <a:ext cx="0" cy="612000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화살표 연결선 34"/>
          <p:cNvCxnSpPr/>
          <p:nvPr/>
        </p:nvCxnSpPr>
        <p:spPr>
          <a:xfrm>
            <a:off x="7553767" y="3438306"/>
            <a:ext cx="1076175" cy="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/>
          <p:cNvCxnSpPr/>
          <p:nvPr/>
        </p:nvCxnSpPr>
        <p:spPr>
          <a:xfrm>
            <a:off x="8629942" y="3438306"/>
            <a:ext cx="2124000" cy="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화살표 연결선 37"/>
          <p:cNvCxnSpPr/>
          <p:nvPr/>
        </p:nvCxnSpPr>
        <p:spPr>
          <a:xfrm>
            <a:off x="10725592" y="3438306"/>
            <a:ext cx="1076175" cy="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1">
            <a:extLst>
              <a:ext uri="{FF2B5EF4-FFF2-40B4-BE49-F238E27FC236}">
                <a16:creationId xmlns="" xmlns:a16="http://schemas.microsoft.com/office/drawing/2014/main" id="{5A6E03CD-ACC5-4EB7-9945-8D23E2681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7246" y="3140075"/>
            <a:ext cx="1049497" cy="2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 latinLnBrk="0"/>
            <a:r>
              <a:rPr lang="en-US" altLang="ko-KR" sz="1400" b="1" spc="-50" dirty="0" smtClean="0">
                <a:latin typeface="+mn-ea"/>
              </a:rPr>
              <a:t>IAP</a:t>
            </a:r>
            <a:endParaRPr lang="ko-KR" altLang="ko-KR" sz="1400" b="1" spc="-50" dirty="0">
              <a:latin typeface="+mn-ea"/>
            </a:endParaRPr>
          </a:p>
        </p:txBody>
      </p:sp>
      <p:sp>
        <p:nvSpPr>
          <p:cNvPr id="40" name="Rectangle 1">
            <a:extLst>
              <a:ext uri="{FF2B5EF4-FFF2-40B4-BE49-F238E27FC236}">
                <a16:creationId xmlns="" xmlns:a16="http://schemas.microsoft.com/office/drawing/2014/main" id="{5A6E03CD-ACC5-4EB7-9945-8D23E2681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5401" y="3140075"/>
            <a:ext cx="1049497" cy="2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 latinLnBrk="0"/>
            <a:r>
              <a:rPr lang="en-US" altLang="ko-KR" sz="1400" b="1" spc="-50" dirty="0" smtClean="0">
                <a:latin typeface="+mn-ea"/>
              </a:rPr>
              <a:t>TIA</a:t>
            </a:r>
            <a:endParaRPr lang="ko-KR" altLang="ko-KR" sz="1400" b="1" spc="-50" dirty="0">
              <a:latin typeface="+mn-ea"/>
            </a:endParaRPr>
          </a:p>
        </p:txBody>
      </p:sp>
      <p:sp>
        <p:nvSpPr>
          <p:cNvPr id="41" name="Rectangle 1">
            <a:extLst>
              <a:ext uri="{FF2B5EF4-FFF2-40B4-BE49-F238E27FC236}">
                <a16:creationId xmlns="" xmlns:a16="http://schemas.microsoft.com/office/drawing/2014/main" id="{5A6E03CD-ACC5-4EB7-9945-8D23E2681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4017" y="3140075"/>
            <a:ext cx="1049497" cy="2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 latinLnBrk="0"/>
            <a:r>
              <a:rPr lang="en-US" altLang="ko-KR" sz="1400" b="1" spc="-50" dirty="0" smtClean="0">
                <a:latin typeface="+mn-ea"/>
              </a:rPr>
              <a:t>APABB</a:t>
            </a:r>
            <a:endParaRPr lang="ko-KR" altLang="ko-KR" sz="1400" b="1" spc="-5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8796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슬라이드 번호 개체 틀 1">
            <a:extLst>
              <a:ext uri="{FF2B5EF4-FFF2-40B4-BE49-F238E27FC236}">
                <a16:creationId xmlns="" xmlns:a16="http://schemas.microsoft.com/office/drawing/2014/main" id="{FB763CA5-362F-4019-A11B-E371E257E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569710"/>
            <a:ext cx="2743200" cy="216000"/>
          </a:xfrm>
        </p:spPr>
        <p:txBody>
          <a:bodyPr/>
          <a:lstStyle/>
          <a:p>
            <a:fld id="{35403F34-BCC1-4C15-A085-800736C7B577}" type="slidenum">
              <a:rPr lang="ko-KR" altLang="en-US" sz="1000" smtClean="0"/>
              <a:pPr/>
              <a:t>25</a:t>
            </a:fld>
            <a:endParaRPr lang="ko-KR" altLang="en-US" sz="1000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5D55813-956B-499A-9078-751FD48CBDBC}"/>
              </a:ext>
            </a:extLst>
          </p:cNvPr>
          <p:cNvSpPr txBox="1"/>
          <p:nvPr/>
        </p:nvSpPr>
        <p:spPr>
          <a:xfrm>
            <a:off x="192088" y="836613"/>
            <a:ext cx="11807825" cy="360000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4000" tIns="0" bIns="0" rtlCol="0" anchor="ctr" anchorCtr="0">
            <a:no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4</a:t>
            </a:r>
            <a:r>
              <a:rPr lang="en-US" altLang="ko-KR" sz="1600" b="1" dirty="0" smtClean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)</a:t>
            </a:r>
            <a:r>
              <a:rPr lang="ko-KR" altLang="en-US" sz="1600" b="1" dirty="0" smtClean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sz="1600" b="1" dirty="0" smtClean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Time bar </a:t>
            </a:r>
            <a:r>
              <a:rPr lang="ko-KR" altLang="en-US" sz="1600" b="1" dirty="0" smtClean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적용</a:t>
            </a:r>
            <a:endParaRPr lang="ko-KR" altLang="en-US" sz="1600" b="1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FF5B28A-BDB1-410E-A668-C94856F8D697}"/>
              </a:ext>
            </a:extLst>
          </p:cNvPr>
          <p:cNvSpPr txBox="1"/>
          <p:nvPr/>
        </p:nvSpPr>
        <p:spPr>
          <a:xfrm>
            <a:off x="192089" y="173522"/>
            <a:ext cx="396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ko-KR" alt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9EB2E4B-D5D2-4667-89B5-22A72628DA28}"/>
              </a:ext>
            </a:extLst>
          </p:cNvPr>
          <p:cNvSpPr txBox="1"/>
          <p:nvPr/>
        </p:nvSpPr>
        <p:spPr>
          <a:xfrm>
            <a:off x="673754" y="127356"/>
            <a:ext cx="8471647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2400" b="1" dirty="0" smtClean="0">
                <a:latin typeface="+mn-ea"/>
                <a:cs typeface="Arial" panose="020B0604020202020204" pitchFamily="34" charset="0"/>
              </a:rPr>
              <a:t>예상되는 기술적 쟁점</a:t>
            </a:r>
            <a:endParaRPr lang="ko-KR" altLang="en-US" sz="2400" b="1" dirty="0">
              <a:latin typeface="+mn-ea"/>
              <a:cs typeface="Arial" panose="020B0604020202020204" pitchFamily="34" charset="0"/>
            </a:endParaRPr>
          </a:p>
        </p:txBody>
      </p:sp>
      <p:graphicFrame>
        <p:nvGraphicFramePr>
          <p:cNvPr id="33" name="표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638500"/>
              </p:ext>
            </p:extLst>
          </p:nvPr>
        </p:nvGraphicFramePr>
        <p:xfrm>
          <a:off x="199589" y="2946401"/>
          <a:ext cx="11801911" cy="34416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97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03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30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318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4289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kern="0" spc="-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시점</a:t>
                      </a:r>
                    </a:p>
                  </a:txBody>
                  <a:tcPr marL="36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kern="0" spc="-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의미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kern="0" spc="-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검토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kern="0" spc="-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논리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811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kern="0" spc="-50" dirty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  <a:cs typeface="Arial" panose="020B0604020202020204" pitchFamily="34" charset="0"/>
                        </a:rPr>
                        <a:t>①</a:t>
                      </a:r>
                      <a:endParaRPr lang="ko-KR" altLang="en-US" sz="1400" b="1" kern="0" spc="-5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400" b="0" kern="0" spc="-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시작시점의 지연이 발생하는 시점으로</a:t>
                      </a:r>
                      <a:r>
                        <a:rPr lang="en-US" altLang="ko-KR" sz="1400" b="0" kern="0" spc="-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,</a:t>
                      </a:r>
                      <a:r>
                        <a:rPr lang="ko-KR" altLang="en-US" sz="1400" b="0" kern="0" spc="-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 시공자가 지연을 알 수 있거나 알아야만 하는 시점임</a:t>
                      </a:r>
                      <a:r>
                        <a:rPr lang="en-US" altLang="ko-KR" sz="1400" b="0" kern="0" spc="-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171450" indent="-171450" algn="l" latinLnBrk="1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400" b="0" kern="0" spc="-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Occurrence </a:t>
                      </a:r>
                      <a:r>
                        <a:rPr lang="ko-KR" altLang="en-US" sz="1400" b="0" kern="0" spc="-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시점으로 해석될 수 있음</a:t>
                      </a:r>
                      <a:r>
                        <a:rPr lang="en-US" altLang="ko-KR" sz="1400" b="0" kern="0" spc="-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.</a:t>
                      </a:r>
                      <a:endParaRPr lang="ko-KR" altLang="en-US" sz="1400" b="0" kern="0" spc="-5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400" b="0" kern="0" spc="-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이 시점을 기준으로 </a:t>
                      </a:r>
                      <a:r>
                        <a:rPr lang="en-US" altLang="ko-KR" sz="1400" b="0" kern="0" spc="-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Time </a:t>
                      </a:r>
                      <a:r>
                        <a:rPr lang="en-US" altLang="ko-KR" sz="1400" b="0" kern="0" spc="-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Bar</a:t>
                      </a:r>
                      <a:r>
                        <a:rPr lang="ko-KR" altLang="en-US" sz="1400" b="0" kern="0" spc="-5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를 </a:t>
                      </a:r>
                      <a:r>
                        <a:rPr lang="ko-KR" altLang="en-US" sz="1400" b="0" kern="0" spc="-5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산정하면 </a:t>
                      </a:r>
                      <a:r>
                        <a:rPr lang="en-US" altLang="ko-KR" sz="1400" b="0" kern="0" spc="-5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Notice </a:t>
                      </a:r>
                      <a:r>
                        <a:rPr lang="ko-KR" altLang="en-US" sz="1400" b="0" kern="0" spc="-5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문서는 거의 없는 편임</a:t>
                      </a:r>
                      <a:r>
                        <a:rPr lang="en-US" altLang="ko-KR" sz="1400" b="0" kern="0" spc="-5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.</a:t>
                      </a:r>
                      <a:endParaRPr lang="en-US" altLang="ko-KR" sz="1400" b="0" kern="0" spc="-50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  <a:p>
                      <a:pPr marL="171450" indent="-171450" algn="l" latinLnBrk="1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400" b="0" kern="0" spc="-5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시공자에게 가장 불리한 시점임</a:t>
                      </a:r>
                      <a:r>
                        <a:rPr lang="en-US" altLang="ko-KR" sz="1400" b="0" kern="0" spc="-5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.</a:t>
                      </a:r>
                      <a:endParaRPr lang="ko-KR" altLang="en-US" sz="1400" b="0" kern="0" spc="-5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6213" indent="-171450" algn="l" latinLnBrk="1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400" b="0" kern="0" spc="-5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이 시점은 클레임 권리가 발생하는 시점이 아님</a:t>
                      </a:r>
                      <a:r>
                        <a:rPr lang="en-US" altLang="ko-KR" sz="1400" b="0" kern="0" spc="-5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176213" indent="-171450" algn="l" latinLnBrk="1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400" b="0" kern="0" spc="-5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시작이 늦어도 일찍 완료될 수 있으므로 </a:t>
                      </a:r>
                      <a:r>
                        <a:rPr lang="en-US" altLang="ko-KR" sz="1400" b="0" kern="0" spc="-5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Notice</a:t>
                      </a:r>
                      <a:r>
                        <a:rPr lang="ko-KR" altLang="en-US" sz="1400" b="0" kern="0" spc="-5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에 </a:t>
                      </a:r>
                      <a:r>
                        <a:rPr lang="ko-KR" altLang="en-US" sz="1400" b="0" kern="0" spc="-5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대한 판단은 어려움</a:t>
                      </a:r>
                      <a:r>
                        <a:rPr lang="en-US" altLang="ko-KR" sz="1400" b="0" kern="0" spc="-5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143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kern="0" spc="-5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  <a:cs typeface="Arial" panose="020B0604020202020204" pitchFamily="34" charset="0"/>
                        </a:rPr>
                        <a:t>②</a:t>
                      </a:r>
                      <a:endParaRPr lang="ko-KR" altLang="en-US" sz="1400" b="1" kern="0" spc="-5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400" b="0" kern="0" spc="-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실제 지연이 발생하는 시점임</a:t>
                      </a:r>
                      <a:r>
                        <a:rPr lang="en-US" altLang="ko-KR" sz="1400" b="0" kern="0" spc="-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.</a:t>
                      </a:r>
                      <a:endParaRPr lang="ko-KR" altLang="en-US" sz="1400" b="0" kern="0" spc="-5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400" b="0" kern="0" spc="-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이 시점까지의 </a:t>
                      </a:r>
                      <a:r>
                        <a:rPr lang="en-US" altLang="ko-KR" sz="1400" b="0" kern="0" spc="-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Notice </a:t>
                      </a:r>
                      <a:r>
                        <a:rPr lang="ko-KR" altLang="en-US" sz="1400" b="0" kern="0" spc="-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문서는 확보될 수 있을 것으로 보임</a:t>
                      </a:r>
                      <a:r>
                        <a:rPr lang="en-US" altLang="ko-KR" sz="1400" b="0" kern="0" spc="-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.</a:t>
                      </a:r>
                      <a:endParaRPr lang="ko-KR" altLang="en-US" sz="1400" b="0" kern="0" spc="-5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6213" indent="-171450" algn="l" latinLnBrk="1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400" b="0" kern="0" spc="-5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이 시점을 기준으로 클레임 권리가 발생함</a:t>
                      </a:r>
                      <a:r>
                        <a:rPr lang="en-US" altLang="ko-KR" sz="1400" b="0" kern="0" spc="-5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176213" indent="-171450" algn="l" latinLnBrk="1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400" b="0" kern="0" spc="-5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보통 계약조건과 </a:t>
                      </a:r>
                      <a:r>
                        <a:rPr lang="ko-KR" altLang="en-US" sz="1400" b="0" kern="0" spc="-5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가장 비슷한 시점으로 해석 가능함</a:t>
                      </a:r>
                      <a:r>
                        <a:rPr lang="en-US" altLang="ko-KR" sz="1400" b="0" kern="0" spc="-5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.</a:t>
                      </a:r>
                      <a:r>
                        <a:rPr lang="ko-KR" altLang="en-US" sz="1400" b="0" kern="0" spc="-5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 </a:t>
                      </a:r>
                      <a:endParaRPr lang="en-US" altLang="ko-KR" sz="1400" b="0" kern="0" spc="-50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033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kern="0" spc="-5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  <a:cs typeface="Arial" panose="020B0604020202020204" pitchFamily="34" charset="0"/>
                        </a:rPr>
                        <a:t>③</a:t>
                      </a:r>
                      <a:endParaRPr lang="ko-KR" altLang="en-US" sz="1400" b="1" kern="0" spc="-5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400" b="0" kern="0" spc="-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전체 </a:t>
                      </a:r>
                      <a:r>
                        <a:rPr lang="en-US" altLang="ko-KR" sz="1400" b="0" kern="0" spc="-5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Project</a:t>
                      </a:r>
                      <a:r>
                        <a:rPr lang="ko-KR" altLang="en-US" sz="1400" b="0" kern="0" spc="-5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의 </a:t>
                      </a:r>
                      <a:r>
                        <a:rPr lang="ko-KR" altLang="en-US" sz="1400" b="0" kern="0" spc="-5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실제 지연이 발생하는 시점임</a:t>
                      </a:r>
                      <a:endParaRPr lang="ko-KR" altLang="en-US" sz="1400" b="0" kern="0" spc="-5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400" b="0" kern="0" spc="-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Notice </a:t>
                      </a:r>
                      <a:r>
                        <a:rPr lang="ko-KR" altLang="en-US" sz="1400" b="0" kern="0" spc="-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문서가 없을 경우 가장 늦은 시점</a:t>
                      </a:r>
                      <a:endParaRPr lang="en-US" altLang="ko-KR" sz="1400" b="0" kern="0" spc="-5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  <a:p>
                      <a:pPr marL="171450" indent="-171450" algn="l" latinLnBrk="1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400" b="0" kern="0" spc="-5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Time</a:t>
                      </a:r>
                      <a:r>
                        <a:rPr lang="en-US" altLang="ko-KR" sz="1400" b="0" kern="0" spc="-5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 Bar </a:t>
                      </a:r>
                      <a:r>
                        <a:rPr lang="ko-KR" altLang="en-US" sz="1400" b="0" kern="0" spc="-5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시작시점으로 주장하기에는 어려워 보임</a:t>
                      </a:r>
                      <a:r>
                        <a:rPr lang="en-US" altLang="ko-KR" sz="1400" b="0" kern="0" spc="-5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.</a:t>
                      </a:r>
                      <a:endParaRPr lang="en-US" altLang="ko-KR" sz="1400" b="0" kern="0" spc="-5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6213" indent="-171450" algn="l" latinLnBrk="1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400" b="0" kern="0" spc="-5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개별적인 </a:t>
                      </a:r>
                      <a:r>
                        <a:rPr lang="en-US" altLang="ko-KR" sz="1400" b="0" kern="0" spc="-5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Activity</a:t>
                      </a:r>
                      <a:r>
                        <a:rPr lang="ko-KR" altLang="en-US" sz="1400" b="0" kern="0" spc="-5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의 </a:t>
                      </a:r>
                      <a:r>
                        <a:rPr lang="ko-KR" altLang="en-US" sz="1400" b="0" kern="0" spc="-5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지연으로 전체 </a:t>
                      </a:r>
                      <a:r>
                        <a:rPr lang="en-US" altLang="ko-KR" sz="1400" b="0" kern="0" spc="-5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Project</a:t>
                      </a:r>
                      <a:r>
                        <a:rPr lang="ko-KR" altLang="en-US" sz="1400" b="0" kern="0" spc="-5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의 </a:t>
                      </a:r>
                      <a:r>
                        <a:rPr lang="ko-KR" altLang="en-US" sz="1400" b="0" kern="0" spc="-5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지연을 쉽게 판단하기는 어려움</a:t>
                      </a:r>
                      <a:r>
                        <a:rPr lang="en-US" altLang="ko-KR" sz="1400" b="0" kern="0" spc="-5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176213" indent="-171450" algn="l" latinLnBrk="1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400" b="0" kern="0" spc="-5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따라서 </a:t>
                      </a:r>
                      <a:r>
                        <a:rPr lang="en-US" altLang="ko-KR" sz="1400" b="0" kern="0" spc="-5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Project</a:t>
                      </a:r>
                      <a:r>
                        <a:rPr lang="ko-KR" altLang="en-US" sz="1400" b="0" kern="0" spc="-5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의 </a:t>
                      </a:r>
                      <a:r>
                        <a:rPr lang="ko-KR" altLang="en-US" sz="1400" b="0" kern="0" spc="-5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완료일이 경과한 이후에 최종적으로 클레임에 대한 권리가 발생하는 늦은 시점임</a:t>
                      </a:r>
                      <a:r>
                        <a:rPr lang="en-US" altLang="ko-KR" sz="1400" b="0" kern="0" spc="-5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" r="2407"/>
          <a:stretch/>
        </p:blipFill>
        <p:spPr bwMode="auto">
          <a:xfrm>
            <a:off x="2231589" y="1276350"/>
            <a:ext cx="7710185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037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슬라이드 번호 개체 틀 1">
            <a:extLst>
              <a:ext uri="{FF2B5EF4-FFF2-40B4-BE49-F238E27FC236}">
                <a16:creationId xmlns="" xmlns:a16="http://schemas.microsoft.com/office/drawing/2014/main" id="{FB763CA5-362F-4019-A11B-E371E257E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569710"/>
            <a:ext cx="2743200" cy="216000"/>
          </a:xfrm>
        </p:spPr>
        <p:txBody>
          <a:bodyPr/>
          <a:lstStyle/>
          <a:p>
            <a:fld id="{35403F34-BCC1-4C15-A085-800736C7B577}" type="slidenum">
              <a:rPr lang="ko-KR" altLang="en-US" sz="1000" smtClean="0"/>
              <a:pPr/>
              <a:t>26</a:t>
            </a:fld>
            <a:endParaRPr lang="ko-KR" altLang="en-US" sz="1000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5D55813-956B-499A-9078-751FD48CBDBC}"/>
              </a:ext>
            </a:extLst>
          </p:cNvPr>
          <p:cNvSpPr txBox="1"/>
          <p:nvPr/>
        </p:nvSpPr>
        <p:spPr>
          <a:xfrm>
            <a:off x="192088" y="836613"/>
            <a:ext cx="11807825" cy="360000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4000" tIns="0" bIns="0" rtlCol="0" anchor="ctr" anchorCtr="0">
            <a:no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5)</a:t>
            </a:r>
            <a:r>
              <a:rPr lang="ko-KR" altLang="en-US" sz="1600" b="1" dirty="0" smtClean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 돌관작업 </a:t>
            </a:r>
            <a:r>
              <a:rPr lang="en-US" altLang="ko-KR" sz="1600" b="1" dirty="0" smtClean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(Acceleration)</a:t>
            </a:r>
            <a:endParaRPr lang="ko-KR" altLang="en-US" sz="1600" b="1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FF5B28A-BDB1-410E-A668-C94856F8D697}"/>
              </a:ext>
            </a:extLst>
          </p:cNvPr>
          <p:cNvSpPr txBox="1"/>
          <p:nvPr/>
        </p:nvSpPr>
        <p:spPr>
          <a:xfrm>
            <a:off x="192089" y="173522"/>
            <a:ext cx="396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ko-KR" alt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9EB2E4B-D5D2-4667-89B5-22A72628DA28}"/>
              </a:ext>
            </a:extLst>
          </p:cNvPr>
          <p:cNvSpPr txBox="1"/>
          <p:nvPr/>
        </p:nvSpPr>
        <p:spPr>
          <a:xfrm>
            <a:off x="673754" y="127356"/>
            <a:ext cx="8471647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2400" b="1" dirty="0" smtClean="0">
                <a:latin typeface="+mn-ea"/>
                <a:cs typeface="Arial" panose="020B0604020202020204" pitchFamily="34" charset="0"/>
              </a:rPr>
              <a:t>예상되는 기술적 쟁점</a:t>
            </a:r>
            <a:endParaRPr lang="ko-KR" altLang="en-US" sz="2400" b="1" dirty="0">
              <a:latin typeface="+mn-ea"/>
              <a:cs typeface="Arial" panose="020B0604020202020204" pitchFamily="34" charset="0"/>
            </a:endParaRPr>
          </a:p>
        </p:txBody>
      </p:sp>
      <p:graphicFrame>
        <p:nvGraphicFramePr>
          <p:cNvPr id="7" name="표 6">
            <a:extLst>
              <a:ext uri="{FF2B5EF4-FFF2-40B4-BE49-F238E27FC236}">
                <a16:creationId xmlns="" xmlns:a16="http://schemas.microsoft.com/office/drawing/2014/main" id="{BE786B82-BE94-491C-93AC-F4656C2F7E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034862"/>
              </p:ext>
            </p:extLst>
          </p:nvPr>
        </p:nvGraphicFramePr>
        <p:xfrm>
          <a:off x="192089" y="1350055"/>
          <a:ext cx="11822111" cy="5079773"/>
        </p:xfrm>
        <a:graphic>
          <a:graphicData uri="http://schemas.openxmlformats.org/drawingml/2006/table">
            <a:tbl>
              <a:tblPr/>
              <a:tblGrid>
                <a:gridCol w="1446211">
                  <a:extLst>
                    <a:ext uri="{9D8B030D-6E8A-4147-A177-3AD203B41FA5}">
                      <a16:colId xmlns="" xmlns:a16="http://schemas.microsoft.com/office/drawing/2014/main" val="1352069716"/>
                    </a:ext>
                  </a:extLst>
                </a:gridCol>
                <a:gridCol w="10375900">
                  <a:extLst>
                    <a:ext uri="{9D8B030D-6E8A-4147-A177-3AD203B41FA5}">
                      <a16:colId xmlns="" xmlns:a16="http://schemas.microsoft.com/office/drawing/2014/main" val="2787135059"/>
                    </a:ext>
                  </a:extLst>
                </a:gridCol>
              </a:tblGrid>
              <a:tr h="31963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유형</a:t>
                      </a:r>
                      <a:endParaRPr lang="ko-KR" altLang="en-US" sz="1200" b="1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내용</a:t>
                      </a:r>
                      <a:endParaRPr lang="ko-KR" altLang="en-US" sz="1200" b="1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19529590"/>
                  </a:ext>
                </a:extLst>
              </a:tr>
              <a:tr h="986422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+mn-ea"/>
                        </a:rPr>
                        <a:t>Mitigation</a:t>
                      </a:r>
                      <a:endParaRPr lang="ko-KR" altLang="en-US" sz="1400" b="1" dirty="0" smtClean="0">
                        <a:solidFill>
                          <a:schemeClr val="tx1"/>
                        </a:solidFill>
                        <a:latin typeface="+mn-ea"/>
                      </a:endParaRPr>
                    </a:p>
                  </a:txBody>
                  <a:tcPr marL="36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670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4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돌관작업이 아니라 완화</a:t>
                      </a:r>
                      <a:r>
                        <a:rPr lang="en-US" altLang="ko-KR" sz="14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(Mitigation)</a:t>
                      </a:r>
                      <a:r>
                        <a:rPr lang="ko-KR" altLang="en-US" sz="14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인데 시공자가 이에 대한 청구권리를 발주자에게 주장하는 경우</a:t>
                      </a:r>
                      <a:r>
                        <a:rPr lang="en-US" altLang="ko-KR" sz="14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. </a:t>
                      </a:r>
                      <a:r>
                        <a:rPr lang="ko-KR" altLang="en-US" sz="14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완화행위는 시공자의 의무에 가깝기 때문에 청구권리는 거의 없다고 볼 수 있으며</a:t>
                      </a:r>
                      <a:r>
                        <a:rPr lang="en-US" altLang="ko-KR" sz="14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돌관작업에 대한 청구권리에 있어서 가장 중요한 것은 발주자의 지시</a:t>
                      </a:r>
                      <a:r>
                        <a:rPr lang="en-US" altLang="ko-KR" sz="14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승인이기 때문에 이러한 과정을 거치지 않고 돌관작업비를 청구하는 것은 합리적이지 않음</a:t>
                      </a:r>
                      <a:r>
                        <a:rPr lang="en-US" altLang="ko-KR" sz="14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. </a:t>
                      </a: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764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+mn-ea"/>
                        </a:rPr>
                        <a:t>Instructed</a:t>
                      </a:r>
                    </a:p>
                    <a:p>
                      <a:pPr algn="ctr"/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+mn-ea"/>
                        </a:rPr>
                        <a:t>Acceleration</a:t>
                      </a:r>
                      <a:endParaRPr lang="ko-KR" altLang="en-US" sz="1400" b="1" dirty="0" smtClean="0">
                        <a:solidFill>
                          <a:schemeClr val="tx1"/>
                        </a:solidFill>
                        <a:latin typeface="+mn-ea"/>
                      </a:endParaRPr>
                    </a:p>
                  </a:txBody>
                  <a:tcPr marL="36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670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4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돌관작업 투입 전에 정확한 금액과 달성 조건을 합의하고 진행해야 함</a:t>
                      </a:r>
                      <a:r>
                        <a:rPr lang="en-US" altLang="ko-KR" sz="14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. </a:t>
                      </a:r>
                      <a:r>
                        <a:rPr lang="ko-KR" altLang="en-US" sz="14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합의 시 주의해야 할 점은 아래 참고</a:t>
                      </a:r>
                      <a:endParaRPr lang="en-US" altLang="ko-KR" sz="1400" b="0" i="0" u="none" strike="noStrike" spc="-50" baseline="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66700" indent="-171450" algn="l" fontAlgn="ctr">
                        <a:buFont typeface="Arial" panose="020B0604020202020204" pitchFamily="34" charset="0"/>
                        <a:buChar char="•"/>
                      </a:pPr>
                      <a:endParaRPr lang="en-US" altLang="ko-KR" sz="1400" b="0" i="0" u="none" strike="noStrike" spc="-50" baseline="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95250" indent="0" algn="l" fontAlgn="ctr">
                        <a:buFont typeface="Arial" panose="020B0604020202020204" pitchFamily="34" charset="0"/>
                        <a:buNone/>
                      </a:pPr>
                      <a:r>
                        <a:rPr lang="en-US" altLang="ko-KR" sz="14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1) </a:t>
                      </a:r>
                      <a:r>
                        <a:rPr lang="ko-KR" altLang="en-US" sz="14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돌관작업 투입 전에 프로젝트의 상황과 지연예상 기간에 대한 </a:t>
                      </a:r>
                      <a:r>
                        <a:rPr lang="en-US" altLang="ko-KR" sz="14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Consensus</a:t>
                      </a:r>
                      <a:r>
                        <a:rPr lang="ko-KR" altLang="en-US" sz="14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가 필요함</a:t>
                      </a:r>
                    </a:p>
                    <a:p>
                      <a:pPr marL="95250" indent="0" algn="l" fontAlgn="ctr">
                        <a:buFont typeface="Arial" panose="020B0604020202020204" pitchFamily="34" charset="0"/>
                        <a:buNone/>
                      </a:pPr>
                      <a:r>
                        <a:rPr lang="ko-KR" altLang="en-US" sz="14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4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2) </a:t>
                      </a:r>
                      <a:r>
                        <a:rPr lang="ko-KR" altLang="en-US" sz="14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달성 </a:t>
                      </a:r>
                      <a:r>
                        <a:rPr lang="en-US" altLang="ko-KR" sz="14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Milestone</a:t>
                      </a:r>
                      <a:r>
                        <a:rPr lang="ko-KR" altLang="en-US" sz="14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은 가능하면 여러 개 또는 단계별로 나눠서 설정 </a:t>
                      </a:r>
                    </a:p>
                    <a:p>
                      <a:pPr marL="95250" indent="0" algn="l" fontAlgn="ctr">
                        <a:buFont typeface="Arial" panose="020B0604020202020204" pitchFamily="34" charset="0"/>
                        <a:buNone/>
                      </a:pPr>
                      <a:r>
                        <a:rPr lang="ko-KR" altLang="en-US" sz="14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4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3) Incentive</a:t>
                      </a:r>
                      <a:r>
                        <a:rPr lang="ko-KR" altLang="en-US" sz="14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적인 개념의 금액이 포함되어야 함</a:t>
                      </a:r>
                      <a:r>
                        <a:rPr lang="en-US" altLang="ko-KR" sz="14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  <a:p>
                      <a:pPr marL="95250" indent="0" algn="l" fontAlgn="ctr">
                        <a:buFont typeface="Arial" panose="020B0604020202020204" pitchFamily="34" charset="0"/>
                        <a:buNone/>
                      </a:pPr>
                      <a:r>
                        <a:rPr lang="ko-KR" altLang="en-US" sz="14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4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4) </a:t>
                      </a:r>
                      <a:r>
                        <a:rPr lang="ko-KR" altLang="en-US" sz="14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돌관작업을 합의하면</a:t>
                      </a:r>
                      <a:r>
                        <a:rPr lang="en-US" altLang="ko-KR" sz="14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연장되는 기간 </a:t>
                      </a:r>
                      <a:r>
                        <a:rPr lang="en-US" altLang="ko-KR" sz="14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당초 계약기간 보다 증가하는 기간</a:t>
                      </a:r>
                      <a:r>
                        <a:rPr lang="en-US" altLang="ko-KR" sz="14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14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에 대한 </a:t>
                      </a:r>
                      <a:r>
                        <a:rPr lang="en-US" altLang="ko-KR" sz="14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Prolongation Cost </a:t>
                      </a:r>
                      <a:r>
                        <a:rPr lang="ko-KR" altLang="en-US" sz="14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보상권리는 </a:t>
                      </a:r>
                      <a:endParaRPr lang="en-US" altLang="ko-KR" sz="1400" b="0" i="0" u="none" strike="noStrike" spc="-50" baseline="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95250" indent="0" algn="l" fontAlgn="ctr">
                        <a:buFont typeface="Arial" panose="020B0604020202020204" pitchFamily="34" charset="0"/>
                        <a:buNone/>
                      </a:pPr>
                      <a:r>
                        <a:rPr lang="en-US" altLang="ko-KR" sz="14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  </a:t>
                      </a:r>
                      <a:r>
                        <a:rPr lang="ko-KR" altLang="en-US" sz="14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상실될 수 있으므로 이 금액도 고려해야 함</a:t>
                      </a:r>
                      <a:endParaRPr lang="en-US" altLang="ko-KR" sz="1400" b="0" i="0" u="none" strike="noStrike" spc="-50" baseline="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9731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+mn-ea"/>
                        </a:rPr>
                        <a:t>Constructive</a:t>
                      </a:r>
                    </a:p>
                    <a:p>
                      <a:pPr algn="ctr"/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+mn-ea"/>
                        </a:rPr>
                        <a:t>Acceleration</a:t>
                      </a:r>
                      <a:endParaRPr lang="ko-KR" altLang="en-US" sz="1400" b="1" dirty="0" smtClean="0">
                        <a:solidFill>
                          <a:schemeClr val="tx1"/>
                        </a:solidFill>
                        <a:latin typeface="+mn-ea"/>
                      </a:endParaRPr>
                    </a:p>
                  </a:txBody>
                  <a:tcPr marL="36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670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4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Excusable Delay</a:t>
                      </a:r>
                    </a:p>
                    <a:p>
                      <a:pPr marL="26670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4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Request for Time Extension</a:t>
                      </a:r>
                    </a:p>
                    <a:p>
                      <a:pPr marL="26670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4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Denial of Time Extension</a:t>
                      </a:r>
                    </a:p>
                    <a:p>
                      <a:pPr marL="26670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4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Acceleration Order</a:t>
                      </a:r>
                    </a:p>
                    <a:p>
                      <a:pPr marL="26670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4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Incurred Costs</a:t>
                      </a: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967" y="4376055"/>
            <a:ext cx="5760000" cy="201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822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슬라이드 번호 개체 틀 1">
            <a:extLst>
              <a:ext uri="{FF2B5EF4-FFF2-40B4-BE49-F238E27FC236}">
                <a16:creationId xmlns="" xmlns:a16="http://schemas.microsoft.com/office/drawing/2014/main" id="{FB763CA5-362F-4019-A11B-E371E257E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569710"/>
            <a:ext cx="2743200" cy="216000"/>
          </a:xfrm>
        </p:spPr>
        <p:txBody>
          <a:bodyPr/>
          <a:lstStyle/>
          <a:p>
            <a:fld id="{35403F34-BCC1-4C15-A085-800736C7B577}" type="slidenum">
              <a:rPr lang="ko-KR" altLang="en-US" sz="1000" smtClean="0"/>
              <a:pPr/>
              <a:t>27</a:t>
            </a:fld>
            <a:endParaRPr lang="ko-KR" altLang="en-US" sz="1000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5D55813-956B-499A-9078-751FD48CBDBC}"/>
              </a:ext>
            </a:extLst>
          </p:cNvPr>
          <p:cNvSpPr txBox="1"/>
          <p:nvPr/>
        </p:nvSpPr>
        <p:spPr>
          <a:xfrm>
            <a:off x="192088" y="836613"/>
            <a:ext cx="11807825" cy="360000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4000" tIns="0" bIns="0" rtlCol="0" anchor="ctr" anchorCtr="0">
            <a:no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6) </a:t>
            </a:r>
            <a:r>
              <a:rPr lang="en-US" altLang="ko-KR" sz="1600" b="1" dirty="0" smtClean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Subcontractor</a:t>
            </a:r>
            <a:r>
              <a:rPr lang="en-US" altLang="ko-KR" sz="16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, Vendor </a:t>
            </a:r>
            <a:r>
              <a:rPr lang="ko-KR" altLang="en-US" sz="16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손실의 입증</a:t>
            </a:r>
            <a:r>
              <a:rPr lang="en-US" altLang="ko-KR" sz="1600" b="1" dirty="0" smtClean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ko-KR" altLang="en-US" sz="1600" b="1" dirty="0" smtClean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 </a:t>
            </a:r>
            <a:endParaRPr lang="ko-KR" altLang="en-US" sz="1600" b="1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FF5B28A-BDB1-410E-A668-C94856F8D697}"/>
              </a:ext>
            </a:extLst>
          </p:cNvPr>
          <p:cNvSpPr txBox="1"/>
          <p:nvPr/>
        </p:nvSpPr>
        <p:spPr>
          <a:xfrm>
            <a:off x="192089" y="173522"/>
            <a:ext cx="396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ko-KR" alt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9EB2E4B-D5D2-4667-89B5-22A72628DA28}"/>
              </a:ext>
            </a:extLst>
          </p:cNvPr>
          <p:cNvSpPr txBox="1"/>
          <p:nvPr/>
        </p:nvSpPr>
        <p:spPr>
          <a:xfrm>
            <a:off x="673754" y="127356"/>
            <a:ext cx="8471647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2400" b="1" dirty="0" smtClean="0">
                <a:latin typeface="+mn-ea"/>
                <a:cs typeface="Arial" panose="020B0604020202020204" pitchFamily="34" charset="0"/>
              </a:rPr>
              <a:t>예상되는 기술적 쟁점</a:t>
            </a:r>
            <a:endParaRPr lang="ko-KR" altLang="en-US" sz="2400" b="1" dirty="0">
              <a:latin typeface="+mn-ea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1800660"/>
            <a:ext cx="7237413" cy="4248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7" name="직사각형 6"/>
          <p:cNvSpPr/>
          <p:nvPr/>
        </p:nvSpPr>
        <p:spPr>
          <a:xfrm>
            <a:off x="192088" y="1414463"/>
            <a:ext cx="4367212" cy="24622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400" b="1" spc="-50" dirty="0" smtClean="0">
                <a:latin typeface="+mn-ea"/>
              </a:rPr>
              <a:t>&lt;</a:t>
            </a:r>
            <a:r>
              <a:rPr lang="ko-KR" altLang="en-US" sz="1400" b="1" spc="-50" dirty="0" smtClean="0">
                <a:latin typeface="+mn-ea"/>
              </a:rPr>
              <a:t>상황 </a:t>
            </a:r>
            <a:r>
              <a:rPr lang="en-US" altLang="ko-KR" sz="1400" b="1" spc="-50" dirty="0" smtClean="0">
                <a:latin typeface="+mn-ea"/>
              </a:rPr>
              <a:t>: </a:t>
            </a:r>
            <a:r>
              <a:rPr lang="ko-KR" altLang="en-US" sz="1400" b="1" spc="-50" dirty="0" smtClean="0">
                <a:latin typeface="+mn-ea"/>
              </a:rPr>
              <a:t>유형 </a:t>
            </a:r>
            <a:r>
              <a:rPr lang="en-US" altLang="ko-KR" sz="1400" b="1" spc="-50" dirty="0" smtClean="0">
                <a:latin typeface="+mn-ea"/>
              </a:rPr>
              <a:t>3&gt;</a:t>
            </a:r>
          </a:p>
          <a:p>
            <a:r>
              <a:rPr lang="ko-KR" altLang="en-US" sz="1400" spc="-50" dirty="0">
                <a:latin typeface="+mn-ea"/>
              </a:rPr>
              <a:t>코로나 사태로 인하여 어느 </a:t>
            </a:r>
            <a:r>
              <a:rPr lang="en-US" altLang="ko-KR" sz="1400" spc="-50" dirty="0">
                <a:latin typeface="+mn-ea"/>
              </a:rPr>
              <a:t>Subcontractor </a:t>
            </a:r>
            <a:r>
              <a:rPr lang="ko-KR" altLang="en-US" sz="1400" spc="-50" dirty="0">
                <a:latin typeface="+mn-ea"/>
              </a:rPr>
              <a:t>장비가 대기하게 되었고 이에 따라 손실이 발생하였다</a:t>
            </a:r>
            <a:r>
              <a:rPr lang="en-US" altLang="ko-KR" sz="1400" spc="-50" dirty="0">
                <a:latin typeface="+mn-ea"/>
              </a:rPr>
              <a:t>. Subcontractor</a:t>
            </a:r>
            <a:r>
              <a:rPr lang="ko-KR" altLang="en-US" sz="1400" spc="-50" dirty="0">
                <a:latin typeface="+mn-ea"/>
              </a:rPr>
              <a:t>와 시공자의 계약서는 </a:t>
            </a:r>
            <a:r>
              <a:rPr lang="en-US" altLang="ko-KR" sz="1400" spc="-50" dirty="0">
                <a:latin typeface="+mn-ea"/>
              </a:rPr>
              <a:t>Force Majeure</a:t>
            </a:r>
            <a:r>
              <a:rPr lang="ko-KR" altLang="en-US" sz="1400" spc="-50" dirty="0">
                <a:latin typeface="+mn-ea"/>
              </a:rPr>
              <a:t>로 인한 손실은 보상하지 않는다고 명시되어 있어서 </a:t>
            </a:r>
            <a:r>
              <a:rPr lang="en-US" altLang="ko-KR" sz="1400" spc="-50" dirty="0">
                <a:latin typeface="+mn-ea"/>
              </a:rPr>
              <a:t>Subcontractor</a:t>
            </a:r>
            <a:r>
              <a:rPr lang="ko-KR" altLang="en-US" sz="1400" spc="-50" dirty="0">
                <a:latin typeface="+mn-ea"/>
              </a:rPr>
              <a:t>는 시공자에게 클레임을 청구하지 않았다</a:t>
            </a:r>
            <a:r>
              <a:rPr lang="en-US" altLang="ko-KR" sz="1400" spc="-50" dirty="0">
                <a:latin typeface="+mn-ea"/>
              </a:rPr>
              <a:t>. </a:t>
            </a:r>
            <a:r>
              <a:rPr lang="ko-KR" altLang="en-US" sz="1400" spc="-50" dirty="0">
                <a:latin typeface="+mn-ea"/>
              </a:rPr>
              <a:t>그러나 시공자의 관리자가 </a:t>
            </a:r>
            <a:r>
              <a:rPr lang="en-US" altLang="ko-KR" sz="1400" spc="-50" dirty="0">
                <a:latin typeface="+mn-ea"/>
              </a:rPr>
              <a:t>Subcontractor </a:t>
            </a:r>
            <a:r>
              <a:rPr lang="ko-KR" altLang="en-US" sz="1400" spc="-50" dirty="0">
                <a:latin typeface="+mn-ea"/>
              </a:rPr>
              <a:t>장비가 대기한 상황을 알고 있었고</a:t>
            </a:r>
            <a:r>
              <a:rPr lang="en-US" altLang="ko-KR" sz="1400" spc="-50" dirty="0">
                <a:latin typeface="+mn-ea"/>
              </a:rPr>
              <a:t>, </a:t>
            </a:r>
            <a:r>
              <a:rPr lang="ko-KR" altLang="en-US" sz="1400" spc="-50" dirty="0">
                <a:latin typeface="+mn-ea"/>
              </a:rPr>
              <a:t>발주자와의 계약서에는 </a:t>
            </a:r>
            <a:r>
              <a:rPr lang="en-US" altLang="ko-KR" sz="1400" spc="-50" dirty="0">
                <a:latin typeface="+mn-ea"/>
              </a:rPr>
              <a:t>Force Majeure</a:t>
            </a:r>
            <a:r>
              <a:rPr lang="ko-KR" altLang="en-US" sz="1400" spc="-50" dirty="0">
                <a:latin typeface="+mn-ea"/>
              </a:rPr>
              <a:t>로 인한 손실은 보상한다고 명시되었기 때문에 장비의 대기비용을 계산해서 발주자에게 클레임을 제기하였다</a:t>
            </a:r>
            <a:r>
              <a:rPr lang="en-US" altLang="ko-KR" sz="1400" spc="-50" dirty="0">
                <a:latin typeface="+mn-ea"/>
              </a:rPr>
              <a:t>.</a:t>
            </a:r>
            <a:endParaRPr lang="ko-KR" altLang="en-US" sz="1400" spc="-50" dirty="0">
              <a:latin typeface="+mn-ea"/>
            </a:endParaRPr>
          </a:p>
        </p:txBody>
      </p:sp>
      <p:pic>
        <p:nvPicPr>
          <p:cNvPr id="8" name="그림 7"/>
          <p:cNvPicPr/>
          <p:nvPr/>
        </p:nvPicPr>
        <p:blipFill>
          <a:blip r:embed="rId3"/>
          <a:stretch>
            <a:fillRect/>
          </a:stretch>
        </p:blipFill>
        <p:spPr>
          <a:xfrm>
            <a:off x="186889" y="4020819"/>
            <a:ext cx="4372411" cy="240855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477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FF5B28A-BDB1-410E-A668-C94856F8D697}"/>
              </a:ext>
            </a:extLst>
          </p:cNvPr>
          <p:cNvSpPr txBox="1"/>
          <p:nvPr/>
        </p:nvSpPr>
        <p:spPr>
          <a:xfrm>
            <a:off x="192089" y="173522"/>
            <a:ext cx="396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ko-KR" alt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14BFCBD-9109-4E55-8BB8-AFE5A431DBEA}"/>
              </a:ext>
            </a:extLst>
          </p:cNvPr>
          <p:cNvSpPr txBox="1"/>
          <p:nvPr/>
        </p:nvSpPr>
        <p:spPr>
          <a:xfrm>
            <a:off x="192089" y="836613"/>
            <a:ext cx="11807824" cy="360000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4000" tIns="0" bIns="0" rtlCol="0" anchor="ctr" anchorCtr="0">
            <a:no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1) </a:t>
            </a:r>
            <a:r>
              <a:rPr lang="ko-KR" altLang="en-US" sz="1600" b="1" dirty="0" smtClean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프로젝트의 상황과 </a:t>
            </a:r>
            <a:r>
              <a:rPr lang="en-US" altLang="ko-KR" sz="1600" b="1" dirty="0" smtClean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Entitlement</a:t>
            </a:r>
            <a:endParaRPr lang="ko-KR" altLang="en-US" sz="1600" b="1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="" xmlns:a16="http://schemas.microsoft.com/office/drawing/2014/main" id="{9107B944-603D-45BF-A5B4-184D31844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3F34-BCC1-4C15-A085-800736C7B577}" type="slidenum">
              <a:rPr lang="ko-KR" altLang="en-US" sz="1000" smtClean="0"/>
              <a:pPr/>
              <a:t>3</a:t>
            </a:fld>
            <a:endParaRPr lang="ko-KR" altLang="en-US" sz="1000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9EB2E4B-D5D2-4667-89B5-22A72628DA28}"/>
              </a:ext>
            </a:extLst>
          </p:cNvPr>
          <p:cNvSpPr txBox="1"/>
          <p:nvPr/>
        </p:nvSpPr>
        <p:spPr>
          <a:xfrm>
            <a:off x="673754" y="127356"/>
            <a:ext cx="8471647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2400" b="1" dirty="0" smtClean="0">
                <a:latin typeface="+mn-ea"/>
                <a:cs typeface="Arial" panose="020B0604020202020204" pitchFamily="34" charset="0"/>
              </a:rPr>
              <a:t>클레임 전략</a:t>
            </a:r>
            <a:endParaRPr lang="ko-KR" altLang="en-US" sz="2400" b="1" dirty="0">
              <a:latin typeface="+mn-ea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57" y="1366176"/>
            <a:ext cx="5652000" cy="47675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xmlns="" id="{B90C4F63-412E-4AFD-8E57-6C72C011F44E}"/>
              </a:ext>
            </a:extLst>
          </p:cNvPr>
          <p:cNvSpPr/>
          <p:nvPr/>
        </p:nvSpPr>
        <p:spPr>
          <a:xfrm>
            <a:off x="5886293" y="1348674"/>
            <a:ext cx="6113620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000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spc="-50" dirty="0" smtClean="0">
                <a:latin typeface="+mn-ea"/>
              </a:rPr>
              <a:t>클레임 전략을 결정하기 위해서 여러 가지 </a:t>
            </a:r>
            <a:r>
              <a:rPr lang="en-US" altLang="ko-KR" sz="1400" b="1" spc="-50" dirty="0" smtClean="0">
                <a:latin typeface="+mn-ea"/>
              </a:rPr>
              <a:t>Factor</a:t>
            </a:r>
            <a:r>
              <a:rPr lang="ko-KR" altLang="en-US" sz="1400" b="1" spc="-50" dirty="0" smtClean="0">
                <a:latin typeface="+mn-ea"/>
              </a:rPr>
              <a:t>가 존재하는데</a:t>
            </a:r>
            <a:r>
              <a:rPr lang="en-US" altLang="ko-KR" sz="1400" b="1" spc="-50" dirty="0" smtClean="0">
                <a:latin typeface="+mn-ea"/>
              </a:rPr>
              <a:t>, </a:t>
            </a:r>
            <a:r>
              <a:rPr lang="ko-KR" altLang="en-US" sz="1400" b="1" spc="-50" dirty="0" smtClean="0">
                <a:latin typeface="+mn-ea"/>
              </a:rPr>
              <a:t>그 중 </a:t>
            </a:r>
            <a:endParaRPr lang="en-US" altLang="ko-KR" sz="1400" b="1" spc="-50" dirty="0" smtClean="0">
              <a:latin typeface="+mn-ea"/>
            </a:endParaRPr>
          </a:p>
          <a:p>
            <a:pPr marL="85725">
              <a:lnSpc>
                <a:spcPct val="150000"/>
              </a:lnSpc>
            </a:pPr>
            <a:r>
              <a:rPr lang="en-US" altLang="ko-KR" sz="1400" b="1" spc="-50" dirty="0">
                <a:latin typeface="+mn-ea"/>
              </a:rPr>
              <a:t> </a:t>
            </a:r>
            <a:r>
              <a:rPr lang="en-US" altLang="ko-KR" sz="1400" b="1" spc="-50" dirty="0" smtClean="0">
                <a:latin typeface="+mn-ea"/>
              </a:rPr>
              <a:t>   </a:t>
            </a:r>
            <a:r>
              <a:rPr lang="ko-KR" altLang="en-US" sz="1400" b="1" spc="-50" dirty="0" smtClean="0">
                <a:latin typeface="+mn-ea"/>
              </a:rPr>
              <a:t>클레임의 </a:t>
            </a:r>
            <a:r>
              <a:rPr lang="en-US" altLang="ko-KR" sz="1400" b="1" spc="-50" dirty="0" smtClean="0">
                <a:latin typeface="+mn-ea"/>
              </a:rPr>
              <a:t>Entitlement</a:t>
            </a:r>
            <a:r>
              <a:rPr lang="ko-KR" altLang="en-US" sz="1400" b="1" spc="-50" dirty="0" smtClean="0">
                <a:latin typeface="+mn-ea"/>
              </a:rPr>
              <a:t>와 프로젝트의 상황이 중요함</a:t>
            </a:r>
            <a:r>
              <a:rPr lang="en-US" altLang="ko-KR" sz="1400" b="1" spc="-50" dirty="0" smtClean="0">
                <a:latin typeface="+mn-ea"/>
              </a:rPr>
              <a:t>.</a:t>
            </a:r>
          </a:p>
          <a:p>
            <a:pPr marL="285750" indent="-2000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b="1" spc="-50" dirty="0" smtClean="0">
                <a:latin typeface="+mn-ea"/>
              </a:rPr>
              <a:t>Entitlement</a:t>
            </a:r>
            <a:r>
              <a:rPr lang="ko-KR" altLang="en-US" sz="1400" b="1" spc="-50" dirty="0" smtClean="0">
                <a:latin typeface="+mn-ea"/>
              </a:rPr>
              <a:t>가 좋다면</a:t>
            </a:r>
            <a:r>
              <a:rPr lang="en-US" altLang="ko-KR" sz="1400" b="1" spc="-50" dirty="0">
                <a:latin typeface="+mn-ea"/>
              </a:rPr>
              <a:t> </a:t>
            </a:r>
            <a:r>
              <a:rPr lang="ko-KR" altLang="en-US" sz="1400" b="1" spc="-50" dirty="0" err="1" smtClean="0">
                <a:latin typeface="+mn-ea"/>
              </a:rPr>
              <a:t>발주처를</a:t>
            </a:r>
            <a:r>
              <a:rPr lang="ko-KR" altLang="en-US" sz="1400" b="1" spc="-50" dirty="0" smtClean="0">
                <a:latin typeface="+mn-ea"/>
              </a:rPr>
              <a:t> 압박하는 전략이 가능한데</a:t>
            </a:r>
            <a:r>
              <a:rPr lang="en-US" altLang="ko-KR" sz="1400" b="1" spc="-50" dirty="0" smtClean="0">
                <a:latin typeface="+mn-ea"/>
              </a:rPr>
              <a:t>, </a:t>
            </a:r>
            <a:r>
              <a:rPr lang="ko-KR" altLang="en-US" sz="1400" b="1" spc="-50" dirty="0" smtClean="0">
                <a:latin typeface="+mn-ea"/>
              </a:rPr>
              <a:t>이번 코로나 사태의 </a:t>
            </a:r>
            <a:r>
              <a:rPr lang="en-US" altLang="ko-KR" sz="1400" b="1" spc="-50" dirty="0" smtClean="0">
                <a:latin typeface="+mn-ea"/>
              </a:rPr>
              <a:t>Entitlement</a:t>
            </a:r>
            <a:r>
              <a:rPr lang="ko-KR" altLang="en-US" sz="1400" b="1" spc="-50" dirty="0" smtClean="0">
                <a:latin typeface="+mn-ea"/>
              </a:rPr>
              <a:t>는 양호한 것으로 보여짐</a:t>
            </a:r>
            <a:r>
              <a:rPr lang="en-US" altLang="ko-KR" sz="1400" b="1" spc="-50" dirty="0" smtClean="0">
                <a:latin typeface="+mn-ea"/>
              </a:rPr>
              <a:t>.</a:t>
            </a:r>
          </a:p>
          <a:p>
            <a:pPr marL="285750" indent="-200025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400" b="1" spc="-50" dirty="0" smtClean="0">
                <a:latin typeface="+mn-ea"/>
              </a:rPr>
              <a:t>그러나 프로젝트의 상황에 따라 추진방향을 더 고려할 필요가 있음</a:t>
            </a:r>
            <a:r>
              <a:rPr lang="en-US" altLang="ko-KR" sz="1400" b="1" spc="-50" dirty="0" smtClean="0">
                <a:latin typeface="+mn-ea"/>
              </a:rPr>
              <a:t>.</a:t>
            </a:r>
          </a:p>
          <a:p>
            <a:pPr marL="263525">
              <a:lnSpc>
                <a:spcPct val="150000"/>
              </a:lnSpc>
            </a:pPr>
            <a:r>
              <a:rPr lang="en-US" altLang="ko-KR" sz="1400" b="1" spc="-50" dirty="0" smtClean="0">
                <a:latin typeface="+mn-ea"/>
              </a:rPr>
              <a:t>1) </a:t>
            </a:r>
            <a:r>
              <a:rPr lang="ko-KR" altLang="en-US" sz="1400" b="1" spc="-50" dirty="0" smtClean="0">
                <a:latin typeface="+mn-ea"/>
              </a:rPr>
              <a:t>초기단계이고 </a:t>
            </a:r>
            <a:r>
              <a:rPr lang="en-US" altLang="ko-KR" sz="1400" b="1" spc="-50" dirty="0" smtClean="0">
                <a:latin typeface="+mn-ea"/>
              </a:rPr>
              <a:t>Damage</a:t>
            </a:r>
            <a:r>
              <a:rPr lang="ko-KR" altLang="en-US" sz="1400" b="1" spc="-50" dirty="0" smtClean="0">
                <a:latin typeface="+mn-ea"/>
              </a:rPr>
              <a:t>가 크지 않은 상황</a:t>
            </a:r>
            <a:endParaRPr lang="en-US" altLang="ko-KR" sz="1400" b="1" spc="-50" dirty="0" smtClean="0">
              <a:latin typeface="+mn-ea"/>
            </a:endParaRPr>
          </a:p>
          <a:p>
            <a:pPr marL="631825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spc="-50" dirty="0" smtClean="0">
                <a:latin typeface="+mn-ea"/>
              </a:rPr>
              <a:t>Damage</a:t>
            </a:r>
            <a:r>
              <a:rPr lang="ko-KR" altLang="en-US" sz="1400" spc="-50" dirty="0" smtClean="0">
                <a:latin typeface="+mn-ea"/>
              </a:rPr>
              <a:t>를 더 모니터링하고</a:t>
            </a:r>
            <a:r>
              <a:rPr lang="en-US" altLang="ko-KR" sz="1400" spc="-50" dirty="0" smtClean="0">
                <a:latin typeface="+mn-ea"/>
              </a:rPr>
              <a:t>, </a:t>
            </a:r>
            <a:r>
              <a:rPr lang="ko-KR" altLang="en-US" sz="1400" spc="-50" dirty="0" smtClean="0">
                <a:latin typeface="+mn-ea"/>
              </a:rPr>
              <a:t>논리개발에 집중</a:t>
            </a:r>
            <a:endParaRPr lang="en-US" altLang="ko-KR" sz="1400" spc="-50" dirty="0" smtClean="0">
              <a:latin typeface="+mn-ea"/>
            </a:endParaRPr>
          </a:p>
          <a:p>
            <a:pPr marL="631825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spc="-50" dirty="0" smtClean="0">
                <a:latin typeface="+mn-ea"/>
              </a:rPr>
              <a:t>다른 </a:t>
            </a:r>
            <a:r>
              <a:rPr lang="en-US" altLang="ko-KR" sz="1400" spc="-50" dirty="0" smtClean="0">
                <a:latin typeface="+mn-ea"/>
              </a:rPr>
              <a:t>Event</a:t>
            </a:r>
            <a:r>
              <a:rPr lang="ko-KR" altLang="en-US" sz="1400" spc="-50" dirty="0" smtClean="0">
                <a:latin typeface="+mn-ea"/>
              </a:rPr>
              <a:t>와 어떻게 결합 또는 분리할지 분석이 필요함</a:t>
            </a:r>
            <a:r>
              <a:rPr lang="en-US" altLang="ko-KR" sz="1400" spc="-50" dirty="0" smtClean="0">
                <a:latin typeface="+mn-ea"/>
              </a:rPr>
              <a:t>.</a:t>
            </a:r>
          </a:p>
          <a:p>
            <a:pPr marL="263525">
              <a:lnSpc>
                <a:spcPct val="150000"/>
              </a:lnSpc>
            </a:pPr>
            <a:r>
              <a:rPr lang="en-US" altLang="ko-KR" sz="1400" b="1" spc="-50" dirty="0" smtClean="0">
                <a:latin typeface="+mn-ea"/>
              </a:rPr>
              <a:t>2) Damage</a:t>
            </a:r>
            <a:r>
              <a:rPr lang="ko-KR" altLang="en-US" sz="1400" b="1" spc="-50" dirty="0" smtClean="0">
                <a:latin typeface="+mn-ea"/>
              </a:rPr>
              <a:t>가 크지 않아서 협의 가능하고</a:t>
            </a:r>
            <a:r>
              <a:rPr lang="en-US" altLang="ko-KR" sz="1400" b="1" spc="-50" dirty="0">
                <a:latin typeface="+mn-ea"/>
              </a:rPr>
              <a:t> </a:t>
            </a:r>
            <a:r>
              <a:rPr lang="ko-KR" altLang="en-US" sz="1400" b="1" spc="-50" dirty="0" smtClean="0">
                <a:latin typeface="+mn-ea"/>
              </a:rPr>
              <a:t>중간 정도의 단계</a:t>
            </a:r>
            <a:endParaRPr lang="en-US" altLang="ko-KR" sz="1400" b="1" spc="-50" dirty="0" smtClean="0">
              <a:latin typeface="+mn-ea"/>
            </a:endParaRPr>
          </a:p>
          <a:p>
            <a:pPr marL="631825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spc="-50" dirty="0" smtClean="0">
                <a:latin typeface="+mn-ea"/>
              </a:rPr>
              <a:t>긴급한 상황이 도래하기 전에 빠른 의사결정과 준비작업이 필요</a:t>
            </a:r>
            <a:endParaRPr lang="en-US" altLang="ko-KR" sz="1400" spc="-50" dirty="0" smtClean="0">
              <a:latin typeface="+mn-ea"/>
            </a:endParaRPr>
          </a:p>
          <a:p>
            <a:pPr marL="631825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spc="-50" dirty="0" smtClean="0">
                <a:latin typeface="+mn-ea"/>
              </a:rPr>
              <a:t>시공자에게 필요한</a:t>
            </a:r>
            <a:r>
              <a:rPr lang="en-US" altLang="ko-KR" sz="1400" spc="-50" dirty="0" smtClean="0">
                <a:latin typeface="+mn-ea"/>
              </a:rPr>
              <a:t>, </a:t>
            </a:r>
            <a:r>
              <a:rPr lang="ko-KR" altLang="en-US" sz="1400" spc="-50" dirty="0" smtClean="0">
                <a:latin typeface="+mn-ea"/>
              </a:rPr>
              <a:t>유리한 옵션이 어떤 것이 있는지 확인</a:t>
            </a:r>
            <a:endParaRPr lang="en-US" altLang="ko-KR" sz="1400" spc="-50" dirty="0" smtClean="0">
              <a:latin typeface="+mn-ea"/>
            </a:endParaRPr>
          </a:p>
          <a:p>
            <a:pPr marL="263525">
              <a:lnSpc>
                <a:spcPct val="150000"/>
              </a:lnSpc>
            </a:pPr>
            <a:r>
              <a:rPr lang="en-US" altLang="ko-KR" sz="1400" b="1" spc="-50" dirty="0" smtClean="0">
                <a:latin typeface="+mn-ea"/>
              </a:rPr>
              <a:t>3) Damage</a:t>
            </a:r>
            <a:r>
              <a:rPr lang="ko-KR" altLang="en-US" sz="1400" b="1" spc="-50" dirty="0" smtClean="0">
                <a:latin typeface="+mn-ea"/>
              </a:rPr>
              <a:t>가 커서 긴급히 손해를 만회해야 하는 상황</a:t>
            </a:r>
            <a:endParaRPr lang="en-US" altLang="ko-KR" sz="1400" b="1" spc="-50" dirty="0" smtClean="0">
              <a:latin typeface="+mn-ea"/>
            </a:endParaRPr>
          </a:p>
          <a:p>
            <a:pPr marL="631825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spc="-50" dirty="0" smtClean="0">
                <a:latin typeface="+mn-ea"/>
              </a:rPr>
              <a:t>최대한 빨리 </a:t>
            </a:r>
            <a:r>
              <a:rPr lang="en-US" altLang="ko-KR" sz="1400" spc="-50" dirty="0" smtClean="0">
                <a:latin typeface="+mn-ea"/>
              </a:rPr>
              <a:t>Dispute Resolution </a:t>
            </a:r>
            <a:r>
              <a:rPr lang="ko-KR" altLang="en-US" sz="1400" spc="-50" dirty="0" smtClean="0">
                <a:latin typeface="+mn-ea"/>
              </a:rPr>
              <a:t>절차 진행 검토</a:t>
            </a:r>
            <a:endParaRPr lang="en-US" altLang="ko-KR" sz="1400" spc="-50" dirty="0" smtClean="0">
              <a:latin typeface="+mn-ea"/>
            </a:endParaRPr>
          </a:p>
          <a:p>
            <a:pPr marL="631825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spc="-50" dirty="0" smtClean="0">
                <a:latin typeface="+mn-ea"/>
              </a:rPr>
              <a:t>그러나 발주자와의 관계를 고려하여 의사 결정 필요</a:t>
            </a:r>
            <a:endParaRPr lang="en-US" altLang="ko-KR" sz="1400" spc="-50" dirty="0" smtClean="0">
              <a:latin typeface="+mn-ea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834527" y="2093564"/>
            <a:ext cx="4824000" cy="804378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0000"/>
            </a:schemeClr>
          </a:solidFill>
          <a:ln w="19050" cap="flat" cmpd="sng" algn="ctr">
            <a:solidFill>
              <a:srgbClr val="FF0000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맑은 고딕"/>
              <a:cs typeface="Arial" pitchFamily="34" charset="0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A63F1FBD-0850-490E-AE0A-F1DDD0E79B39}"/>
              </a:ext>
            </a:extLst>
          </p:cNvPr>
          <p:cNvSpPr/>
          <p:nvPr/>
        </p:nvSpPr>
        <p:spPr>
          <a:xfrm>
            <a:off x="144903" y="2265014"/>
            <a:ext cx="646102" cy="440649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ko-KR" altLang="en-US" sz="1400" b="1" dirty="0" smtClean="0">
                <a:solidFill>
                  <a:srgbClr val="FF0000"/>
                </a:solidFill>
                <a:latin typeface="+mn-ea"/>
              </a:rPr>
              <a:t>코로나 </a:t>
            </a:r>
            <a:endParaRPr lang="en-US" altLang="ko-KR" sz="1400" b="1" dirty="0" smtClean="0">
              <a:solidFill>
                <a:srgbClr val="FF0000"/>
              </a:solidFill>
              <a:latin typeface="+mn-ea"/>
            </a:endParaRPr>
          </a:p>
          <a:p>
            <a:pPr algn="r"/>
            <a:r>
              <a:rPr lang="ko-KR" altLang="en-US" sz="1400" b="1" dirty="0" smtClean="0">
                <a:solidFill>
                  <a:srgbClr val="FF0000"/>
                </a:solidFill>
                <a:latin typeface="+mn-ea"/>
              </a:rPr>
              <a:t>사태</a:t>
            </a:r>
            <a:endParaRPr lang="ko-KR" altLang="en-US" sz="1400" b="1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7381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FF5B28A-BDB1-410E-A668-C94856F8D697}"/>
              </a:ext>
            </a:extLst>
          </p:cNvPr>
          <p:cNvSpPr txBox="1"/>
          <p:nvPr/>
        </p:nvSpPr>
        <p:spPr>
          <a:xfrm>
            <a:off x="192089" y="173522"/>
            <a:ext cx="396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ko-KR" alt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14BFCBD-9109-4E55-8BB8-AFE5A431DBEA}"/>
              </a:ext>
            </a:extLst>
          </p:cNvPr>
          <p:cNvSpPr txBox="1"/>
          <p:nvPr/>
        </p:nvSpPr>
        <p:spPr>
          <a:xfrm>
            <a:off x="192089" y="836613"/>
            <a:ext cx="11807824" cy="360000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4000" tIns="0" bIns="0" rtlCol="0" anchor="ctr" anchorCtr="0">
            <a:no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2</a:t>
            </a:r>
            <a:r>
              <a:rPr lang="en-US" altLang="ko-KR" sz="1600" b="1" dirty="0" smtClean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) </a:t>
            </a:r>
            <a:r>
              <a:rPr lang="ko-KR" altLang="en-US" sz="1600" b="1" dirty="0" smtClean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협상력과 프로젝트의 진행단계</a:t>
            </a:r>
            <a:endParaRPr lang="ko-KR" altLang="en-US" sz="1600" b="1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="" xmlns:a16="http://schemas.microsoft.com/office/drawing/2014/main" id="{9107B944-603D-45BF-A5B4-184D31844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3F34-BCC1-4C15-A085-800736C7B577}" type="slidenum">
              <a:rPr lang="ko-KR" altLang="en-US" sz="1000" smtClean="0"/>
              <a:pPr/>
              <a:t>4</a:t>
            </a:fld>
            <a:endParaRPr lang="ko-KR" altLang="en-US" sz="1000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9EB2E4B-D5D2-4667-89B5-22A72628DA28}"/>
              </a:ext>
            </a:extLst>
          </p:cNvPr>
          <p:cNvSpPr txBox="1"/>
          <p:nvPr/>
        </p:nvSpPr>
        <p:spPr>
          <a:xfrm>
            <a:off x="673754" y="127356"/>
            <a:ext cx="8471647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2400" b="1" dirty="0" smtClean="0">
                <a:latin typeface="+mn-ea"/>
                <a:cs typeface="Arial" panose="020B0604020202020204" pitchFamily="34" charset="0"/>
              </a:rPr>
              <a:t>클레임 전략</a:t>
            </a:r>
            <a:endParaRPr lang="ko-KR" altLang="en-US" sz="2400" b="1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xmlns="" id="{B90C4F63-412E-4AFD-8E57-6C72C011F44E}"/>
              </a:ext>
            </a:extLst>
          </p:cNvPr>
          <p:cNvSpPr/>
          <p:nvPr/>
        </p:nvSpPr>
        <p:spPr>
          <a:xfrm>
            <a:off x="6808763" y="1377950"/>
            <a:ext cx="5191150" cy="5129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00025" latinLnBrk="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400" b="1" spc="-50" dirty="0">
                <a:latin typeface="+mn-ea"/>
              </a:rPr>
              <a:t>시간이 진행됨에 따라 계약참여자의 협상력이 </a:t>
            </a:r>
            <a:r>
              <a:rPr lang="ko-KR" altLang="en-US" sz="1400" b="1" spc="-50" dirty="0" smtClean="0">
                <a:latin typeface="+mn-ea"/>
              </a:rPr>
              <a:t>바뀜</a:t>
            </a:r>
            <a:r>
              <a:rPr lang="en-US" altLang="ko-KR" sz="1400" b="1" spc="-50" dirty="0" smtClean="0">
                <a:latin typeface="+mn-ea"/>
              </a:rPr>
              <a:t>. </a:t>
            </a:r>
            <a:r>
              <a:rPr lang="ko-KR" altLang="en-US" sz="1400" b="1" spc="-50" dirty="0" smtClean="0">
                <a:latin typeface="+mn-ea"/>
              </a:rPr>
              <a:t>주요한 </a:t>
            </a:r>
            <a:r>
              <a:rPr lang="ko-KR" altLang="en-US" sz="1400" b="1" spc="-50" dirty="0" err="1">
                <a:latin typeface="+mn-ea"/>
              </a:rPr>
              <a:t>마일스톤이</a:t>
            </a:r>
            <a:r>
              <a:rPr lang="ko-KR" altLang="en-US" sz="1400" b="1" spc="-50" dirty="0">
                <a:latin typeface="+mn-ea"/>
              </a:rPr>
              <a:t> </a:t>
            </a:r>
            <a:r>
              <a:rPr lang="ko-KR" altLang="en-US" sz="1400" b="1" spc="-50" dirty="0" smtClean="0">
                <a:latin typeface="+mn-ea"/>
              </a:rPr>
              <a:t>달성되기 </a:t>
            </a:r>
            <a:r>
              <a:rPr lang="ko-KR" altLang="en-US" sz="1400" b="1" spc="-50" dirty="0">
                <a:latin typeface="+mn-ea"/>
              </a:rPr>
              <a:t>전까지 </a:t>
            </a:r>
            <a:r>
              <a:rPr lang="ko-KR" altLang="en-US" sz="1400" b="1" spc="-50" dirty="0" smtClean="0">
                <a:latin typeface="+mn-ea"/>
              </a:rPr>
              <a:t>시</a:t>
            </a:r>
            <a:r>
              <a:rPr lang="ko-KR" altLang="en-US" sz="1400" b="1" spc="-50" dirty="0">
                <a:latin typeface="+mn-ea"/>
              </a:rPr>
              <a:t>공</a:t>
            </a:r>
            <a:r>
              <a:rPr lang="ko-KR" altLang="en-US" sz="1400" b="1" spc="-50" dirty="0" smtClean="0">
                <a:latin typeface="+mn-ea"/>
              </a:rPr>
              <a:t>자의 </a:t>
            </a:r>
            <a:r>
              <a:rPr lang="ko-KR" altLang="en-US" sz="1400" b="1" spc="-50" dirty="0">
                <a:latin typeface="+mn-ea"/>
              </a:rPr>
              <a:t>협상력은 </a:t>
            </a:r>
            <a:r>
              <a:rPr lang="ko-KR" altLang="en-US" sz="1400" b="1" spc="-50" dirty="0" smtClean="0">
                <a:latin typeface="+mn-ea"/>
              </a:rPr>
              <a:t>좋아짐</a:t>
            </a:r>
            <a:r>
              <a:rPr lang="en-US" altLang="ko-KR" sz="1400" b="1" spc="-50" dirty="0" smtClean="0">
                <a:latin typeface="+mn-ea"/>
              </a:rPr>
              <a:t>. </a:t>
            </a:r>
            <a:r>
              <a:rPr lang="ko-KR" altLang="en-US" sz="1400" b="1" spc="-50" dirty="0">
                <a:latin typeface="+mn-ea"/>
              </a:rPr>
              <a:t>즉 발주자는 원하는 목적물을 얻기 위하여 </a:t>
            </a:r>
            <a:r>
              <a:rPr lang="ko-KR" altLang="en-US" sz="1400" b="1" spc="-50" dirty="0" smtClean="0">
                <a:latin typeface="+mn-ea"/>
              </a:rPr>
              <a:t>가능하면 시공자를 </a:t>
            </a:r>
            <a:r>
              <a:rPr lang="ko-KR" altLang="en-US" sz="1400" b="1" spc="-50" dirty="0">
                <a:latin typeface="+mn-ea"/>
              </a:rPr>
              <a:t>격려하여 프로젝트를 </a:t>
            </a:r>
            <a:r>
              <a:rPr lang="ko-KR" altLang="en-US" sz="1400" b="1" spc="-50" dirty="0" smtClean="0">
                <a:latin typeface="+mn-ea"/>
              </a:rPr>
              <a:t>진행시키려고 </a:t>
            </a:r>
            <a:r>
              <a:rPr lang="ko-KR" altLang="en-US" sz="1400" b="1" spc="-50" dirty="0">
                <a:latin typeface="+mn-ea"/>
              </a:rPr>
              <a:t>하기 </a:t>
            </a:r>
            <a:r>
              <a:rPr lang="ko-KR" altLang="en-US" sz="1400" b="1" spc="-50" dirty="0" smtClean="0">
                <a:latin typeface="+mn-ea"/>
              </a:rPr>
              <a:t>때문임</a:t>
            </a:r>
            <a:r>
              <a:rPr lang="en-US" altLang="ko-KR" sz="1400" b="1" spc="-50" dirty="0" smtClean="0">
                <a:latin typeface="+mn-ea"/>
              </a:rPr>
              <a:t>.</a:t>
            </a:r>
          </a:p>
          <a:p>
            <a:pPr marL="285750" indent="-200025" latinLnBrk="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400" b="1" spc="-50" dirty="0">
                <a:latin typeface="+mn-ea"/>
              </a:rPr>
              <a:t>그러나 주요한 </a:t>
            </a:r>
            <a:r>
              <a:rPr lang="ko-KR" altLang="en-US" sz="1400" b="1" spc="-50" dirty="0" err="1">
                <a:latin typeface="+mn-ea"/>
              </a:rPr>
              <a:t>마일스톤이</a:t>
            </a:r>
            <a:r>
              <a:rPr lang="ko-KR" altLang="en-US" sz="1400" b="1" spc="-50" dirty="0">
                <a:latin typeface="+mn-ea"/>
              </a:rPr>
              <a:t> 완료되고 완료시점으로 </a:t>
            </a:r>
            <a:r>
              <a:rPr lang="ko-KR" altLang="en-US" sz="1400" b="1" spc="-50" dirty="0" smtClean="0">
                <a:latin typeface="+mn-ea"/>
              </a:rPr>
              <a:t>진행되면 시</a:t>
            </a:r>
            <a:r>
              <a:rPr lang="ko-KR" altLang="en-US" sz="1400" b="1" spc="-50" dirty="0">
                <a:latin typeface="+mn-ea"/>
              </a:rPr>
              <a:t>공</a:t>
            </a:r>
            <a:r>
              <a:rPr lang="ko-KR" altLang="en-US" sz="1400" b="1" spc="-50" dirty="0" smtClean="0">
                <a:latin typeface="+mn-ea"/>
              </a:rPr>
              <a:t>자의 </a:t>
            </a:r>
            <a:r>
              <a:rPr lang="ko-KR" altLang="en-US" sz="1400" b="1" spc="-50" dirty="0">
                <a:latin typeface="+mn-ea"/>
              </a:rPr>
              <a:t>협상력은 급격하게 낮아지는 </a:t>
            </a:r>
            <a:r>
              <a:rPr lang="ko-KR" altLang="en-US" sz="1400" b="1" spc="-50" dirty="0" smtClean="0">
                <a:latin typeface="+mn-ea"/>
              </a:rPr>
              <a:t>데</a:t>
            </a:r>
            <a:r>
              <a:rPr lang="en-US" altLang="ko-KR" sz="1400" b="1" spc="-50" dirty="0">
                <a:latin typeface="+mn-ea"/>
              </a:rPr>
              <a:t>, </a:t>
            </a:r>
            <a:r>
              <a:rPr lang="ko-KR" altLang="en-US" sz="1400" b="1" spc="-50" dirty="0">
                <a:latin typeface="+mn-ea"/>
              </a:rPr>
              <a:t>완료시점에 </a:t>
            </a:r>
            <a:r>
              <a:rPr lang="ko-KR" altLang="en-US" sz="1400" b="1" spc="-50" dirty="0" smtClean="0">
                <a:latin typeface="+mn-ea"/>
              </a:rPr>
              <a:t>다다를수록 시공자의 </a:t>
            </a:r>
            <a:r>
              <a:rPr lang="ko-KR" altLang="en-US" sz="1400" b="1" spc="-50" dirty="0">
                <a:latin typeface="+mn-ea"/>
              </a:rPr>
              <a:t>옵션은 거의 없어지는 반면에</a:t>
            </a:r>
            <a:r>
              <a:rPr lang="en-US" altLang="ko-KR" sz="1400" b="1" spc="-50" dirty="0">
                <a:latin typeface="+mn-ea"/>
              </a:rPr>
              <a:t>, </a:t>
            </a:r>
            <a:r>
              <a:rPr lang="ko-KR" altLang="en-US" sz="1400" b="1" spc="-50" dirty="0">
                <a:latin typeface="+mn-ea"/>
              </a:rPr>
              <a:t>발주자는 </a:t>
            </a:r>
            <a:r>
              <a:rPr lang="ko-KR" altLang="en-US" sz="1400" b="1" spc="-50" dirty="0" smtClean="0">
                <a:latin typeface="+mn-ea"/>
              </a:rPr>
              <a:t>완료되어가므로 </a:t>
            </a:r>
            <a:r>
              <a:rPr lang="ko-KR" altLang="en-US" sz="1400" b="1" spc="-50" dirty="0">
                <a:latin typeface="+mn-ea"/>
              </a:rPr>
              <a:t>아쉬운 </a:t>
            </a:r>
            <a:r>
              <a:rPr lang="ko-KR" altLang="en-US" sz="1400" b="1" spc="-50" dirty="0" smtClean="0">
                <a:latin typeface="+mn-ea"/>
              </a:rPr>
              <a:t>상황이 없음</a:t>
            </a:r>
            <a:r>
              <a:rPr lang="en-US" altLang="ko-KR" sz="1400" b="1" spc="-50" dirty="0" smtClean="0">
                <a:latin typeface="+mn-ea"/>
              </a:rPr>
              <a:t>. </a:t>
            </a:r>
          </a:p>
          <a:p>
            <a:pPr marL="285750" indent="-200025" latinLnBrk="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400" b="1" spc="-50" dirty="0" smtClean="0">
                <a:latin typeface="+mn-ea"/>
              </a:rPr>
              <a:t>결국 </a:t>
            </a:r>
            <a:r>
              <a:rPr lang="ko-KR" altLang="en-US" sz="1400" b="1" spc="-50" dirty="0">
                <a:latin typeface="+mn-ea"/>
              </a:rPr>
              <a:t>프로젝트가 </a:t>
            </a:r>
            <a:r>
              <a:rPr lang="ko-KR" altLang="en-US" sz="1400" b="1" spc="-50" dirty="0" smtClean="0">
                <a:latin typeface="+mn-ea"/>
              </a:rPr>
              <a:t>완료되어갈수록 협상력이 바뀌기 때문에 시공자는 </a:t>
            </a:r>
            <a:r>
              <a:rPr lang="ko-KR" altLang="en-US" sz="1400" b="1" spc="-50" dirty="0">
                <a:latin typeface="+mn-ea"/>
              </a:rPr>
              <a:t>가능하면 </a:t>
            </a:r>
            <a:r>
              <a:rPr lang="en-US" altLang="ko-KR" sz="1400" b="1" spc="-50" dirty="0">
                <a:latin typeface="+mn-ea"/>
              </a:rPr>
              <a:t>Golden Time </a:t>
            </a:r>
            <a:r>
              <a:rPr lang="ko-KR" altLang="en-US" sz="1400" b="1" spc="-50" dirty="0">
                <a:latin typeface="+mn-ea"/>
              </a:rPr>
              <a:t>전에 협상을 완료하는 것을 목표로 해야 </a:t>
            </a:r>
            <a:r>
              <a:rPr lang="ko-KR" altLang="en-US" sz="1400" b="1" spc="-50" dirty="0" smtClean="0">
                <a:latin typeface="+mn-ea"/>
              </a:rPr>
              <a:t>함</a:t>
            </a:r>
            <a:r>
              <a:rPr lang="en-US" altLang="ko-KR" sz="1400" b="1" spc="-50" dirty="0" smtClean="0">
                <a:latin typeface="+mn-ea"/>
              </a:rPr>
              <a:t>. </a:t>
            </a:r>
          </a:p>
          <a:p>
            <a:pPr marL="285750" indent="-200025"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spc="-50" dirty="0" smtClean="0">
                <a:latin typeface="+mn-ea"/>
              </a:rPr>
              <a:t>그러나 </a:t>
            </a:r>
            <a:r>
              <a:rPr lang="ko-KR" altLang="en-US" sz="1400" b="1" spc="-50" dirty="0">
                <a:latin typeface="+mn-ea"/>
              </a:rPr>
              <a:t>대부분의 발주자는 프로젝트 완료시점에 클레임을 타결하려는 경향이 있는데</a:t>
            </a:r>
            <a:r>
              <a:rPr lang="en-US" altLang="ko-KR" sz="1400" b="1" spc="-50" dirty="0">
                <a:latin typeface="+mn-ea"/>
              </a:rPr>
              <a:t>, </a:t>
            </a:r>
            <a:r>
              <a:rPr lang="ko-KR" altLang="en-US" sz="1400" b="1" spc="-50" dirty="0">
                <a:latin typeface="+mn-ea"/>
              </a:rPr>
              <a:t>계약자는 특정시점을 </a:t>
            </a:r>
            <a:r>
              <a:rPr lang="en-US" altLang="ko-KR" sz="1400" b="1" spc="-50" dirty="0">
                <a:latin typeface="+mn-ea"/>
              </a:rPr>
              <a:t>Cutoff</a:t>
            </a:r>
            <a:r>
              <a:rPr lang="ko-KR" altLang="en-US" sz="1400" b="1" spc="-50" dirty="0">
                <a:latin typeface="+mn-ea"/>
              </a:rPr>
              <a:t>로 하여 협의하거나 또는 </a:t>
            </a:r>
            <a:r>
              <a:rPr lang="en-US" altLang="ko-KR" sz="1400" b="1" spc="-50" dirty="0">
                <a:latin typeface="+mn-ea"/>
              </a:rPr>
              <a:t>Undisputed </a:t>
            </a:r>
            <a:r>
              <a:rPr lang="en-US" altLang="ko-KR" sz="1400" b="1" spc="-50" dirty="0" smtClean="0">
                <a:latin typeface="+mn-ea"/>
              </a:rPr>
              <a:t>Amount</a:t>
            </a:r>
            <a:r>
              <a:rPr lang="ko-KR" altLang="en-US" sz="1400" b="1" spc="-50" dirty="0" smtClean="0">
                <a:latin typeface="+mn-ea"/>
              </a:rPr>
              <a:t>에 대하여 지급요청</a:t>
            </a:r>
            <a:endParaRPr lang="en-US" altLang="ko-KR" sz="1400" b="1" spc="-50" dirty="0" smtClean="0">
              <a:latin typeface="+mn-ea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" r="1713"/>
          <a:stretch/>
        </p:blipFill>
        <p:spPr bwMode="auto">
          <a:xfrm>
            <a:off x="206660" y="1376809"/>
            <a:ext cx="6615751" cy="3470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07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FF5B28A-BDB1-410E-A668-C94856F8D697}"/>
              </a:ext>
            </a:extLst>
          </p:cNvPr>
          <p:cNvSpPr txBox="1"/>
          <p:nvPr/>
        </p:nvSpPr>
        <p:spPr>
          <a:xfrm>
            <a:off x="192089" y="173522"/>
            <a:ext cx="396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ko-KR" alt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14BFCBD-9109-4E55-8BB8-AFE5A431DBEA}"/>
              </a:ext>
            </a:extLst>
          </p:cNvPr>
          <p:cNvSpPr txBox="1"/>
          <p:nvPr/>
        </p:nvSpPr>
        <p:spPr>
          <a:xfrm>
            <a:off x="192089" y="836613"/>
            <a:ext cx="11807824" cy="360000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4000" tIns="0" bIns="0" rtlCol="0" anchor="ctr" anchorCtr="0">
            <a:no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3</a:t>
            </a:r>
            <a:r>
              <a:rPr lang="en-US" altLang="ko-KR" sz="1600" b="1" dirty="0" smtClean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) </a:t>
            </a:r>
            <a:r>
              <a:rPr lang="ko-KR" altLang="en-US" sz="1600" b="1" dirty="0" smtClean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결과</a:t>
            </a:r>
            <a:r>
              <a:rPr lang="en-US" altLang="ko-KR" sz="1600" b="1" dirty="0" smtClean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(Outcome)</a:t>
            </a:r>
            <a:r>
              <a:rPr lang="ko-KR" altLang="en-US" sz="1600" b="1" dirty="0" smtClean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와 관계</a:t>
            </a:r>
            <a:r>
              <a:rPr lang="en-US" altLang="ko-KR" sz="1600" b="1" dirty="0" smtClean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(Relationship)</a:t>
            </a:r>
            <a:endParaRPr lang="ko-KR" altLang="en-US" sz="1600" b="1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="" xmlns:a16="http://schemas.microsoft.com/office/drawing/2014/main" id="{9107B944-603D-45BF-A5B4-184D31844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3F34-BCC1-4C15-A085-800736C7B577}" type="slidenum">
              <a:rPr lang="ko-KR" altLang="en-US" sz="1000" smtClean="0"/>
              <a:pPr/>
              <a:t>5</a:t>
            </a:fld>
            <a:endParaRPr lang="ko-KR" altLang="en-US" sz="1000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9EB2E4B-D5D2-4667-89B5-22A72628DA28}"/>
              </a:ext>
            </a:extLst>
          </p:cNvPr>
          <p:cNvSpPr txBox="1"/>
          <p:nvPr/>
        </p:nvSpPr>
        <p:spPr>
          <a:xfrm>
            <a:off x="673754" y="127356"/>
            <a:ext cx="8471647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2400" b="1" dirty="0" smtClean="0">
                <a:latin typeface="+mn-ea"/>
                <a:cs typeface="Arial" panose="020B0604020202020204" pitchFamily="34" charset="0"/>
              </a:rPr>
              <a:t>클레임 전략</a:t>
            </a:r>
            <a:endParaRPr lang="ko-KR" altLang="en-US" sz="2400" b="1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xmlns="" id="{B90C4F63-412E-4AFD-8E57-6C72C011F44E}"/>
              </a:ext>
            </a:extLst>
          </p:cNvPr>
          <p:cNvSpPr/>
          <p:nvPr/>
        </p:nvSpPr>
        <p:spPr>
          <a:xfrm>
            <a:off x="5886293" y="1376810"/>
            <a:ext cx="6113620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00025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1400" b="1" spc="-50" dirty="0" smtClean="0">
                <a:latin typeface="+mn-ea"/>
              </a:rPr>
              <a:t>클레임 전략을 수립할 때 계약상대방과의 </a:t>
            </a:r>
            <a:r>
              <a:rPr lang="ko-KR" altLang="en-US" sz="1400" b="1" spc="-50" dirty="0">
                <a:latin typeface="+mn-ea"/>
              </a:rPr>
              <a:t>관계 그리고 클레임 </a:t>
            </a:r>
            <a:r>
              <a:rPr lang="ko-KR" altLang="en-US" sz="1400" b="1" spc="-50" dirty="0" smtClean="0">
                <a:latin typeface="+mn-ea"/>
              </a:rPr>
              <a:t>결과 </a:t>
            </a:r>
            <a:r>
              <a:rPr lang="en-US" altLang="ko-KR" sz="1400" b="1" spc="-50" dirty="0">
                <a:latin typeface="+mn-ea"/>
              </a:rPr>
              <a:t>(Outcome</a:t>
            </a:r>
            <a:r>
              <a:rPr lang="en-US" altLang="ko-KR" sz="1400" b="1" spc="-50" dirty="0" smtClean="0">
                <a:latin typeface="+mn-ea"/>
              </a:rPr>
              <a:t>)</a:t>
            </a:r>
            <a:r>
              <a:rPr lang="ko-KR" altLang="en-US" sz="1400" b="1" spc="-50" dirty="0" smtClean="0">
                <a:latin typeface="+mn-ea"/>
              </a:rPr>
              <a:t>를 </a:t>
            </a:r>
            <a:r>
              <a:rPr lang="ko-KR" altLang="en-US" sz="1400" b="1" spc="-50" dirty="0">
                <a:latin typeface="+mn-ea"/>
              </a:rPr>
              <a:t>고려해야 </a:t>
            </a:r>
            <a:r>
              <a:rPr lang="ko-KR" altLang="en-US" sz="1400" b="1" spc="-50" dirty="0" smtClean="0">
                <a:latin typeface="+mn-ea"/>
              </a:rPr>
              <a:t>함</a:t>
            </a:r>
            <a:r>
              <a:rPr lang="en-US" altLang="ko-KR" sz="1400" b="1" spc="-50" dirty="0" smtClean="0">
                <a:latin typeface="+mn-ea"/>
              </a:rPr>
              <a:t>. </a:t>
            </a:r>
            <a:r>
              <a:rPr lang="ko-KR" altLang="en-US" sz="1400" b="1" spc="-50" dirty="0">
                <a:latin typeface="+mn-ea"/>
              </a:rPr>
              <a:t>즉 계약상대방과 앞으로 좋은 관계를 유지할 필요가 없다면 어떤 방법을 사용하더라도 클레임 타결금액을 높이는데 중점을 두어야 하며</a:t>
            </a:r>
            <a:r>
              <a:rPr lang="en-US" altLang="ko-KR" sz="1400" b="1" spc="-50" dirty="0">
                <a:latin typeface="+mn-ea"/>
              </a:rPr>
              <a:t>, </a:t>
            </a:r>
            <a:r>
              <a:rPr lang="ko-KR" altLang="en-US" sz="1400" b="1" spc="-50" dirty="0">
                <a:latin typeface="+mn-ea"/>
              </a:rPr>
              <a:t>계약상대방과 좋은 관계를 유지해야 한다면 클레임 금액을 낮춰서 협상을 할 수도 있을 </a:t>
            </a:r>
            <a:r>
              <a:rPr lang="ko-KR" altLang="en-US" sz="1400" b="1" spc="-50" dirty="0" smtClean="0">
                <a:latin typeface="+mn-ea"/>
              </a:rPr>
              <a:t>것임</a:t>
            </a:r>
            <a:r>
              <a:rPr lang="en-US" altLang="ko-KR" sz="1400" b="1" spc="-50" dirty="0" smtClean="0">
                <a:latin typeface="+mn-ea"/>
              </a:rPr>
              <a:t>.</a:t>
            </a:r>
          </a:p>
          <a:p>
            <a:pPr marL="285750" indent="-200025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1400" b="1" spc="-50" dirty="0">
                <a:latin typeface="+mn-ea"/>
              </a:rPr>
              <a:t>A</a:t>
            </a:r>
            <a:r>
              <a:rPr lang="ko-KR" altLang="en-US" sz="1400" b="1" spc="-50" dirty="0">
                <a:latin typeface="+mn-ea"/>
              </a:rPr>
              <a:t>상황은 관계보다는 클레임 결과를 중요하게 보는 전략이며</a:t>
            </a:r>
            <a:r>
              <a:rPr lang="en-US" altLang="ko-KR" sz="1400" b="1" spc="-50" dirty="0">
                <a:latin typeface="+mn-ea"/>
              </a:rPr>
              <a:t>, </a:t>
            </a:r>
            <a:r>
              <a:rPr lang="ko-KR" altLang="en-US" sz="1400" b="1" spc="-50" dirty="0">
                <a:latin typeface="+mn-ea"/>
              </a:rPr>
              <a:t>앞으로의 관계를 좋게 유지할 필요가 없다고 판단했기 때문에 클레임 금액을 높게 받기 위한 방향으로 전략을 수립하는 </a:t>
            </a:r>
            <a:r>
              <a:rPr lang="ko-KR" altLang="en-US" sz="1400" b="1" spc="-50" dirty="0" smtClean="0">
                <a:latin typeface="+mn-ea"/>
              </a:rPr>
              <a:t>상황</a:t>
            </a:r>
            <a:r>
              <a:rPr lang="en-US" altLang="ko-KR" sz="1400" b="1" spc="-50" dirty="0" smtClean="0">
                <a:latin typeface="+mn-ea"/>
              </a:rPr>
              <a:t>. </a:t>
            </a:r>
            <a:r>
              <a:rPr lang="ko-KR" altLang="en-US" sz="1400" b="1" spc="-50" dirty="0">
                <a:latin typeface="+mn-ea"/>
              </a:rPr>
              <a:t>최대한 상대방을 압박하고 분쟁해결을 위하여 </a:t>
            </a:r>
            <a:r>
              <a:rPr lang="en-US" altLang="ko-KR" sz="1400" b="1" spc="-50" dirty="0">
                <a:latin typeface="+mn-ea"/>
              </a:rPr>
              <a:t>Litigation</a:t>
            </a:r>
            <a:r>
              <a:rPr lang="ko-KR" altLang="en-US" sz="1400" b="1" spc="-50" dirty="0">
                <a:latin typeface="+mn-ea"/>
              </a:rPr>
              <a:t>까지 염두에 두고 방향을 추진해야 </a:t>
            </a:r>
            <a:r>
              <a:rPr lang="ko-KR" altLang="en-US" sz="1400" b="1" spc="-50" dirty="0" smtClean="0">
                <a:latin typeface="+mn-ea"/>
              </a:rPr>
              <a:t>함</a:t>
            </a:r>
            <a:r>
              <a:rPr lang="en-US" altLang="ko-KR" sz="1400" b="1" spc="-50" dirty="0" smtClean="0">
                <a:latin typeface="+mn-ea"/>
              </a:rPr>
              <a:t>. </a:t>
            </a:r>
          </a:p>
          <a:p>
            <a:pPr marL="285750" indent="-2000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b="1" spc="-50" dirty="0" smtClean="0">
                <a:latin typeface="+mn-ea"/>
              </a:rPr>
              <a:t>B</a:t>
            </a:r>
            <a:r>
              <a:rPr lang="ko-KR" altLang="en-US" sz="1400" b="1" spc="-50" dirty="0">
                <a:latin typeface="+mn-ea"/>
              </a:rPr>
              <a:t>상황은 클레임 결과보다는 관계를 더 중요하게 보는 전략이며</a:t>
            </a:r>
            <a:r>
              <a:rPr lang="en-US" altLang="ko-KR" sz="1400" b="1" spc="-50" dirty="0">
                <a:latin typeface="+mn-ea"/>
              </a:rPr>
              <a:t>, </a:t>
            </a:r>
            <a:r>
              <a:rPr lang="ko-KR" altLang="en-US" sz="1400" b="1" spc="-50" dirty="0">
                <a:latin typeface="+mn-ea"/>
              </a:rPr>
              <a:t>계약상대방과 관련된 다른 프로젝트나 시장에서의 평판 등을 중요하게 고려하기 때문에 클레임 협상금액은 </a:t>
            </a:r>
            <a:r>
              <a:rPr lang="ko-KR" altLang="en-US" sz="1400" b="1" spc="-50" dirty="0" smtClean="0">
                <a:latin typeface="+mn-ea"/>
              </a:rPr>
              <a:t>낮추는 </a:t>
            </a:r>
            <a:r>
              <a:rPr lang="ko-KR" altLang="en-US" sz="1400" b="1" spc="-50" dirty="0">
                <a:latin typeface="+mn-ea"/>
              </a:rPr>
              <a:t>방향으로 전략을 수립하는 </a:t>
            </a:r>
            <a:r>
              <a:rPr lang="ko-KR" altLang="en-US" sz="1400" b="1" spc="-50" dirty="0" smtClean="0">
                <a:latin typeface="+mn-ea"/>
              </a:rPr>
              <a:t>상황임</a:t>
            </a:r>
            <a:r>
              <a:rPr lang="en-US" altLang="ko-KR" sz="1400" b="1" spc="-50" dirty="0" smtClean="0">
                <a:latin typeface="+mn-ea"/>
              </a:rPr>
              <a:t>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57" y="1376809"/>
            <a:ext cx="5680136" cy="40211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52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FF5B28A-BDB1-410E-A668-C94856F8D697}"/>
              </a:ext>
            </a:extLst>
          </p:cNvPr>
          <p:cNvSpPr txBox="1"/>
          <p:nvPr/>
        </p:nvSpPr>
        <p:spPr>
          <a:xfrm>
            <a:off x="192089" y="173522"/>
            <a:ext cx="396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ko-KR" alt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14BFCBD-9109-4E55-8BB8-AFE5A431DBEA}"/>
              </a:ext>
            </a:extLst>
          </p:cNvPr>
          <p:cNvSpPr txBox="1"/>
          <p:nvPr/>
        </p:nvSpPr>
        <p:spPr>
          <a:xfrm>
            <a:off x="192089" y="836613"/>
            <a:ext cx="11807824" cy="360000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4000" tIns="0" bIns="0" rtlCol="0" anchor="ctr" anchorCtr="0">
            <a:no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4) </a:t>
            </a:r>
            <a:r>
              <a:rPr lang="ko-KR" altLang="en-US" sz="1600" b="1" dirty="0" smtClean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클레임의 참여주체</a:t>
            </a:r>
            <a:endParaRPr lang="ko-KR" altLang="en-US" sz="1600" b="1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="" xmlns:a16="http://schemas.microsoft.com/office/drawing/2014/main" id="{9107B944-603D-45BF-A5B4-184D31844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3F34-BCC1-4C15-A085-800736C7B577}" type="slidenum">
              <a:rPr lang="ko-KR" altLang="en-US" sz="1000" smtClean="0"/>
              <a:pPr/>
              <a:t>6</a:t>
            </a:fld>
            <a:endParaRPr lang="ko-KR" altLang="en-US" sz="1000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9EB2E4B-D5D2-4667-89B5-22A72628DA28}"/>
              </a:ext>
            </a:extLst>
          </p:cNvPr>
          <p:cNvSpPr txBox="1"/>
          <p:nvPr/>
        </p:nvSpPr>
        <p:spPr>
          <a:xfrm>
            <a:off x="673754" y="127356"/>
            <a:ext cx="8471647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2400" b="1" dirty="0" smtClean="0">
                <a:latin typeface="+mn-ea"/>
                <a:cs typeface="Arial" panose="020B0604020202020204" pitchFamily="34" charset="0"/>
              </a:rPr>
              <a:t>클레임 전략</a:t>
            </a:r>
            <a:endParaRPr lang="ko-KR" altLang="en-US" sz="2400" b="1" dirty="0">
              <a:latin typeface="+mn-ea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535" y="1377950"/>
            <a:ext cx="7761740" cy="30691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직사각형 8"/>
          <p:cNvSpPr/>
          <p:nvPr/>
        </p:nvSpPr>
        <p:spPr>
          <a:xfrm>
            <a:off x="186892" y="4821321"/>
            <a:ext cx="2520000" cy="324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400" b="1" dirty="0" smtClean="0">
                <a:solidFill>
                  <a:schemeClr val="tx1"/>
                </a:solidFill>
              </a:rPr>
              <a:t>Project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2990200" y="4821321"/>
            <a:ext cx="2520000" cy="324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400" b="1" dirty="0" smtClean="0">
                <a:solidFill>
                  <a:schemeClr val="tx1"/>
                </a:solidFill>
              </a:rPr>
              <a:t>Headquarter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5793508" y="4821321"/>
            <a:ext cx="2925399" cy="324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400" b="1" dirty="0" smtClean="0">
                <a:solidFill>
                  <a:schemeClr val="tx1"/>
                </a:solidFill>
              </a:rPr>
              <a:t>Consultant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9002215" y="4821321"/>
            <a:ext cx="2997697" cy="324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400" b="1" dirty="0" smtClean="0">
                <a:solidFill>
                  <a:schemeClr val="tx1"/>
                </a:solidFill>
              </a:rPr>
              <a:t>Law Firm</a:t>
            </a:r>
          </a:p>
        </p:txBody>
      </p:sp>
      <p:sp>
        <p:nvSpPr>
          <p:cNvPr id="14" name="Rectangle 1">
            <a:extLst>
              <a:ext uri="{FF2B5EF4-FFF2-40B4-BE49-F238E27FC236}">
                <a16:creationId xmlns="" xmlns:a16="http://schemas.microsoft.com/office/drawing/2014/main" id="{5A6E03CD-ACC5-4EB7-9945-8D23E2681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882" y="5269011"/>
            <a:ext cx="2725004" cy="1032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  <a:noAutofit/>
          </a:bodyPr>
          <a:lstStyle/>
          <a:p>
            <a:pPr marL="176213" indent="-176213" defTabSz="870234" fontAlgn="base" latinLnBrk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1" lang="ko-KR" altLang="en-US" sz="1400" b="1" kern="0" spc="-50" dirty="0" smtClean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본사와 업무가 늦게 공유되지 않도록 초기부터 업무 공유 필요</a:t>
            </a:r>
            <a:endParaRPr kumimoji="1" lang="en-US" altLang="ko-KR" sz="1400" b="1" kern="0" spc="-50" dirty="0" smtClean="0">
              <a:solidFill>
                <a:prstClr val="black"/>
              </a:solidFill>
              <a:latin typeface="+mn-ea"/>
              <a:cs typeface="Arial" panose="020B0604020202020204" pitchFamily="34" charset="0"/>
            </a:endParaRPr>
          </a:p>
          <a:p>
            <a:pPr marL="176213" indent="-176213" defTabSz="870234" fontAlgn="base" latinLnBrk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1" lang="ko-KR" altLang="en-US" sz="1400" b="1" kern="0" spc="-50" dirty="0" smtClean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클레임 진행의 주체는 프로젝트이어야 함</a:t>
            </a:r>
            <a:r>
              <a:rPr kumimoji="1" lang="en-US" altLang="ko-KR" sz="1400" b="1" kern="0" spc="-50" dirty="0" smtClean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. </a:t>
            </a:r>
            <a:endParaRPr kumimoji="1" lang="ko-KR" altLang="en-US" sz="1400" b="1" kern="0" spc="-50" dirty="0">
              <a:solidFill>
                <a:prstClr val="black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15" name="Rectangle 1">
            <a:extLst>
              <a:ext uri="{FF2B5EF4-FFF2-40B4-BE49-F238E27FC236}">
                <a16:creationId xmlns="" xmlns:a16="http://schemas.microsoft.com/office/drawing/2014/main" id="{5A6E03CD-ACC5-4EB7-9945-8D23E2681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9545" y="5269011"/>
            <a:ext cx="2725004" cy="1032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  <a:noAutofit/>
          </a:bodyPr>
          <a:lstStyle/>
          <a:p>
            <a:pPr marL="176213" indent="-176213" defTabSz="870234" fontAlgn="base" latinLnBrk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1" lang="ko-KR" altLang="en-US" sz="1400" b="1" kern="0" spc="-50" dirty="0" smtClean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외부조직을 관리</a:t>
            </a:r>
            <a:r>
              <a:rPr kumimoji="1" lang="en-US" altLang="ko-KR" sz="1400" b="1" kern="0" spc="-50" dirty="0" smtClean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/</a:t>
            </a:r>
            <a:r>
              <a:rPr kumimoji="1" lang="ko-KR" altLang="en-US" sz="1400" b="1" kern="0" spc="-50" dirty="0" smtClean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조율하는 역할이 중요함</a:t>
            </a:r>
            <a:endParaRPr kumimoji="1" lang="en-US" altLang="ko-KR" sz="1400" b="1" kern="0" spc="-50" dirty="0" smtClean="0">
              <a:solidFill>
                <a:prstClr val="black"/>
              </a:solidFill>
              <a:latin typeface="+mn-ea"/>
              <a:cs typeface="Arial" panose="020B0604020202020204" pitchFamily="34" charset="0"/>
            </a:endParaRPr>
          </a:p>
          <a:p>
            <a:pPr marL="176213" indent="-176213" defTabSz="870234" fontAlgn="base" latinLnBrk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1" lang="ko-KR" altLang="en-US" sz="1400" b="1" kern="0" spc="-50" dirty="0" smtClean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프로젝트의 성격에 따라 관여수준을 정할 필요가 있음</a:t>
            </a:r>
            <a:r>
              <a:rPr kumimoji="1" lang="en-US" altLang="ko-KR" sz="1400" b="1" kern="0" spc="-50" dirty="0" smtClean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.</a:t>
            </a:r>
            <a:endParaRPr kumimoji="1" lang="ko-KR" altLang="en-US" sz="1400" b="1" kern="0" spc="-50" dirty="0">
              <a:solidFill>
                <a:prstClr val="black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16" name="Rectangle 1">
            <a:extLst>
              <a:ext uri="{FF2B5EF4-FFF2-40B4-BE49-F238E27FC236}">
                <a16:creationId xmlns="" xmlns:a16="http://schemas.microsoft.com/office/drawing/2014/main" id="{5A6E03CD-ACC5-4EB7-9945-8D23E2681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2198" y="5269011"/>
            <a:ext cx="3088420" cy="1032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  <a:noAutofit/>
          </a:bodyPr>
          <a:lstStyle/>
          <a:p>
            <a:pPr marL="176213" indent="-176213" defTabSz="870234" fontAlgn="base" latinLnBrk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1" lang="ko-KR" altLang="en-US" sz="1400" b="1" kern="0" spc="-50" dirty="0" smtClean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복잡한 </a:t>
            </a:r>
            <a:r>
              <a:rPr kumimoji="1" lang="ko-KR" altLang="en-US" sz="1400" b="1" kern="0" spc="-50" dirty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프로젝트 또는 대규모 프로젝트 여부</a:t>
            </a:r>
          </a:p>
          <a:p>
            <a:pPr marL="176213" indent="-176213" defTabSz="870234" fontAlgn="base" latinLnBrk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1" lang="en-US" altLang="ko-KR" sz="1400" b="1" kern="0" spc="-50" dirty="0" smtClean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Actual </a:t>
            </a:r>
            <a:r>
              <a:rPr kumimoji="1" lang="en-US" altLang="ko-KR" sz="1400" b="1" kern="0" spc="-50" dirty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Loss</a:t>
            </a:r>
            <a:r>
              <a:rPr kumimoji="1" lang="ko-KR" altLang="en-US" sz="1400" b="1" kern="0" spc="-50" dirty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가 발생했는지의 여부</a:t>
            </a:r>
          </a:p>
          <a:p>
            <a:pPr marL="176213" indent="-176213" defTabSz="870234" fontAlgn="base" latinLnBrk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1" lang="ko-KR" altLang="en-US" sz="1400" b="1" kern="0" spc="-50" dirty="0" smtClean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계약</a:t>
            </a:r>
            <a:r>
              <a:rPr kumimoji="1" lang="en-US" altLang="ko-KR" sz="1400" b="1" kern="0" spc="-50" dirty="0" smtClean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kumimoji="1" lang="ko-KR" altLang="en-US" sz="1400" b="1" kern="0" spc="-50" dirty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법적인 논리개발 가능성 여부</a:t>
            </a:r>
          </a:p>
          <a:p>
            <a:pPr marL="176213" indent="-176213" defTabSz="870234" fontAlgn="base" latinLnBrk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1" lang="ko-KR" altLang="en-US" sz="1400" b="1" kern="0" spc="-50" dirty="0" smtClean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클레임 </a:t>
            </a:r>
            <a:r>
              <a:rPr kumimoji="1" lang="ko-KR" altLang="en-US" sz="1400" b="1" kern="0" spc="-50" dirty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이슈의 </a:t>
            </a:r>
            <a:r>
              <a:rPr kumimoji="1" lang="ko-KR" altLang="en-US" sz="1400" b="1" kern="0" spc="-50" dirty="0" smtClean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진행상황</a:t>
            </a:r>
            <a:endParaRPr kumimoji="1" lang="ko-KR" altLang="en-US" sz="1400" b="1" kern="0" spc="-50" dirty="0">
              <a:solidFill>
                <a:prstClr val="black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17" name="Rectangle 1">
            <a:extLst>
              <a:ext uri="{FF2B5EF4-FFF2-40B4-BE49-F238E27FC236}">
                <a16:creationId xmlns="" xmlns:a16="http://schemas.microsoft.com/office/drawing/2014/main" id="{5A6E03CD-ACC5-4EB7-9945-8D23E2681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2216" y="5269011"/>
            <a:ext cx="3088420" cy="1032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  <a:noAutofit/>
          </a:bodyPr>
          <a:lstStyle/>
          <a:p>
            <a:pPr marL="176213" indent="-176213" defTabSz="870234" fontAlgn="base" latinLnBrk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1" lang="ko-KR" altLang="en-US" sz="1400" b="1" kern="0" spc="-50" dirty="0" smtClean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클레임 </a:t>
            </a:r>
            <a:r>
              <a:rPr kumimoji="1" lang="ko-KR" altLang="en-US" sz="1400" b="1" kern="0" spc="-50" dirty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이슈의 계약적인 논리가 부족한 경우</a:t>
            </a:r>
          </a:p>
          <a:p>
            <a:pPr marL="176213" indent="-176213" defTabSz="870234" fontAlgn="base" latinLnBrk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1" lang="ko-KR" altLang="en-US" sz="1400" b="1" kern="0" spc="-50" dirty="0" smtClean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발주자를 </a:t>
            </a:r>
            <a:r>
              <a:rPr kumimoji="1" lang="ko-KR" altLang="en-US" sz="1400" b="1" kern="0" spc="-50" dirty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압박할 필요가 있는 경우</a:t>
            </a:r>
          </a:p>
          <a:p>
            <a:pPr marL="176213" indent="-176213" defTabSz="870234" fontAlgn="base" latinLnBrk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1" lang="ko-KR" altLang="en-US" sz="1400" b="1" kern="0" spc="-50" dirty="0" smtClean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프로젝트의 </a:t>
            </a:r>
            <a:r>
              <a:rPr kumimoji="1" lang="ko-KR" altLang="en-US" sz="1400" b="1" kern="0" spc="-50" dirty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완료에 가까운 시점</a:t>
            </a:r>
          </a:p>
          <a:p>
            <a:pPr marL="176213" indent="-176213" defTabSz="870234" fontAlgn="base" latinLnBrk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1" lang="ko-KR" altLang="en-US" sz="1400" b="1" kern="0" spc="-50" dirty="0" smtClean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클레임의 </a:t>
            </a:r>
            <a:r>
              <a:rPr kumimoji="1" lang="ko-KR" altLang="en-US" sz="1400" b="1" kern="0" spc="-50" dirty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규모가 일정 이상인 경우</a:t>
            </a:r>
          </a:p>
        </p:txBody>
      </p:sp>
    </p:spTree>
    <p:extLst>
      <p:ext uri="{BB962C8B-B14F-4D97-AF65-F5344CB8AC3E}">
        <p14:creationId xmlns:p14="http://schemas.microsoft.com/office/powerpoint/2010/main" val="284795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표 8">
            <a:extLst>
              <a:ext uri="{FF2B5EF4-FFF2-40B4-BE49-F238E27FC236}">
                <a16:creationId xmlns="" xmlns:a16="http://schemas.microsoft.com/office/drawing/2014/main" id="{BE786B82-BE94-491C-93AC-F4656C2F7E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745683"/>
              </p:ext>
            </p:extLst>
          </p:nvPr>
        </p:nvGraphicFramePr>
        <p:xfrm>
          <a:off x="192089" y="1367970"/>
          <a:ext cx="11807823" cy="5105400"/>
        </p:xfrm>
        <a:graphic>
          <a:graphicData uri="http://schemas.openxmlformats.org/drawingml/2006/table">
            <a:tbl>
              <a:tblPr/>
              <a:tblGrid>
                <a:gridCol w="1039811">
                  <a:extLst>
                    <a:ext uri="{9D8B030D-6E8A-4147-A177-3AD203B41FA5}">
                      <a16:colId xmlns="" xmlns:a16="http://schemas.microsoft.com/office/drawing/2014/main" val="1352069716"/>
                    </a:ext>
                  </a:extLst>
                </a:gridCol>
                <a:gridCol w="2692003"/>
                <a:gridCol w="2692003">
                  <a:extLst>
                    <a:ext uri="{9D8B030D-6E8A-4147-A177-3AD203B41FA5}">
                      <a16:colId xmlns="" xmlns:a16="http://schemas.microsoft.com/office/drawing/2014/main" val="1292076060"/>
                    </a:ext>
                  </a:extLst>
                </a:gridCol>
                <a:gridCol w="2692003">
                  <a:extLst>
                    <a:ext uri="{9D8B030D-6E8A-4147-A177-3AD203B41FA5}">
                      <a16:colId xmlns="" xmlns:a16="http://schemas.microsoft.com/office/drawing/2014/main" val="832791975"/>
                    </a:ext>
                  </a:extLst>
                </a:gridCol>
                <a:gridCol w="2692003">
                  <a:extLst>
                    <a:ext uri="{9D8B030D-6E8A-4147-A177-3AD203B41FA5}">
                      <a16:colId xmlns="" xmlns:a16="http://schemas.microsoft.com/office/drawing/2014/main" val="2787135059"/>
                    </a:ext>
                  </a:extLst>
                </a:gridCol>
              </a:tblGrid>
              <a:tr h="30925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1200" b="1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Project Management</a:t>
                      </a:r>
                      <a:endParaRPr lang="ko-KR" altLang="en-US" sz="1200" b="1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Engineering</a:t>
                      </a:r>
                      <a:endParaRPr lang="ko-KR" altLang="en-US" sz="1200" b="1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Procurement</a:t>
                      </a:r>
                      <a:endParaRPr lang="ko-KR" altLang="en-US" sz="1200" b="1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Construction</a:t>
                      </a:r>
                      <a:endParaRPr lang="ko-KR" altLang="en-US" sz="1200" b="1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19529590"/>
                  </a:ext>
                </a:extLst>
              </a:tr>
              <a:tr h="1456043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n-US" altLang="ko-KR" sz="12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Force </a:t>
                      </a:r>
                    </a:p>
                    <a:p>
                      <a:pPr marL="0" indent="0" algn="ctr" fontAlgn="ctr">
                        <a:buFontTx/>
                        <a:buNone/>
                      </a:pPr>
                      <a:r>
                        <a:rPr lang="en-US" altLang="ko-KR" sz="12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Majeure</a:t>
                      </a:r>
                    </a:p>
                    <a:p>
                      <a:pPr marL="0" indent="0" algn="ctr" fontAlgn="ctr">
                        <a:buFontTx/>
                        <a:buNone/>
                      </a:pPr>
                      <a:r>
                        <a:rPr lang="en-US" altLang="ko-KR" sz="12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2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공통</a:t>
                      </a:r>
                      <a:r>
                        <a:rPr lang="en-US" altLang="ko-KR" sz="12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200" b="1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endParaRPr lang="ko-KR" altLang="en-US" sz="1200" b="0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endParaRPr lang="ko-KR" altLang="en-US" sz="1200" b="0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endParaRPr lang="ko-KR" altLang="en-US" sz="1200" b="0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04900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ko-KR" altLang="en-US" sz="12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정부</a:t>
                      </a:r>
                      <a:endParaRPr lang="ko-KR" altLang="en-US" sz="1200" b="1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endParaRPr lang="ko-KR" altLang="en-US" sz="1200" b="0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endParaRPr lang="ko-KR" altLang="en-US" sz="1200" b="0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endParaRPr lang="ko-KR" altLang="en-US" sz="1200" b="0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92200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ko-KR" altLang="en-US" sz="12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발주자</a:t>
                      </a:r>
                      <a:endParaRPr lang="ko-KR" altLang="en-US" sz="1200" b="1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endParaRPr lang="ko-KR" altLang="en-US" sz="1200" b="0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endParaRPr lang="ko-KR" altLang="en-US" sz="1200" b="0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endParaRPr lang="en-US" altLang="ko-KR" sz="1200" b="0" i="0" u="none" strike="noStrike" spc="-50" baseline="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indent="0" algn="ctr" fontAlgn="ctr">
                        <a:buFontTx/>
                        <a:buNone/>
                      </a:pPr>
                      <a:endParaRPr lang="ko-KR" altLang="en-US" sz="1200" b="0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endParaRPr lang="ko-KR" altLang="en-US" sz="1200" b="0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381937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ko-KR" altLang="en-US" sz="12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계약자</a:t>
                      </a:r>
                      <a:endParaRPr lang="ko-KR" altLang="en-US" sz="1200" b="1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endParaRPr lang="ko-KR" altLang="en-US" sz="1200" b="0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endParaRPr lang="ko-KR" altLang="en-US" sz="1200" b="0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endParaRPr lang="ko-KR" altLang="en-US" sz="1200" b="0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endParaRPr lang="ko-KR" altLang="en-US" sz="1200" b="0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FF5B28A-BDB1-410E-A668-C94856F8D697}"/>
              </a:ext>
            </a:extLst>
          </p:cNvPr>
          <p:cNvSpPr txBox="1"/>
          <p:nvPr/>
        </p:nvSpPr>
        <p:spPr>
          <a:xfrm>
            <a:off x="192089" y="173522"/>
            <a:ext cx="396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ko-KR" alt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14BFCBD-9109-4E55-8BB8-AFE5A431DBEA}"/>
              </a:ext>
            </a:extLst>
          </p:cNvPr>
          <p:cNvSpPr txBox="1"/>
          <p:nvPr/>
        </p:nvSpPr>
        <p:spPr>
          <a:xfrm>
            <a:off x="192089" y="836613"/>
            <a:ext cx="11807824" cy="360000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4000" tIns="0" bIns="0" rtlCol="0" anchor="ctr" anchorCtr="0">
            <a:no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1) </a:t>
            </a:r>
            <a:r>
              <a:rPr lang="ko-KR" altLang="en-US" sz="1600" b="1" dirty="0" smtClean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코로나 사태로 인한 </a:t>
            </a:r>
            <a:r>
              <a:rPr lang="en-US" altLang="ko-KR" sz="1600" b="1" dirty="0" smtClean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Damage </a:t>
            </a:r>
            <a:r>
              <a:rPr lang="ko-KR" altLang="en-US" sz="1600" b="1" dirty="0" smtClean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유형</a:t>
            </a:r>
            <a:endParaRPr lang="ko-KR" altLang="en-US" sz="1600" b="1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="" xmlns:a16="http://schemas.microsoft.com/office/drawing/2014/main" id="{9107B944-603D-45BF-A5B4-184D31844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3F34-BCC1-4C15-A085-800736C7B577}" type="slidenum">
              <a:rPr lang="ko-KR" altLang="en-US" sz="1000" smtClean="0"/>
              <a:pPr/>
              <a:t>7</a:t>
            </a:fld>
            <a:endParaRPr lang="ko-KR" altLang="en-US" sz="1000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9EB2E4B-D5D2-4667-89B5-22A72628DA28}"/>
              </a:ext>
            </a:extLst>
          </p:cNvPr>
          <p:cNvSpPr txBox="1"/>
          <p:nvPr/>
        </p:nvSpPr>
        <p:spPr>
          <a:xfrm>
            <a:off x="673754" y="127356"/>
            <a:ext cx="8471647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2400" b="1" dirty="0" smtClean="0">
                <a:latin typeface="+mn-ea"/>
                <a:cs typeface="Arial" panose="020B0604020202020204" pitchFamily="34" charset="0"/>
              </a:rPr>
              <a:t>피해의 인과관계에 따른 대응방안</a:t>
            </a:r>
            <a:endParaRPr lang="ko-KR" altLang="en-US" sz="2400" b="1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4119002" y="1779245"/>
            <a:ext cx="2304000" cy="25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050" b="1" dirty="0" smtClean="0">
                <a:solidFill>
                  <a:schemeClr val="tx1"/>
                </a:solidFill>
              </a:rPr>
              <a:t>주요 미팅 </a:t>
            </a:r>
            <a:r>
              <a:rPr lang="en-US" altLang="ko-KR" sz="1050" b="1" dirty="0" smtClean="0">
                <a:solidFill>
                  <a:schemeClr val="tx1"/>
                </a:solidFill>
              </a:rPr>
              <a:t>(3D Modelling) </a:t>
            </a:r>
            <a:r>
              <a:rPr lang="ko-KR" altLang="en-US" sz="1050" b="1" dirty="0" smtClean="0">
                <a:solidFill>
                  <a:schemeClr val="tx1"/>
                </a:solidFill>
              </a:rPr>
              <a:t>지연</a:t>
            </a:r>
            <a:endParaRPr lang="en-US" altLang="ko-KR" sz="1050" b="1" dirty="0" smtClean="0">
              <a:solidFill>
                <a:schemeClr val="tx1"/>
              </a:solidFill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1413902" y="4332170"/>
            <a:ext cx="2304000" cy="25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050" b="1" dirty="0" smtClean="0">
                <a:solidFill>
                  <a:schemeClr val="tx1"/>
                </a:solidFill>
              </a:rPr>
              <a:t>PMC </a:t>
            </a:r>
            <a:r>
              <a:rPr lang="ko-KR" altLang="en-US" sz="1050" b="1" dirty="0" smtClean="0">
                <a:solidFill>
                  <a:schemeClr val="tx1"/>
                </a:solidFill>
              </a:rPr>
              <a:t>직원 업무 지연 및 불가</a:t>
            </a:r>
            <a:endParaRPr lang="en-US" altLang="ko-KR" sz="1050" b="1" dirty="0" smtClean="0">
              <a:solidFill>
                <a:schemeClr val="tx1"/>
              </a:solidFill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1413902" y="3885320"/>
            <a:ext cx="10404000" cy="25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050" b="1" dirty="0" smtClean="0">
                <a:solidFill>
                  <a:schemeClr val="bg1"/>
                </a:solidFill>
              </a:rPr>
              <a:t>입</a:t>
            </a:r>
            <a:r>
              <a:rPr lang="en-US" altLang="ko-KR" sz="1050" b="1" dirty="0" smtClean="0">
                <a:solidFill>
                  <a:schemeClr val="bg1"/>
                </a:solidFill>
              </a:rPr>
              <a:t>, </a:t>
            </a:r>
            <a:r>
              <a:rPr lang="ko-KR" altLang="en-US" sz="1050" b="1" dirty="0" smtClean="0">
                <a:solidFill>
                  <a:schemeClr val="bg1"/>
                </a:solidFill>
              </a:rPr>
              <a:t>출국 금지 조치 </a:t>
            </a:r>
            <a:r>
              <a:rPr lang="en-US" altLang="ko-KR" sz="1050" b="1" dirty="0" smtClean="0">
                <a:solidFill>
                  <a:schemeClr val="bg1"/>
                </a:solidFill>
              </a:rPr>
              <a:t>/ </a:t>
            </a:r>
            <a:r>
              <a:rPr lang="ko-KR" altLang="en-US" sz="1050" b="1" dirty="0">
                <a:solidFill>
                  <a:schemeClr val="bg1"/>
                </a:solidFill>
              </a:rPr>
              <a:t>통행금지 </a:t>
            </a:r>
            <a:r>
              <a:rPr lang="ko-KR" altLang="en-US" sz="1050" b="1" dirty="0" smtClean="0">
                <a:solidFill>
                  <a:schemeClr val="bg1"/>
                </a:solidFill>
              </a:rPr>
              <a:t>조치 </a:t>
            </a:r>
            <a:r>
              <a:rPr lang="en-US" altLang="ko-KR" sz="1050" b="1" dirty="0" smtClean="0">
                <a:solidFill>
                  <a:schemeClr val="bg1"/>
                </a:solidFill>
              </a:rPr>
              <a:t>/ </a:t>
            </a:r>
            <a:r>
              <a:rPr lang="ko-KR" altLang="en-US" sz="1050" b="1" dirty="0">
                <a:solidFill>
                  <a:schemeClr val="bg1"/>
                </a:solidFill>
              </a:rPr>
              <a:t>특정 국가에 대한 제한 </a:t>
            </a:r>
            <a:r>
              <a:rPr lang="ko-KR" altLang="en-US" sz="1050" b="1" dirty="0" smtClean="0">
                <a:solidFill>
                  <a:schemeClr val="bg1"/>
                </a:solidFill>
              </a:rPr>
              <a:t>조치 </a:t>
            </a:r>
            <a:r>
              <a:rPr lang="en-US" altLang="ko-KR" sz="1050" b="1" dirty="0" smtClean="0">
                <a:solidFill>
                  <a:schemeClr val="bg1"/>
                </a:solidFill>
              </a:rPr>
              <a:t>/ </a:t>
            </a:r>
            <a:r>
              <a:rPr lang="ko-KR" altLang="en-US" sz="1050" b="1" dirty="0">
                <a:solidFill>
                  <a:schemeClr val="bg1"/>
                </a:solidFill>
              </a:rPr>
              <a:t>비자 발급조치 </a:t>
            </a:r>
            <a:r>
              <a:rPr lang="ko-KR" altLang="en-US" sz="1050" b="1" dirty="0" smtClean="0">
                <a:solidFill>
                  <a:schemeClr val="bg1"/>
                </a:solidFill>
              </a:rPr>
              <a:t>중단</a:t>
            </a:r>
            <a:endParaRPr lang="en-US" altLang="ko-KR" sz="1050" b="1" dirty="0">
              <a:solidFill>
                <a:schemeClr val="bg1"/>
              </a:solidFill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1413902" y="4647870"/>
            <a:ext cx="2304000" cy="25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050" b="1" dirty="0" smtClean="0">
                <a:solidFill>
                  <a:schemeClr val="tx1"/>
                </a:solidFill>
              </a:rPr>
              <a:t>발주자 직원 업무 지연 및 불가</a:t>
            </a:r>
            <a:endParaRPr lang="en-US" altLang="ko-KR" sz="1050" b="1" dirty="0" smtClean="0">
              <a:solidFill>
                <a:schemeClr val="tx1"/>
              </a:solidFill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4119002" y="5430670"/>
            <a:ext cx="2304000" cy="25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050" b="1" dirty="0" smtClean="0">
                <a:solidFill>
                  <a:schemeClr val="tx1"/>
                </a:solidFill>
              </a:rPr>
              <a:t>근무시간 제한으로 인한 업무 지연</a:t>
            </a:r>
            <a:endParaRPr lang="en-US" altLang="ko-KR" sz="1050" b="1" dirty="0" smtClean="0">
              <a:solidFill>
                <a:schemeClr val="tx1"/>
              </a:solidFill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6803301" y="1779245"/>
            <a:ext cx="2304000" cy="25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050" b="1" dirty="0" smtClean="0">
                <a:solidFill>
                  <a:schemeClr val="tx1"/>
                </a:solidFill>
              </a:rPr>
              <a:t>Vendor Shop</a:t>
            </a:r>
            <a:r>
              <a:rPr lang="ko-KR" altLang="en-US" sz="1050" b="1" dirty="0" smtClean="0">
                <a:solidFill>
                  <a:schemeClr val="tx1"/>
                </a:solidFill>
              </a:rPr>
              <a:t>에서</a:t>
            </a:r>
            <a:r>
              <a:rPr lang="en-US" altLang="ko-KR" sz="1050" b="1" dirty="0" smtClean="0">
                <a:solidFill>
                  <a:schemeClr val="tx1"/>
                </a:solidFill>
              </a:rPr>
              <a:t> </a:t>
            </a:r>
            <a:r>
              <a:rPr lang="ko-KR" altLang="en-US" sz="1050" b="1" dirty="0" smtClean="0">
                <a:solidFill>
                  <a:schemeClr val="tx1"/>
                </a:solidFill>
              </a:rPr>
              <a:t>제작지연</a:t>
            </a:r>
            <a:endParaRPr lang="ko-KR" altLang="en-US" sz="1050" b="1" dirty="0">
              <a:solidFill>
                <a:schemeClr val="tx1"/>
              </a:solidFill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6803301" y="2097095"/>
            <a:ext cx="2304000" cy="25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050" b="1" dirty="0" smtClean="0">
                <a:solidFill>
                  <a:schemeClr val="tx1"/>
                </a:solidFill>
              </a:rPr>
              <a:t>선적 불가 또는 </a:t>
            </a:r>
            <a:r>
              <a:rPr lang="en-US" altLang="ko-KR" sz="1050" b="1" dirty="0" smtClean="0">
                <a:solidFill>
                  <a:schemeClr val="tx1"/>
                </a:solidFill>
              </a:rPr>
              <a:t>Delivery </a:t>
            </a:r>
            <a:r>
              <a:rPr lang="ko-KR" altLang="en-US" sz="1050" b="1" dirty="0" smtClean="0">
                <a:solidFill>
                  <a:schemeClr val="tx1"/>
                </a:solidFill>
              </a:rPr>
              <a:t>지연 발생</a:t>
            </a:r>
            <a:endParaRPr lang="en-US" altLang="ko-KR" sz="1050" b="1" dirty="0" smtClean="0">
              <a:solidFill>
                <a:schemeClr val="tx1"/>
              </a:solidFill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6803301" y="2427645"/>
            <a:ext cx="2304000" cy="25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050" b="1" dirty="0" smtClean="0">
                <a:solidFill>
                  <a:schemeClr val="tx1"/>
                </a:solidFill>
              </a:rPr>
              <a:t>제작 공장의 </a:t>
            </a:r>
            <a:r>
              <a:rPr lang="en-US" altLang="ko-KR" sz="1050" b="1" dirty="0" smtClean="0">
                <a:solidFill>
                  <a:schemeClr val="tx1"/>
                </a:solidFill>
              </a:rPr>
              <a:t>Shutdown</a:t>
            </a:r>
          </a:p>
        </p:txBody>
      </p:sp>
      <p:sp>
        <p:nvSpPr>
          <p:cNvPr id="48" name="직사각형 47"/>
          <p:cNvSpPr/>
          <p:nvPr/>
        </p:nvSpPr>
        <p:spPr>
          <a:xfrm>
            <a:off x="1413902" y="3552420"/>
            <a:ext cx="5009100" cy="25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050" b="1" dirty="0" smtClean="0">
                <a:solidFill>
                  <a:schemeClr val="tx1"/>
                </a:solidFill>
              </a:rPr>
              <a:t>국가기관의 근무시간 제한</a:t>
            </a:r>
            <a:endParaRPr lang="en-US" altLang="ko-KR" sz="1050" b="1" dirty="0" smtClean="0">
              <a:solidFill>
                <a:schemeClr val="tx1"/>
              </a:solidFill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1413902" y="3218220"/>
            <a:ext cx="5009100" cy="25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050" b="1" dirty="0" smtClean="0">
                <a:solidFill>
                  <a:schemeClr val="tx1"/>
                </a:solidFill>
              </a:rPr>
              <a:t>인허가 승인 및 설계 심의 지연</a:t>
            </a:r>
            <a:endParaRPr lang="en-US" altLang="ko-KR" sz="1050" b="1" dirty="0" smtClean="0">
              <a:solidFill>
                <a:schemeClr val="tx1"/>
              </a:solidFill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9498502" y="2761666"/>
            <a:ext cx="2304000" cy="25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050" b="1" dirty="0" smtClean="0">
                <a:solidFill>
                  <a:schemeClr val="tx1"/>
                </a:solidFill>
              </a:rPr>
              <a:t>Supervisor </a:t>
            </a:r>
            <a:r>
              <a:rPr lang="ko-KR" altLang="en-US" sz="1050" b="1" dirty="0" smtClean="0">
                <a:solidFill>
                  <a:schemeClr val="tx1"/>
                </a:solidFill>
              </a:rPr>
              <a:t>출장 불가 또는 지연</a:t>
            </a:r>
            <a:endParaRPr lang="ko-KR" altLang="en-US" sz="1050" b="1" dirty="0">
              <a:solidFill>
                <a:schemeClr val="tx1"/>
              </a:solidFill>
            </a:endParaRPr>
          </a:p>
        </p:txBody>
      </p:sp>
      <p:sp>
        <p:nvSpPr>
          <p:cNvPr id="52" name="직사각형 51"/>
          <p:cNvSpPr/>
          <p:nvPr/>
        </p:nvSpPr>
        <p:spPr>
          <a:xfrm>
            <a:off x="9498502" y="4332170"/>
            <a:ext cx="2304000" cy="25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050" b="1" dirty="0" smtClean="0">
                <a:solidFill>
                  <a:schemeClr val="tx1"/>
                </a:solidFill>
              </a:rPr>
              <a:t>Site Shutdown</a:t>
            </a:r>
            <a:r>
              <a:rPr lang="ko-KR" altLang="en-US" sz="1050" b="1" dirty="0" smtClean="0">
                <a:solidFill>
                  <a:schemeClr val="tx1"/>
                </a:solidFill>
              </a:rPr>
              <a:t>으로 진입불가</a:t>
            </a:r>
            <a:endParaRPr lang="en-US" altLang="ko-KR" sz="1050" b="1" dirty="0" smtClean="0">
              <a:solidFill>
                <a:schemeClr val="tx1"/>
              </a:solidFill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9498502" y="2427645"/>
            <a:ext cx="2304000" cy="25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050" b="1" dirty="0" smtClean="0">
                <a:solidFill>
                  <a:schemeClr val="tx1"/>
                </a:solidFill>
              </a:rPr>
              <a:t>14</a:t>
            </a:r>
            <a:r>
              <a:rPr lang="ko-KR" altLang="en-US" sz="1050" b="1" dirty="0" smtClean="0">
                <a:solidFill>
                  <a:schemeClr val="tx1"/>
                </a:solidFill>
              </a:rPr>
              <a:t>일 또는 </a:t>
            </a:r>
            <a:r>
              <a:rPr lang="en-US" altLang="ko-KR" sz="1050" b="1" dirty="0" smtClean="0">
                <a:solidFill>
                  <a:schemeClr val="tx1"/>
                </a:solidFill>
              </a:rPr>
              <a:t>21</a:t>
            </a:r>
            <a:r>
              <a:rPr lang="ko-KR" altLang="en-US" sz="1050" b="1" dirty="0" smtClean="0">
                <a:solidFill>
                  <a:schemeClr val="tx1"/>
                </a:solidFill>
              </a:rPr>
              <a:t>일 이후 진입 가능</a:t>
            </a:r>
            <a:endParaRPr lang="en-US" altLang="ko-KR" sz="1050" b="1" dirty="0" smtClean="0">
              <a:solidFill>
                <a:schemeClr val="tx1"/>
              </a:solidFill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9498502" y="4961770"/>
            <a:ext cx="2304000" cy="25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050" b="1" dirty="0" smtClean="0">
                <a:solidFill>
                  <a:schemeClr val="tx1"/>
                </a:solidFill>
              </a:rPr>
              <a:t>Site </a:t>
            </a:r>
            <a:r>
              <a:rPr lang="ko-KR" altLang="en-US" sz="1050" b="1" dirty="0" smtClean="0">
                <a:solidFill>
                  <a:schemeClr val="tx1"/>
                </a:solidFill>
              </a:rPr>
              <a:t>출입강화로 인한 출입 지연</a:t>
            </a:r>
            <a:endParaRPr lang="en-US" altLang="ko-KR" sz="1050" b="1" dirty="0" smtClean="0">
              <a:solidFill>
                <a:schemeClr val="tx1"/>
              </a:solidFill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9498502" y="3552420"/>
            <a:ext cx="2304000" cy="25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050" b="1" dirty="0" smtClean="0">
                <a:solidFill>
                  <a:schemeClr val="tx1"/>
                </a:solidFill>
              </a:rPr>
              <a:t>신규인력의 투입 제한</a:t>
            </a:r>
            <a:endParaRPr lang="en-US" altLang="ko-KR" sz="1050" b="1" dirty="0" smtClean="0">
              <a:solidFill>
                <a:schemeClr val="tx1"/>
              </a:solidFill>
            </a:endParaRPr>
          </a:p>
        </p:txBody>
      </p:sp>
      <p:sp>
        <p:nvSpPr>
          <p:cNvPr id="56" name="직사각형 55"/>
          <p:cNvSpPr/>
          <p:nvPr/>
        </p:nvSpPr>
        <p:spPr>
          <a:xfrm>
            <a:off x="9498502" y="5430670"/>
            <a:ext cx="2304000" cy="25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050" b="1" dirty="0" smtClean="0">
                <a:solidFill>
                  <a:schemeClr val="tx1"/>
                </a:solidFill>
              </a:rPr>
              <a:t>이동을 제한하기 위한 캠프 신설</a:t>
            </a:r>
            <a:endParaRPr lang="en-US" altLang="ko-KR" sz="1050" b="1" dirty="0" smtClean="0">
              <a:solidFill>
                <a:schemeClr val="tx1"/>
              </a:solidFill>
            </a:endParaRPr>
          </a:p>
        </p:txBody>
      </p:sp>
      <p:sp>
        <p:nvSpPr>
          <p:cNvPr id="57" name="직사각형 56"/>
          <p:cNvSpPr/>
          <p:nvPr/>
        </p:nvSpPr>
        <p:spPr>
          <a:xfrm>
            <a:off x="9498502" y="1779245"/>
            <a:ext cx="2304000" cy="25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050" b="1" dirty="0" smtClean="0">
                <a:solidFill>
                  <a:schemeClr val="tx1"/>
                </a:solidFill>
              </a:rPr>
              <a:t>Technical Advisor </a:t>
            </a:r>
            <a:r>
              <a:rPr lang="ko-KR" altLang="en-US" sz="1050" b="1" dirty="0" smtClean="0">
                <a:solidFill>
                  <a:schemeClr val="tx1"/>
                </a:solidFill>
              </a:rPr>
              <a:t>투입 지연</a:t>
            </a:r>
            <a:endParaRPr lang="en-US" altLang="ko-KR" sz="1050" b="1" dirty="0" smtClean="0">
              <a:solidFill>
                <a:schemeClr val="tx1"/>
              </a:solidFill>
            </a:endParaRPr>
          </a:p>
        </p:txBody>
      </p:sp>
      <p:sp>
        <p:nvSpPr>
          <p:cNvPr id="58" name="직사각형 57"/>
          <p:cNvSpPr/>
          <p:nvPr/>
        </p:nvSpPr>
        <p:spPr>
          <a:xfrm>
            <a:off x="9498502" y="5780570"/>
            <a:ext cx="2304000" cy="25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050" b="1" dirty="0" smtClean="0">
                <a:solidFill>
                  <a:schemeClr val="tx1"/>
                </a:solidFill>
              </a:rPr>
              <a:t>위</a:t>
            </a:r>
            <a:r>
              <a:rPr lang="ko-KR" altLang="en-US" sz="1050" b="1" dirty="0">
                <a:solidFill>
                  <a:schemeClr val="tx1"/>
                </a:solidFill>
              </a:rPr>
              <a:t>생</a:t>
            </a:r>
            <a:r>
              <a:rPr lang="en-US" altLang="ko-KR" sz="1050" b="1" dirty="0" smtClean="0">
                <a:solidFill>
                  <a:schemeClr val="tx1"/>
                </a:solidFill>
              </a:rPr>
              <a:t>, </a:t>
            </a:r>
            <a:r>
              <a:rPr lang="ko-KR" altLang="en-US" sz="1050" b="1" dirty="0" smtClean="0">
                <a:solidFill>
                  <a:schemeClr val="tx1"/>
                </a:solidFill>
              </a:rPr>
              <a:t>안전관리를 위한 추가 비용</a:t>
            </a:r>
            <a:endParaRPr lang="en-US" altLang="ko-KR" sz="1050" b="1" dirty="0" smtClean="0">
              <a:solidFill>
                <a:schemeClr val="tx1"/>
              </a:solidFill>
            </a:endParaRPr>
          </a:p>
        </p:txBody>
      </p:sp>
      <p:sp>
        <p:nvSpPr>
          <p:cNvPr id="59" name="직사각형 58"/>
          <p:cNvSpPr/>
          <p:nvPr/>
        </p:nvSpPr>
        <p:spPr>
          <a:xfrm>
            <a:off x="9498502" y="2097095"/>
            <a:ext cx="2304000" cy="25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050" b="1" dirty="0" smtClean="0">
                <a:solidFill>
                  <a:schemeClr val="tx1"/>
                </a:solidFill>
              </a:rPr>
              <a:t>감염자 발생으로 일시적 작업중단</a:t>
            </a:r>
            <a:endParaRPr lang="en-US" altLang="ko-KR" sz="1050" b="1" dirty="0" smtClean="0">
              <a:solidFill>
                <a:schemeClr val="tx1"/>
              </a:solidFill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9498502" y="6107770"/>
            <a:ext cx="2304000" cy="25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050" b="1" dirty="0" smtClean="0">
                <a:solidFill>
                  <a:schemeClr val="tx1"/>
                </a:solidFill>
              </a:rPr>
              <a:t>비효율적인 </a:t>
            </a:r>
            <a:r>
              <a:rPr lang="ko-KR" altLang="en-US" sz="1050" b="1" dirty="0" err="1" smtClean="0">
                <a:solidFill>
                  <a:schemeClr val="tx1"/>
                </a:solidFill>
              </a:rPr>
              <a:t>작업조</a:t>
            </a:r>
            <a:r>
              <a:rPr lang="ko-KR" altLang="en-US" sz="1050" b="1" dirty="0" smtClean="0">
                <a:solidFill>
                  <a:schemeClr val="tx1"/>
                </a:solidFill>
              </a:rPr>
              <a:t> 편성</a:t>
            </a:r>
            <a:endParaRPr lang="en-US" altLang="ko-KR" sz="1050" b="1" dirty="0" smtClean="0">
              <a:solidFill>
                <a:schemeClr val="tx1"/>
              </a:solidFill>
            </a:endParaRPr>
          </a:p>
        </p:txBody>
      </p:sp>
      <p:sp>
        <p:nvSpPr>
          <p:cNvPr id="61" name="직사각형 60"/>
          <p:cNvSpPr/>
          <p:nvPr/>
        </p:nvSpPr>
        <p:spPr>
          <a:xfrm>
            <a:off x="9498502" y="4647870"/>
            <a:ext cx="2304000" cy="25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050" b="1" dirty="0" smtClean="0">
                <a:solidFill>
                  <a:schemeClr val="tx1"/>
                </a:solidFill>
              </a:rPr>
              <a:t>작업 및 </a:t>
            </a:r>
            <a:r>
              <a:rPr lang="ko-KR" altLang="en-US" sz="1050" b="1" dirty="0" err="1" smtClean="0">
                <a:solidFill>
                  <a:schemeClr val="tx1"/>
                </a:solidFill>
              </a:rPr>
              <a:t>이동시</a:t>
            </a:r>
            <a:r>
              <a:rPr lang="ko-KR" altLang="en-US" sz="1050" b="1" dirty="0" smtClean="0">
                <a:solidFill>
                  <a:schemeClr val="tx1"/>
                </a:solidFill>
              </a:rPr>
              <a:t> 거리 유지</a:t>
            </a:r>
            <a:endParaRPr lang="en-US" altLang="ko-KR" sz="1050" b="1" dirty="0" smtClean="0">
              <a:solidFill>
                <a:schemeClr val="tx1"/>
              </a:solidFill>
            </a:endParaRPr>
          </a:p>
        </p:txBody>
      </p:sp>
      <p:sp>
        <p:nvSpPr>
          <p:cNvPr id="62" name="직사각형 61"/>
          <p:cNvSpPr/>
          <p:nvPr/>
        </p:nvSpPr>
        <p:spPr>
          <a:xfrm>
            <a:off x="1413902" y="5430670"/>
            <a:ext cx="2304000" cy="25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050" b="1" dirty="0" smtClean="0">
                <a:solidFill>
                  <a:schemeClr val="tx1"/>
                </a:solidFill>
              </a:rPr>
              <a:t>계약자 직원 업무 지연 및 불가</a:t>
            </a:r>
            <a:endParaRPr lang="en-US" altLang="ko-KR" sz="1050" b="1" dirty="0" smtClean="0">
              <a:solidFill>
                <a:schemeClr val="tx1"/>
              </a:solidFill>
            </a:endParaRPr>
          </a:p>
        </p:txBody>
      </p:sp>
      <p:sp>
        <p:nvSpPr>
          <p:cNvPr id="63" name="직사각형 62"/>
          <p:cNvSpPr/>
          <p:nvPr/>
        </p:nvSpPr>
        <p:spPr>
          <a:xfrm>
            <a:off x="9498502" y="3218220"/>
            <a:ext cx="2304000" cy="25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050" b="1" dirty="0" smtClean="0">
                <a:solidFill>
                  <a:schemeClr val="tx1"/>
                </a:solidFill>
              </a:rPr>
              <a:t>3</a:t>
            </a:r>
            <a:r>
              <a:rPr lang="ko-KR" altLang="en-US" sz="1050" b="1" dirty="0" smtClean="0">
                <a:solidFill>
                  <a:schemeClr val="tx1"/>
                </a:solidFill>
              </a:rPr>
              <a:t>국인 추방 및 비자갱신 제한</a:t>
            </a:r>
            <a:endParaRPr lang="en-US" altLang="ko-KR" sz="1050" b="1" dirty="0" smtClean="0">
              <a:solidFill>
                <a:schemeClr val="tx1"/>
              </a:solidFill>
            </a:endParaRPr>
          </a:p>
        </p:txBody>
      </p:sp>
      <p:sp>
        <p:nvSpPr>
          <p:cNvPr id="64" name="직사각형 63"/>
          <p:cNvSpPr/>
          <p:nvPr/>
        </p:nvSpPr>
        <p:spPr>
          <a:xfrm>
            <a:off x="6803301" y="5430670"/>
            <a:ext cx="2304000" cy="25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050" b="1" dirty="0" smtClean="0">
                <a:solidFill>
                  <a:schemeClr val="tx1"/>
                </a:solidFill>
              </a:rPr>
              <a:t>근무시간 제한으로 인한 제작 지연</a:t>
            </a:r>
            <a:endParaRPr lang="en-US" altLang="ko-KR" sz="1050" b="1" dirty="0" smtClean="0">
              <a:solidFill>
                <a:schemeClr val="tx1"/>
              </a:solidFill>
            </a:endParaRPr>
          </a:p>
        </p:txBody>
      </p:sp>
      <p:sp>
        <p:nvSpPr>
          <p:cNvPr id="66" name="직사각형 65"/>
          <p:cNvSpPr/>
          <p:nvPr/>
        </p:nvSpPr>
        <p:spPr>
          <a:xfrm>
            <a:off x="4119002" y="5780570"/>
            <a:ext cx="2304000" cy="25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050" b="1" dirty="0" smtClean="0">
                <a:solidFill>
                  <a:schemeClr val="tx1"/>
                </a:solidFill>
              </a:rPr>
              <a:t>제출물의 승인 지연</a:t>
            </a:r>
            <a:endParaRPr lang="en-US" altLang="ko-KR" sz="1050" b="1" dirty="0" smtClean="0">
              <a:solidFill>
                <a:schemeClr val="tx1"/>
              </a:solidFill>
            </a:endParaRPr>
          </a:p>
        </p:txBody>
      </p:sp>
      <p:sp>
        <p:nvSpPr>
          <p:cNvPr id="67" name="직사각형 66"/>
          <p:cNvSpPr/>
          <p:nvPr/>
        </p:nvSpPr>
        <p:spPr>
          <a:xfrm>
            <a:off x="6803301" y="6107770"/>
            <a:ext cx="2304000" cy="25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050" b="1" dirty="0" smtClean="0">
                <a:solidFill>
                  <a:schemeClr val="tx1"/>
                </a:solidFill>
              </a:rPr>
              <a:t>후속 </a:t>
            </a:r>
            <a:r>
              <a:rPr lang="en-US" altLang="ko-KR" sz="1050" b="1" dirty="0" smtClean="0">
                <a:solidFill>
                  <a:schemeClr val="tx1"/>
                </a:solidFill>
              </a:rPr>
              <a:t>Construction </a:t>
            </a:r>
            <a:r>
              <a:rPr lang="ko-KR" altLang="en-US" sz="1050" b="1" dirty="0" smtClean="0">
                <a:solidFill>
                  <a:schemeClr val="tx1"/>
                </a:solidFill>
              </a:rPr>
              <a:t>착수 지연</a:t>
            </a:r>
            <a:endParaRPr lang="en-US" altLang="ko-KR" sz="1050" b="1" dirty="0" smtClean="0">
              <a:solidFill>
                <a:schemeClr val="tx1"/>
              </a:solidFill>
            </a:endParaRPr>
          </a:p>
        </p:txBody>
      </p:sp>
      <p:sp>
        <p:nvSpPr>
          <p:cNvPr id="68" name="직사각형 67"/>
          <p:cNvSpPr/>
          <p:nvPr/>
        </p:nvSpPr>
        <p:spPr>
          <a:xfrm>
            <a:off x="6803301" y="5780570"/>
            <a:ext cx="2304000" cy="25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050" b="1" dirty="0" smtClean="0">
                <a:solidFill>
                  <a:schemeClr val="tx1"/>
                </a:solidFill>
              </a:rPr>
              <a:t>주요 기자재 발주 지연</a:t>
            </a:r>
            <a:endParaRPr lang="en-US" altLang="ko-KR" sz="105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54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직선 연결선 68"/>
          <p:cNvCxnSpPr/>
          <p:nvPr/>
        </p:nvCxnSpPr>
        <p:spPr>
          <a:xfrm>
            <a:off x="4512316" y="3880606"/>
            <a:ext cx="0" cy="612000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14BFCBD-9109-4E55-8BB8-AFE5A431DBEA}"/>
              </a:ext>
            </a:extLst>
          </p:cNvPr>
          <p:cNvSpPr txBox="1"/>
          <p:nvPr/>
        </p:nvSpPr>
        <p:spPr>
          <a:xfrm>
            <a:off x="3562349" y="836613"/>
            <a:ext cx="8437563" cy="360000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4000" tIns="0" bIns="0" rtlCol="0" anchor="ctr" anchorCtr="0">
            <a:no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3) </a:t>
            </a:r>
            <a:r>
              <a:rPr lang="ko-KR" altLang="en-US" sz="1600" b="1" dirty="0" smtClean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계약당사자의 관점에 따른 </a:t>
            </a:r>
            <a:r>
              <a:rPr lang="en-US" altLang="ko-KR" sz="1600" b="1" dirty="0" smtClean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Damage </a:t>
            </a:r>
            <a:r>
              <a:rPr lang="ko-KR" altLang="en-US" sz="1600" b="1" dirty="0" smtClean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차</a:t>
            </a:r>
            <a:r>
              <a:rPr lang="ko-KR" altLang="en-US" sz="16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이</a:t>
            </a:r>
            <a:r>
              <a:rPr lang="en-US" altLang="ko-KR" sz="1600" b="1" dirty="0" smtClean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 </a:t>
            </a:r>
            <a:endParaRPr lang="ko-KR" altLang="en-US" sz="1600" b="1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="" xmlns:a16="http://schemas.microsoft.com/office/drawing/2014/main" id="{9107B944-603D-45BF-A5B4-184D31844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3F34-BCC1-4C15-A085-800736C7B577}" type="slidenum">
              <a:rPr lang="ko-KR" altLang="en-US" sz="1000" smtClean="0"/>
              <a:pPr/>
              <a:t>8</a:t>
            </a:fld>
            <a:endParaRPr lang="ko-KR" altLang="en-US" sz="1000" dirty="0"/>
          </a:p>
        </p:txBody>
      </p:sp>
      <p:cxnSp>
        <p:nvCxnSpPr>
          <p:cNvPr id="10" name="직선 화살표 연결선 9"/>
          <p:cNvCxnSpPr/>
          <p:nvPr/>
        </p:nvCxnSpPr>
        <p:spPr>
          <a:xfrm flipV="1">
            <a:off x="4245244" y="1333711"/>
            <a:ext cx="0" cy="2556000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직사각형 35">
            <a:extLst>
              <a:ext uri="{FF2B5EF4-FFF2-40B4-BE49-F238E27FC236}">
                <a16:creationId xmlns:a16="http://schemas.microsoft.com/office/drawing/2014/main" xmlns="" id="{A63F1FBD-0850-490E-AE0A-F1DDD0E79B39}"/>
              </a:ext>
            </a:extLst>
          </p:cNvPr>
          <p:cNvSpPr/>
          <p:nvPr/>
        </p:nvSpPr>
        <p:spPr>
          <a:xfrm>
            <a:off x="3310716" y="1542895"/>
            <a:ext cx="864879" cy="21110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en-US" altLang="ko-KR" sz="1100" b="1" dirty="0" smtClean="0">
                <a:solidFill>
                  <a:schemeClr val="tx1"/>
                </a:solidFill>
                <a:latin typeface="+mn-ea"/>
              </a:rPr>
              <a:t>Damage</a:t>
            </a:r>
            <a:endParaRPr lang="ko-KR" altLang="en-US" sz="11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xmlns="" id="{A63F1FBD-0850-490E-AE0A-F1DDD0E79B39}"/>
              </a:ext>
            </a:extLst>
          </p:cNvPr>
          <p:cNvSpPr/>
          <p:nvPr/>
        </p:nvSpPr>
        <p:spPr>
          <a:xfrm>
            <a:off x="10104801" y="3973499"/>
            <a:ext cx="1025754" cy="21110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en-US" altLang="ko-KR" sz="1100" b="1" dirty="0" smtClean="0">
                <a:solidFill>
                  <a:schemeClr val="tx1"/>
                </a:solidFill>
                <a:latin typeface="+mn-ea"/>
              </a:rPr>
              <a:t>Time</a:t>
            </a:r>
            <a:endParaRPr lang="ko-KR" altLang="en-US" sz="11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xmlns="" id="{A63F1FBD-0850-490E-AE0A-F1DDD0E79B39}"/>
              </a:ext>
            </a:extLst>
          </p:cNvPr>
          <p:cNvSpPr/>
          <p:nvPr/>
        </p:nvSpPr>
        <p:spPr>
          <a:xfrm>
            <a:off x="4000826" y="3371599"/>
            <a:ext cx="711603" cy="346781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ko-KR" altLang="en-US" sz="1100" b="1" dirty="0" smtClean="0">
                <a:solidFill>
                  <a:srgbClr val="FF0000"/>
                </a:solidFill>
                <a:latin typeface="+mn-ea"/>
              </a:rPr>
              <a:t>코로나 </a:t>
            </a:r>
            <a:endParaRPr lang="en-US" altLang="ko-KR" sz="1100" b="1" dirty="0" smtClean="0">
              <a:solidFill>
                <a:srgbClr val="FF0000"/>
              </a:solidFill>
              <a:latin typeface="+mn-ea"/>
            </a:endParaRPr>
          </a:p>
          <a:p>
            <a:pPr algn="r"/>
            <a:r>
              <a:rPr lang="ko-KR" altLang="en-US" sz="1100" b="1" dirty="0" smtClean="0">
                <a:solidFill>
                  <a:srgbClr val="FF0000"/>
                </a:solidFill>
                <a:latin typeface="+mn-ea"/>
              </a:rPr>
              <a:t>발생</a:t>
            </a:r>
            <a:endParaRPr lang="ko-KR" altLang="en-US" sz="11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40" name="자유형 39"/>
          <p:cNvSpPr/>
          <p:nvPr/>
        </p:nvSpPr>
        <p:spPr>
          <a:xfrm>
            <a:off x="4499733" y="2672592"/>
            <a:ext cx="1702965" cy="1216403"/>
          </a:xfrm>
          <a:custGeom>
            <a:avLst/>
            <a:gdLst>
              <a:gd name="connsiteX0" fmla="*/ 1702965 w 1702965"/>
              <a:gd name="connsiteY0" fmla="*/ 0 h 1216403"/>
              <a:gd name="connsiteX1" fmla="*/ 1702965 w 1702965"/>
              <a:gd name="connsiteY1" fmla="*/ 1216403 h 1216403"/>
              <a:gd name="connsiteX2" fmla="*/ 0 w 1702965"/>
              <a:gd name="connsiteY2" fmla="*/ 1216403 h 1216403"/>
              <a:gd name="connsiteX3" fmla="*/ 1702965 w 1702965"/>
              <a:gd name="connsiteY3" fmla="*/ 0 h 121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2965" h="1216403">
                <a:moveTo>
                  <a:pt x="1702965" y="0"/>
                </a:moveTo>
                <a:lnTo>
                  <a:pt x="1702965" y="1216403"/>
                </a:lnTo>
                <a:lnTo>
                  <a:pt x="0" y="1216403"/>
                </a:lnTo>
                <a:lnTo>
                  <a:pt x="1702965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xmlns="" id="{A63F1FBD-0850-490E-AE0A-F1DDD0E79B39}"/>
              </a:ext>
            </a:extLst>
          </p:cNvPr>
          <p:cNvSpPr/>
          <p:nvPr/>
        </p:nvSpPr>
        <p:spPr>
          <a:xfrm>
            <a:off x="4902405" y="3263887"/>
            <a:ext cx="1218678" cy="338554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r"/>
            <a:r>
              <a:rPr lang="ko-KR" altLang="en-US" sz="1100" b="1" dirty="0" smtClean="0">
                <a:solidFill>
                  <a:schemeClr val="tx1"/>
                </a:solidFill>
                <a:latin typeface="+mn-ea"/>
              </a:rPr>
              <a:t>통상적인 </a:t>
            </a:r>
            <a:endParaRPr lang="en-US" altLang="ko-KR" sz="1100" b="1" dirty="0">
              <a:solidFill>
                <a:schemeClr val="tx1"/>
              </a:solidFill>
              <a:latin typeface="+mn-ea"/>
            </a:endParaRPr>
          </a:p>
          <a:p>
            <a:pPr algn="r"/>
            <a:r>
              <a:rPr lang="en-US" altLang="ko-KR" sz="1100" b="1" dirty="0" smtClean="0">
                <a:solidFill>
                  <a:schemeClr val="tx1"/>
                </a:solidFill>
                <a:latin typeface="+mn-ea"/>
              </a:rPr>
              <a:t>FM </a:t>
            </a:r>
            <a:r>
              <a:rPr lang="ko-KR" altLang="en-US" sz="1100" b="1" dirty="0" smtClean="0">
                <a:solidFill>
                  <a:schemeClr val="tx1"/>
                </a:solidFill>
                <a:latin typeface="+mn-ea"/>
              </a:rPr>
              <a:t>조항 적용</a:t>
            </a:r>
            <a:endParaRPr lang="ko-KR" altLang="en-US" sz="11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xmlns="" id="{A63F1FBD-0850-490E-AE0A-F1DDD0E79B39}"/>
              </a:ext>
            </a:extLst>
          </p:cNvPr>
          <p:cNvSpPr/>
          <p:nvPr/>
        </p:nvSpPr>
        <p:spPr>
          <a:xfrm>
            <a:off x="5633708" y="2174652"/>
            <a:ext cx="711603" cy="346781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ko-KR" altLang="en-US" sz="1100" b="1" dirty="0" smtClean="0">
                <a:solidFill>
                  <a:schemeClr val="accent1"/>
                </a:solidFill>
                <a:latin typeface="+mn-ea"/>
              </a:rPr>
              <a:t>정부의</a:t>
            </a:r>
            <a:endParaRPr lang="en-US" altLang="ko-KR" sz="1100" b="1" dirty="0" smtClean="0">
              <a:solidFill>
                <a:schemeClr val="accent1"/>
              </a:solidFill>
              <a:latin typeface="+mn-ea"/>
            </a:endParaRPr>
          </a:p>
          <a:p>
            <a:pPr algn="r"/>
            <a:r>
              <a:rPr lang="ko-KR" altLang="en-US" sz="1100" b="1" dirty="0" smtClean="0">
                <a:solidFill>
                  <a:schemeClr val="accent1"/>
                </a:solidFill>
                <a:latin typeface="+mn-ea"/>
              </a:rPr>
              <a:t>조</a:t>
            </a:r>
            <a:r>
              <a:rPr lang="ko-KR" altLang="en-US" sz="1100" b="1" dirty="0">
                <a:solidFill>
                  <a:schemeClr val="accent1"/>
                </a:solidFill>
                <a:latin typeface="+mn-ea"/>
              </a:rPr>
              <a:t>치</a:t>
            </a:r>
          </a:p>
        </p:txBody>
      </p:sp>
      <p:sp>
        <p:nvSpPr>
          <p:cNvPr id="44" name="자유형 43"/>
          <p:cNvSpPr/>
          <p:nvPr/>
        </p:nvSpPr>
        <p:spPr>
          <a:xfrm>
            <a:off x="6194309" y="1984694"/>
            <a:ext cx="1677798" cy="1904301"/>
          </a:xfrm>
          <a:custGeom>
            <a:avLst/>
            <a:gdLst>
              <a:gd name="connsiteX0" fmla="*/ 0 w 1677798"/>
              <a:gd name="connsiteY0" fmla="*/ 662731 h 1904301"/>
              <a:gd name="connsiteX1" fmla="*/ 1677798 w 1677798"/>
              <a:gd name="connsiteY1" fmla="*/ 0 h 1904301"/>
              <a:gd name="connsiteX2" fmla="*/ 1677798 w 1677798"/>
              <a:gd name="connsiteY2" fmla="*/ 1904301 h 1904301"/>
              <a:gd name="connsiteX3" fmla="*/ 0 w 1677798"/>
              <a:gd name="connsiteY3" fmla="*/ 1895912 h 1904301"/>
              <a:gd name="connsiteX4" fmla="*/ 0 w 1677798"/>
              <a:gd name="connsiteY4" fmla="*/ 662731 h 190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7798" h="1904301">
                <a:moveTo>
                  <a:pt x="0" y="662731"/>
                </a:moveTo>
                <a:lnTo>
                  <a:pt x="1677798" y="0"/>
                </a:lnTo>
                <a:lnTo>
                  <a:pt x="1677798" y="1904301"/>
                </a:lnTo>
                <a:lnTo>
                  <a:pt x="0" y="1895912"/>
                </a:lnTo>
                <a:cubicBezTo>
                  <a:pt x="2796" y="1482055"/>
                  <a:pt x="5593" y="1068199"/>
                  <a:pt x="0" y="662731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5" name="자유형 44"/>
          <p:cNvSpPr/>
          <p:nvPr/>
        </p:nvSpPr>
        <p:spPr>
          <a:xfrm>
            <a:off x="6211087" y="2001472"/>
            <a:ext cx="1661020" cy="662731"/>
          </a:xfrm>
          <a:custGeom>
            <a:avLst/>
            <a:gdLst>
              <a:gd name="connsiteX0" fmla="*/ 0 w 1661020"/>
              <a:gd name="connsiteY0" fmla="*/ 662731 h 662731"/>
              <a:gd name="connsiteX1" fmla="*/ 1661020 w 1661020"/>
              <a:gd name="connsiteY1" fmla="*/ 662731 h 662731"/>
              <a:gd name="connsiteX2" fmla="*/ 1661020 w 1661020"/>
              <a:gd name="connsiteY2" fmla="*/ 0 h 662731"/>
              <a:gd name="connsiteX3" fmla="*/ 0 w 1661020"/>
              <a:gd name="connsiteY3" fmla="*/ 662731 h 662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1020" h="662731">
                <a:moveTo>
                  <a:pt x="0" y="662731"/>
                </a:moveTo>
                <a:lnTo>
                  <a:pt x="1661020" y="662731"/>
                </a:lnTo>
                <a:lnTo>
                  <a:pt x="1661020" y="0"/>
                </a:lnTo>
                <a:lnTo>
                  <a:pt x="0" y="66273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6" name="직선 화살표 연결선 5"/>
          <p:cNvCxnSpPr/>
          <p:nvPr/>
        </p:nvCxnSpPr>
        <p:spPr>
          <a:xfrm>
            <a:off x="4246380" y="3890219"/>
            <a:ext cx="7020000" cy="0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자유형 47"/>
          <p:cNvSpPr/>
          <p:nvPr/>
        </p:nvSpPr>
        <p:spPr>
          <a:xfrm>
            <a:off x="7872107" y="1523300"/>
            <a:ext cx="1728132" cy="461394"/>
          </a:xfrm>
          <a:custGeom>
            <a:avLst/>
            <a:gdLst>
              <a:gd name="connsiteX0" fmla="*/ 0 w 1728132"/>
              <a:gd name="connsiteY0" fmla="*/ 461394 h 461394"/>
              <a:gd name="connsiteX1" fmla="*/ 1728132 w 1728132"/>
              <a:gd name="connsiteY1" fmla="*/ 461394 h 461394"/>
              <a:gd name="connsiteX2" fmla="*/ 1728132 w 1728132"/>
              <a:gd name="connsiteY2" fmla="*/ 0 h 461394"/>
              <a:gd name="connsiteX3" fmla="*/ 0 w 1728132"/>
              <a:gd name="connsiteY3" fmla="*/ 461394 h 461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8132" h="461394">
                <a:moveTo>
                  <a:pt x="0" y="461394"/>
                </a:moveTo>
                <a:lnTo>
                  <a:pt x="1728132" y="461394"/>
                </a:lnTo>
                <a:lnTo>
                  <a:pt x="1728132" y="0"/>
                </a:lnTo>
                <a:lnTo>
                  <a:pt x="0" y="461394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xmlns="" id="{A63F1FBD-0850-490E-AE0A-F1DDD0E79B39}"/>
              </a:ext>
            </a:extLst>
          </p:cNvPr>
          <p:cNvSpPr/>
          <p:nvPr/>
        </p:nvSpPr>
        <p:spPr>
          <a:xfrm>
            <a:off x="7301656" y="1507702"/>
            <a:ext cx="711603" cy="346781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ko-KR" altLang="en-US" sz="1100" b="1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발주자의</a:t>
            </a:r>
            <a:endParaRPr lang="en-US" altLang="ko-KR" sz="1100" b="1" dirty="0" smtClean="0">
              <a:solidFill>
                <a:schemeClr val="accent6">
                  <a:lumMod val="50000"/>
                </a:schemeClr>
              </a:solidFill>
              <a:latin typeface="+mn-ea"/>
            </a:endParaRPr>
          </a:p>
          <a:p>
            <a:pPr algn="r"/>
            <a:r>
              <a:rPr lang="ko-KR" altLang="en-US" sz="1100" b="1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지</a:t>
            </a:r>
            <a:r>
              <a:rPr lang="ko-KR" altLang="en-US" sz="1100" b="1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시</a:t>
            </a:r>
          </a:p>
        </p:txBody>
      </p:sp>
      <p:sp>
        <p:nvSpPr>
          <p:cNvPr id="32" name="자유형 31"/>
          <p:cNvSpPr/>
          <p:nvPr/>
        </p:nvSpPr>
        <p:spPr>
          <a:xfrm>
            <a:off x="4516511" y="1464576"/>
            <a:ext cx="5285064" cy="2416029"/>
          </a:xfrm>
          <a:custGeom>
            <a:avLst/>
            <a:gdLst>
              <a:gd name="connsiteX0" fmla="*/ 0 w 5746459"/>
              <a:gd name="connsiteY0" fmla="*/ 2072080 h 2072080"/>
              <a:gd name="connsiteX1" fmla="*/ 1677798 w 5746459"/>
              <a:gd name="connsiteY1" fmla="*/ 864066 h 2072080"/>
              <a:gd name="connsiteX2" fmla="*/ 3355596 w 5746459"/>
              <a:gd name="connsiteY2" fmla="*/ 184557 h 2072080"/>
              <a:gd name="connsiteX3" fmla="*/ 5746459 w 5746459"/>
              <a:gd name="connsiteY3" fmla="*/ 0 h 2072080"/>
              <a:gd name="connsiteX0" fmla="*/ 0 w 5570290"/>
              <a:gd name="connsiteY0" fmla="*/ 2499919 h 2499919"/>
              <a:gd name="connsiteX1" fmla="*/ 1677798 w 5570290"/>
              <a:gd name="connsiteY1" fmla="*/ 1291905 h 2499919"/>
              <a:gd name="connsiteX2" fmla="*/ 3355596 w 5570290"/>
              <a:gd name="connsiteY2" fmla="*/ 612396 h 2499919"/>
              <a:gd name="connsiteX3" fmla="*/ 5570290 w 5570290"/>
              <a:gd name="connsiteY3" fmla="*/ 0 h 2499919"/>
              <a:gd name="connsiteX0" fmla="*/ 0 w 5285064"/>
              <a:gd name="connsiteY0" fmla="*/ 2416029 h 2416029"/>
              <a:gd name="connsiteX1" fmla="*/ 1677798 w 5285064"/>
              <a:gd name="connsiteY1" fmla="*/ 1208015 h 2416029"/>
              <a:gd name="connsiteX2" fmla="*/ 3355596 w 5285064"/>
              <a:gd name="connsiteY2" fmla="*/ 528506 h 2416029"/>
              <a:gd name="connsiteX3" fmla="*/ 5285064 w 5285064"/>
              <a:gd name="connsiteY3" fmla="*/ 0 h 2416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85064" h="2416029">
                <a:moveTo>
                  <a:pt x="0" y="2416029"/>
                </a:moveTo>
                <a:lnTo>
                  <a:pt x="1677798" y="1208015"/>
                </a:lnTo>
                <a:lnTo>
                  <a:pt x="3355596" y="528506"/>
                </a:lnTo>
                <a:lnTo>
                  <a:pt x="5285064" y="0"/>
                </a:ln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폭발 1 37"/>
          <p:cNvSpPr/>
          <p:nvPr/>
        </p:nvSpPr>
        <p:spPr>
          <a:xfrm>
            <a:off x="4340342" y="3746382"/>
            <a:ext cx="343949" cy="288000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2" name="폭발 1 41"/>
          <p:cNvSpPr/>
          <p:nvPr/>
        </p:nvSpPr>
        <p:spPr>
          <a:xfrm>
            <a:off x="6030723" y="2528592"/>
            <a:ext cx="343949" cy="288000"/>
          </a:xfrm>
          <a:prstGeom prst="irregularSeal1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xmlns="" id="{A63F1FBD-0850-490E-AE0A-F1DDD0E79B39}"/>
              </a:ext>
            </a:extLst>
          </p:cNvPr>
          <p:cNvSpPr/>
          <p:nvPr/>
        </p:nvSpPr>
        <p:spPr>
          <a:xfrm>
            <a:off x="6524537" y="2261216"/>
            <a:ext cx="1218678" cy="338554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r"/>
            <a:r>
              <a:rPr lang="en-US" altLang="ko-KR" sz="1100" b="1" dirty="0" smtClean="0">
                <a:solidFill>
                  <a:schemeClr val="tx1"/>
                </a:solidFill>
                <a:latin typeface="+mn-ea"/>
              </a:rPr>
              <a:t>Change in Law</a:t>
            </a:r>
          </a:p>
          <a:p>
            <a:pPr algn="r"/>
            <a:r>
              <a:rPr lang="ko-KR" altLang="en-US" sz="1100" b="1" dirty="0" smtClean="0">
                <a:solidFill>
                  <a:schemeClr val="tx1"/>
                </a:solidFill>
                <a:latin typeface="+mn-ea"/>
              </a:rPr>
              <a:t>조항 적용</a:t>
            </a:r>
            <a:endParaRPr lang="ko-KR" altLang="en-US" sz="11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xmlns="" id="{A63F1FBD-0850-490E-AE0A-F1DDD0E79B39}"/>
              </a:ext>
            </a:extLst>
          </p:cNvPr>
          <p:cNvSpPr/>
          <p:nvPr/>
        </p:nvSpPr>
        <p:spPr>
          <a:xfrm>
            <a:off x="8295649" y="1587417"/>
            <a:ext cx="1218678" cy="338554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r"/>
            <a:r>
              <a:rPr lang="en-US" altLang="ko-KR" sz="1100" b="1" dirty="0" smtClean="0">
                <a:solidFill>
                  <a:schemeClr val="tx1"/>
                </a:solidFill>
                <a:latin typeface="+mn-ea"/>
              </a:rPr>
              <a:t>Suspension / Change</a:t>
            </a:r>
            <a:endParaRPr lang="ko-KR" altLang="en-US" sz="1100" b="1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56" name="직선 화살표 연결선 55"/>
          <p:cNvCxnSpPr/>
          <p:nvPr/>
        </p:nvCxnSpPr>
        <p:spPr>
          <a:xfrm>
            <a:off x="9791962" y="2655814"/>
            <a:ext cx="0" cy="1224791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직사각형 56">
            <a:extLst>
              <a:ext uri="{FF2B5EF4-FFF2-40B4-BE49-F238E27FC236}">
                <a16:creationId xmlns:a16="http://schemas.microsoft.com/office/drawing/2014/main" xmlns="" id="{A63F1FBD-0850-490E-AE0A-F1DDD0E79B39}"/>
              </a:ext>
            </a:extLst>
          </p:cNvPr>
          <p:cNvSpPr/>
          <p:nvPr/>
        </p:nvSpPr>
        <p:spPr>
          <a:xfrm>
            <a:off x="9891757" y="2993407"/>
            <a:ext cx="1133387" cy="37819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altLang="ko-KR" sz="1050" b="1" dirty="0" smtClean="0">
                <a:solidFill>
                  <a:schemeClr val="tx1"/>
                </a:solidFill>
                <a:latin typeface="+mn-ea"/>
              </a:rPr>
              <a:t>Force Majeure</a:t>
            </a:r>
          </a:p>
          <a:p>
            <a:r>
              <a:rPr lang="ko-KR" altLang="en-US" sz="1050" b="1" dirty="0" smtClean="0">
                <a:solidFill>
                  <a:schemeClr val="tx1"/>
                </a:solidFill>
                <a:latin typeface="+mn-ea"/>
              </a:rPr>
              <a:t>적용 </a:t>
            </a:r>
            <a:r>
              <a:rPr lang="en-US" altLang="ko-KR" sz="1050" b="1" dirty="0" smtClean="0">
                <a:solidFill>
                  <a:schemeClr val="tx1"/>
                </a:solidFill>
                <a:latin typeface="+mn-ea"/>
              </a:rPr>
              <a:t>Damage</a:t>
            </a:r>
            <a:endParaRPr lang="ko-KR" altLang="en-US" sz="1050" b="1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59" name="직선 연결선 58"/>
          <p:cNvCxnSpPr/>
          <p:nvPr/>
        </p:nvCxnSpPr>
        <p:spPr>
          <a:xfrm>
            <a:off x="9600239" y="1523300"/>
            <a:ext cx="1692000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화살표 연결선 59"/>
          <p:cNvCxnSpPr/>
          <p:nvPr/>
        </p:nvCxnSpPr>
        <p:spPr>
          <a:xfrm>
            <a:off x="9791962" y="2008724"/>
            <a:ext cx="0" cy="64800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직사각형 60">
            <a:extLst>
              <a:ext uri="{FF2B5EF4-FFF2-40B4-BE49-F238E27FC236}">
                <a16:creationId xmlns:a16="http://schemas.microsoft.com/office/drawing/2014/main" xmlns="" id="{A63F1FBD-0850-490E-AE0A-F1DDD0E79B39}"/>
              </a:ext>
            </a:extLst>
          </p:cNvPr>
          <p:cNvSpPr/>
          <p:nvPr/>
        </p:nvSpPr>
        <p:spPr>
          <a:xfrm>
            <a:off x="9891757" y="2145472"/>
            <a:ext cx="1494113" cy="37819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altLang="ko-KR" sz="1050" b="1" dirty="0" smtClean="0">
                <a:solidFill>
                  <a:schemeClr val="tx1"/>
                </a:solidFill>
                <a:latin typeface="+mn-ea"/>
              </a:rPr>
              <a:t>Change in Law</a:t>
            </a:r>
          </a:p>
          <a:p>
            <a:r>
              <a:rPr lang="ko-KR" altLang="en-US" sz="1050" b="1" dirty="0" smtClean="0">
                <a:solidFill>
                  <a:schemeClr val="tx1"/>
                </a:solidFill>
                <a:latin typeface="+mn-ea"/>
              </a:rPr>
              <a:t>적용 </a:t>
            </a:r>
            <a:r>
              <a:rPr lang="en-US" altLang="ko-KR" sz="1050" b="1" dirty="0" smtClean="0">
                <a:solidFill>
                  <a:schemeClr val="tx1"/>
                </a:solidFill>
                <a:latin typeface="+mn-ea"/>
              </a:rPr>
              <a:t>Damage</a:t>
            </a:r>
            <a:endParaRPr lang="ko-KR" altLang="en-US" sz="1050" b="1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62" name="직선 화살표 연결선 61"/>
          <p:cNvCxnSpPr/>
          <p:nvPr/>
        </p:nvCxnSpPr>
        <p:spPr>
          <a:xfrm>
            <a:off x="9791962" y="1533472"/>
            <a:ext cx="0" cy="46800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직사각형 62">
            <a:extLst>
              <a:ext uri="{FF2B5EF4-FFF2-40B4-BE49-F238E27FC236}">
                <a16:creationId xmlns:a16="http://schemas.microsoft.com/office/drawing/2014/main" xmlns="" id="{A63F1FBD-0850-490E-AE0A-F1DDD0E79B39}"/>
              </a:ext>
            </a:extLst>
          </p:cNvPr>
          <p:cNvSpPr/>
          <p:nvPr/>
        </p:nvSpPr>
        <p:spPr>
          <a:xfrm>
            <a:off x="9891757" y="1578376"/>
            <a:ext cx="1494113" cy="37819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altLang="ko-KR" sz="1050" b="1" dirty="0" smtClean="0">
                <a:solidFill>
                  <a:schemeClr val="tx1"/>
                </a:solidFill>
                <a:latin typeface="+mn-ea"/>
              </a:rPr>
              <a:t>Suspension / Change</a:t>
            </a:r>
          </a:p>
          <a:p>
            <a:r>
              <a:rPr lang="ko-KR" altLang="en-US" sz="1050" b="1" dirty="0" smtClean="0">
                <a:solidFill>
                  <a:schemeClr val="tx1"/>
                </a:solidFill>
                <a:latin typeface="+mn-ea"/>
              </a:rPr>
              <a:t>적용 </a:t>
            </a:r>
            <a:r>
              <a:rPr lang="en-US" altLang="ko-KR" sz="1050" b="1" dirty="0" smtClean="0">
                <a:solidFill>
                  <a:schemeClr val="tx1"/>
                </a:solidFill>
                <a:latin typeface="+mn-ea"/>
              </a:rPr>
              <a:t>Damage</a:t>
            </a:r>
            <a:endParaRPr lang="ko-KR" altLang="en-US" sz="105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4" name="오른쪽 중괄호 63"/>
          <p:cNvSpPr/>
          <p:nvPr/>
        </p:nvSpPr>
        <p:spPr>
          <a:xfrm>
            <a:off x="11350045" y="1514911"/>
            <a:ext cx="144000" cy="2365694"/>
          </a:xfrm>
          <a:prstGeom prst="rightBrace">
            <a:avLst/>
          </a:prstGeom>
          <a:ln w="3175">
            <a:solidFill>
              <a:schemeClr val="tx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직사각형 64">
            <a:extLst>
              <a:ext uri="{FF2B5EF4-FFF2-40B4-BE49-F238E27FC236}">
                <a16:creationId xmlns:a16="http://schemas.microsoft.com/office/drawing/2014/main" xmlns="" id="{A63F1FBD-0850-490E-AE0A-F1DDD0E79B39}"/>
              </a:ext>
            </a:extLst>
          </p:cNvPr>
          <p:cNvSpPr/>
          <p:nvPr/>
        </p:nvSpPr>
        <p:spPr>
          <a:xfrm>
            <a:off x="11557234" y="2538211"/>
            <a:ext cx="506136" cy="346781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ko-KR" altLang="en-US" sz="1100" b="1" dirty="0" smtClean="0">
                <a:solidFill>
                  <a:schemeClr val="tx1"/>
                </a:solidFill>
                <a:latin typeface="+mn-ea"/>
              </a:rPr>
              <a:t>발주자 </a:t>
            </a:r>
            <a:endParaRPr lang="en-US" altLang="ko-KR" sz="1100" b="1" dirty="0" smtClean="0">
              <a:solidFill>
                <a:schemeClr val="tx1"/>
              </a:solidFill>
              <a:latin typeface="+mn-ea"/>
            </a:endParaRPr>
          </a:p>
          <a:p>
            <a:r>
              <a:rPr lang="ko-KR" altLang="en-US" sz="1100" b="1" dirty="0" smtClean="0">
                <a:solidFill>
                  <a:schemeClr val="tx1"/>
                </a:solidFill>
                <a:latin typeface="+mn-ea"/>
              </a:rPr>
              <a:t>관점</a:t>
            </a:r>
            <a:endParaRPr lang="en-US" altLang="ko-KR" sz="1100" b="1" dirty="0" smtClean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66" name="직선 연결선 65"/>
          <p:cNvCxnSpPr/>
          <p:nvPr/>
        </p:nvCxnSpPr>
        <p:spPr>
          <a:xfrm>
            <a:off x="6194309" y="2740788"/>
            <a:ext cx="0" cy="1764000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직선 화살표 연결선 69"/>
          <p:cNvCxnSpPr/>
          <p:nvPr/>
        </p:nvCxnSpPr>
        <p:spPr>
          <a:xfrm>
            <a:off x="4516510" y="4094360"/>
            <a:ext cx="1674000" cy="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직사각형 71">
            <a:extLst>
              <a:ext uri="{FF2B5EF4-FFF2-40B4-BE49-F238E27FC236}">
                <a16:creationId xmlns:a16="http://schemas.microsoft.com/office/drawing/2014/main" xmlns="" id="{A63F1FBD-0850-490E-AE0A-F1DDD0E79B39}"/>
              </a:ext>
            </a:extLst>
          </p:cNvPr>
          <p:cNvSpPr/>
          <p:nvPr/>
        </p:nvSpPr>
        <p:spPr>
          <a:xfrm>
            <a:off x="4784521" y="4124858"/>
            <a:ext cx="1133387" cy="37819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050" b="1" dirty="0" smtClean="0">
                <a:solidFill>
                  <a:schemeClr val="tx1"/>
                </a:solidFill>
                <a:latin typeface="+mn-ea"/>
              </a:rPr>
              <a:t>Force Majeure</a:t>
            </a:r>
          </a:p>
          <a:p>
            <a:pPr algn="ctr"/>
            <a:r>
              <a:rPr lang="ko-KR" altLang="en-US" sz="1050" b="1" dirty="0" smtClean="0">
                <a:solidFill>
                  <a:schemeClr val="tx1"/>
                </a:solidFill>
                <a:latin typeface="+mn-ea"/>
              </a:rPr>
              <a:t>적용 </a:t>
            </a:r>
            <a:r>
              <a:rPr lang="en-US" altLang="ko-KR" sz="1050" b="1" dirty="0" smtClean="0">
                <a:solidFill>
                  <a:schemeClr val="tx1"/>
                </a:solidFill>
                <a:latin typeface="+mn-ea"/>
              </a:rPr>
              <a:t>Damage</a:t>
            </a:r>
            <a:endParaRPr lang="ko-KR" altLang="en-US" sz="1050" b="1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73" name="직선 연결선 72"/>
          <p:cNvCxnSpPr/>
          <p:nvPr/>
        </p:nvCxnSpPr>
        <p:spPr>
          <a:xfrm>
            <a:off x="7863718" y="2079209"/>
            <a:ext cx="0" cy="2412000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직선 화살표 연결선 73"/>
          <p:cNvCxnSpPr/>
          <p:nvPr/>
        </p:nvCxnSpPr>
        <p:spPr>
          <a:xfrm>
            <a:off x="6189717" y="4094360"/>
            <a:ext cx="1674000" cy="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직사각형 75">
            <a:extLst>
              <a:ext uri="{FF2B5EF4-FFF2-40B4-BE49-F238E27FC236}">
                <a16:creationId xmlns:a16="http://schemas.microsoft.com/office/drawing/2014/main" xmlns="" id="{A63F1FBD-0850-490E-AE0A-F1DDD0E79B39}"/>
              </a:ext>
            </a:extLst>
          </p:cNvPr>
          <p:cNvSpPr/>
          <p:nvPr/>
        </p:nvSpPr>
        <p:spPr>
          <a:xfrm>
            <a:off x="6267476" y="4124858"/>
            <a:ext cx="1494113" cy="37819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050" b="1" dirty="0" smtClean="0">
                <a:solidFill>
                  <a:schemeClr val="tx1"/>
                </a:solidFill>
                <a:latin typeface="+mn-ea"/>
              </a:rPr>
              <a:t>Change in Law</a:t>
            </a:r>
          </a:p>
          <a:p>
            <a:pPr algn="ctr"/>
            <a:r>
              <a:rPr lang="ko-KR" altLang="en-US" sz="1050" b="1" dirty="0" smtClean="0">
                <a:solidFill>
                  <a:schemeClr val="tx1"/>
                </a:solidFill>
                <a:latin typeface="+mn-ea"/>
              </a:rPr>
              <a:t>적용 </a:t>
            </a:r>
            <a:r>
              <a:rPr lang="en-US" altLang="ko-KR" sz="1050" b="1" dirty="0" smtClean="0">
                <a:solidFill>
                  <a:schemeClr val="tx1"/>
                </a:solidFill>
                <a:latin typeface="+mn-ea"/>
              </a:rPr>
              <a:t>Damage</a:t>
            </a:r>
            <a:endParaRPr lang="ko-KR" altLang="en-US" sz="1050" b="1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77" name="직선 연결선 76"/>
          <p:cNvCxnSpPr/>
          <p:nvPr/>
        </p:nvCxnSpPr>
        <p:spPr>
          <a:xfrm>
            <a:off x="9590714" y="1541216"/>
            <a:ext cx="0" cy="2952000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직선 화살표 연결선 77"/>
          <p:cNvCxnSpPr/>
          <p:nvPr/>
        </p:nvCxnSpPr>
        <p:spPr>
          <a:xfrm>
            <a:off x="7880123" y="4094360"/>
            <a:ext cx="1710000" cy="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직사각형 78">
            <a:extLst>
              <a:ext uri="{FF2B5EF4-FFF2-40B4-BE49-F238E27FC236}">
                <a16:creationId xmlns:a16="http://schemas.microsoft.com/office/drawing/2014/main" xmlns="" id="{A63F1FBD-0850-490E-AE0A-F1DDD0E79B39}"/>
              </a:ext>
            </a:extLst>
          </p:cNvPr>
          <p:cNvSpPr/>
          <p:nvPr/>
        </p:nvSpPr>
        <p:spPr>
          <a:xfrm>
            <a:off x="7985359" y="4124858"/>
            <a:ext cx="1494113" cy="37819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050" b="1" dirty="0" smtClean="0">
                <a:solidFill>
                  <a:schemeClr val="tx1"/>
                </a:solidFill>
                <a:latin typeface="+mn-ea"/>
              </a:rPr>
              <a:t>Suspension / Change</a:t>
            </a:r>
          </a:p>
          <a:p>
            <a:pPr algn="ctr"/>
            <a:r>
              <a:rPr lang="ko-KR" altLang="en-US" sz="1050" b="1" dirty="0" smtClean="0">
                <a:solidFill>
                  <a:schemeClr val="tx1"/>
                </a:solidFill>
                <a:latin typeface="+mn-ea"/>
              </a:rPr>
              <a:t>적용 </a:t>
            </a:r>
            <a:r>
              <a:rPr lang="en-US" altLang="ko-KR" sz="1050" b="1" dirty="0" smtClean="0">
                <a:solidFill>
                  <a:schemeClr val="tx1"/>
                </a:solidFill>
                <a:latin typeface="+mn-ea"/>
              </a:rPr>
              <a:t>Damage</a:t>
            </a:r>
            <a:endParaRPr lang="ko-KR" altLang="en-US" sz="105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80" name="오른쪽 중괄호 79"/>
          <p:cNvSpPr/>
          <p:nvPr/>
        </p:nvSpPr>
        <p:spPr>
          <a:xfrm rot="5400000">
            <a:off x="6962712" y="2096261"/>
            <a:ext cx="180000" cy="5076000"/>
          </a:xfrm>
          <a:prstGeom prst="rightBrace">
            <a:avLst/>
          </a:prstGeom>
          <a:ln w="3175">
            <a:solidFill>
              <a:schemeClr val="tx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직사각형 80">
            <a:extLst>
              <a:ext uri="{FF2B5EF4-FFF2-40B4-BE49-F238E27FC236}">
                <a16:creationId xmlns:a16="http://schemas.microsoft.com/office/drawing/2014/main" xmlns="" id="{A63F1FBD-0850-490E-AE0A-F1DDD0E79B39}"/>
              </a:ext>
            </a:extLst>
          </p:cNvPr>
          <p:cNvSpPr/>
          <p:nvPr/>
        </p:nvSpPr>
        <p:spPr>
          <a:xfrm>
            <a:off x="6466539" y="4735692"/>
            <a:ext cx="1191235" cy="285579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100" b="1" dirty="0" smtClean="0">
                <a:solidFill>
                  <a:schemeClr val="tx1"/>
                </a:solidFill>
                <a:latin typeface="+mn-ea"/>
              </a:rPr>
              <a:t>시공자 관</a:t>
            </a:r>
            <a:r>
              <a:rPr lang="ko-KR" altLang="en-US" sz="1100" b="1" dirty="0">
                <a:solidFill>
                  <a:schemeClr val="tx1"/>
                </a:solidFill>
                <a:latin typeface="+mn-ea"/>
              </a:rPr>
              <a:t>점</a:t>
            </a:r>
            <a:endParaRPr lang="en-US" altLang="ko-KR" sz="1100" b="1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82" name="직사각형 81"/>
          <p:cNvSpPr/>
          <p:nvPr/>
        </p:nvSpPr>
        <p:spPr>
          <a:xfrm>
            <a:off x="7859632" y="2655814"/>
            <a:ext cx="1728000" cy="1224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9" name="직사각형 48"/>
          <p:cNvSpPr/>
          <p:nvPr/>
        </p:nvSpPr>
        <p:spPr>
          <a:xfrm>
            <a:off x="7872107" y="1993083"/>
            <a:ext cx="1728132" cy="6627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6" name="폭발 1 45"/>
          <p:cNvSpPr/>
          <p:nvPr/>
        </p:nvSpPr>
        <p:spPr>
          <a:xfrm>
            <a:off x="7691743" y="1857472"/>
            <a:ext cx="343949" cy="288000"/>
          </a:xfrm>
          <a:prstGeom prst="irregularSeal1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aphicFrame>
        <p:nvGraphicFramePr>
          <p:cNvPr id="83" name="표 82">
            <a:extLst>
              <a:ext uri="{FF2B5EF4-FFF2-40B4-BE49-F238E27FC236}">
                <a16:creationId xmlns="" xmlns:a16="http://schemas.microsoft.com/office/drawing/2014/main" id="{BE786B82-BE94-491C-93AC-F4656C2F7E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498359"/>
              </p:ext>
            </p:extLst>
          </p:nvPr>
        </p:nvGraphicFramePr>
        <p:xfrm>
          <a:off x="3657600" y="5079078"/>
          <a:ext cx="8342313" cy="1337597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="" xmlns:a16="http://schemas.microsoft.com/office/drawing/2014/main" val="4100114965"/>
                    </a:ext>
                  </a:extLst>
                </a:gridCol>
                <a:gridCol w="3514725">
                  <a:extLst>
                    <a:ext uri="{9D8B030D-6E8A-4147-A177-3AD203B41FA5}">
                      <a16:colId xmlns="" xmlns:a16="http://schemas.microsoft.com/office/drawing/2014/main" val="1352069716"/>
                    </a:ext>
                  </a:extLst>
                </a:gridCol>
                <a:gridCol w="3532188">
                  <a:extLst>
                    <a:ext uri="{9D8B030D-6E8A-4147-A177-3AD203B41FA5}">
                      <a16:colId xmlns="" xmlns:a16="http://schemas.microsoft.com/office/drawing/2014/main" val="1292076060"/>
                    </a:ext>
                  </a:extLst>
                </a:gridCol>
              </a:tblGrid>
              <a:tr h="27475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Party</a:t>
                      </a:r>
                      <a:endParaRPr lang="ko-KR" altLang="en-US" sz="1100" b="1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주장</a:t>
                      </a:r>
                      <a:endParaRPr lang="ko-KR" altLang="en-US" sz="1100" b="1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반박</a:t>
                      </a:r>
                      <a:endParaRPr lang="ko-KR" altLang="en-US" sz="1100" b="1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19529590"/>
                  </a:ext>
                </a:extLst>
              </a:tr>
              <a:tr h="53142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시공자 관점</a:t>
                      </a:r>
                      <a:endParaRPr lang="en-US" altLang="ko-KR" sz="1100" b="1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indent="-17145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1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특정 시점을 기준으로 계약적 적용이 달라져야 한다</a:t>
                      </a:r>
                      <a:r>
                        <a:rPr lang="en-US" altLang="ko-KR" sz="11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  <a:p>
                      <a:pPr marL="266700" marR="0" indent="-17145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1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결과를 중심으로 해석해야 한다</a:t>
                      </a:r>
                      <a:r>
                        <a:rPr lang="en-US" altLang="ko-KR" sz="11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1100" b="0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indent="-17145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1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시점과 더불어 구체적인 원인도 같이 고려해야 한다</a:t>
                      </a:r>
                      <a:r>
                        <a:rPr lang="en-US" altLang="ko-KR" sz="11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1100" b="0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1420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ko-KR" altLang="en-US" sz="110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발주자 관점</a:t>
                      </a:r>
                      <a:endParaRPr lang="ko-KR" altLang="en-US" sz="1100" b="1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670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1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추가적인 조치 등으로 인한 </a:t>
                      </a:r>
                      <a:r>
                        <a:rPr lang="en-US" altLang="ko-KR" sz="11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Damage</a:t>
                      </a:r>
                      <a:r>
                        <a:rPr lang="ko-KR" altLang="en-US" sz="11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는 기존 </a:t>
                      </a:r>
                      <a:r>
                        <a:rPr lang="en-US" altLang="ko-KR" sz="11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Damage</a:t>
                      </a:r>
                      <a:r>
                        <a:rPr lang="ko-KR" altLang="en-US" sz="11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와 분리해서 검토해야 한다</a:t>
                      </a:r>
                      <a:r>
                        <a:rPr lang="en-US" altLang="ko-KR" sz="11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100" b="0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670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1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결과를 현실적으로 구분하기 어려우며</a:t>
                      </a:r>
                      <a:r>
                        <a:rPr lang="en-US" altLang="ko-KR" sz="11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1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중요한 결과를 결정짓는 원인을 중심으로 해석해야 한다</a:t>
                      </a:r>
                      <a:r>
                        <a:rPr lang="en-US" altLang="ko-KR" sz="1100" b="0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100" b="0" i="0" u="none" strike="noStrike" spc="-5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4" name="직사각형 83">
            <a:extLst>
              <a:ext uri="{FF2B5EF4-FFF2-40B4-BE49-F238E27FC236}">
                <a16:creationId xmlns:a16="http://schemas.microsoft.com/office/drawing/2014/main" xmlns="" id="{8A311CBC-EE99-4CED-9ECD-C0A4490A1F59}"/>
              </a:ext>
            </a:extLst>
          </p:cNvPr>
          <p:cNvSpPr/>
          <p:nvPr/>
        </p:nvSpPr>
        <p:spPr>
          <a:xfrm>
            <a:off x="473788" y="1381704"/>
            <a:ext cx="2664000" cy="2880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  <a:latin typeface="+mn-ea"/>
              </a:rPr>
              <a:t>코로나</a:t>
            </a:r>
            <a:r>
              <a:rPr lang="en-US" altLang="ko-KR" sz="1200" b="1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1200" b="1" dirty="0">
                <a:solidFill>
                  <a:schemeClr val="tx1"/>
                </a:solidFill>
                <a:latin typeface="+mn-ea"/>
              </a:rPr>
              <a:t>발생</a:t>
            </a:r>
          </a:p>
        </p:txBody>
      </p:sp>
      <p:cxnSp>
        <p:nvCxnSpPr>
          <p:cNvPr id="86" name="직선 화살표 연결선 85">
            <a:extLst>
              <a:ext uri="{FF2B5EF4-FFF2-40B4-BE49-F238E27FC236}">
                <a16:creationId xmlns:a16="http://schemas.microsoft.com/office/drawing/2014/main" xmlns="" id="{8FE19252-16D3-42B8-98E6-F671F908E20C}"/>
              </a:ext>
            </a:extLst>
          </p:cNvPr>
          <p:cNvCxnSpPr>
            <a:cxnSpLocks/>
            <a:stCxn id="84" idx="2"/>
            <a:endCxn id="93" idx="0"/>
          </p:cNvCxnSpPr>
          <p:nvPr/>
        </p:nvCxnSpPr>
        <p:spPr>
          <a:xfrm>
            <a:off x="1805788" y="1669704"/>
            <a:ext cx="0" cy="472348"/>
          </a:xfrm>
          <a:prstGeom prst="straightConnector1">
            <a:avLst/>
          </a:prstGeom>
          <a:ln w="3175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D14BFCBD-9109-4E55-8BB8-AFE5A431DBEA}"/>
              </a:ext>
            </a:extLst>
          </p:cNvPr>
          <p:cNvSpPr txBox="1"/>
          <p:nvPr/>
        </p:nvSpPr>
        <p:spPr>
          <a:xfrm>
            <a:off x="192088" y="836613"/>
            <a:ext cx="3227386" cy="360000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4000" tIns="0" bIns="0" rtlCol="0" anchor="ctr" anchorCtr="0">
            <a:no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2) </a:t>
            </a:r>
            <a:r>
              <a:rPr lang="ko-KR" altLang="en-US" sz="1600" b="1" dirty="0" smtClean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최근 동</a:t>
            </a:r>
            <a:r>
              <a:rPr lang="ko-KR" altLang="en-US" sz="16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향</a:t>
            </a:r>
          </a:p>
        </p:txBody>
      </p:sp>
      <p:cxnSp>
        <p:nvCxnSpPr>
          <p:cNvPr id="91" name="직선 연결선 90">
            <a:extLst>
              <a:ext uri="{FF2B5EF4-FFF2-40B4-BE49-F238E27FC236}">
                <a16:creationId xmlns="" xmlns:a16="http://schemas.microsoft.com/office/drawing/2014/main" id="{2FEFFBD1-F07E-4262-89F5-429D9EF1DAAC}"/>
              </a:ext>
            </a:extLst>
          </p:cNvPr>
          <p:cNvCxnSpPr>
            <a:cxnSpLocks/>
          </p:cNvCxnSpPr>
          <p:nvPr/>
        </p:nvCxnSpPr>
        <p:spPr>
          <a:xfrm>
            <a:off x="3486149" y="836613"/>
            <a:ext cx="0" cy="558000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직사각형 92">
            <a:extLst>
              <a:ext uri="{FF2B5EF4-FFF2-40B4-BE49-F238E27FC236}">
                <a16:creationId xmlns:a16="http://schemas.microsoft.com/office/drawing/2014/main" xmlns="" id="{8A311CBC-EE99-4CED-9ECD-C0A4490A1F59}"/>
              </a:ext>
            </a:extLst>
          </p:cNvPr>
          <p:cNvSpPr/>
          <p:nvPr/>
        </p:nvSpPr>
        <p:spPr>
          <a:xfrm>
            <a:off x="473788" y="2142052"/>
            <a:ext cx="2664000" cy="288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200" b="1" dirty="0" smtClean="0">
                <a:solidFill>
                  <a:schemeClr val="bg1"/>
                </a:solidFill>
                <a:latin typeface="+mn-ea"/>
              </a:rPr>
              <a:t>1</a:t>
            </a:r>
            <a:r>
              <a:rPr lang="ko-KR" altLang="en-US" sz="1200" b="1" dirty="0" smtClean="0">
                <a:solidFill>
                  <a:schemeClr val="bg1"/>
                </a:solidFill>
                <a:latin typeface="+mn-ea"/>
              </a:rPr>
              <a:t>차 </a:t>
            </a:r>
            <a:r>
              <a:rPr lang="en-US" altLang="ko-KR" sz="1200" b="1" dirty="0" smtClean="0">
                <a:solidFill>
                  <a:schemeClr val="bg1"/>
                </a:solidFill>
                <a:latin typeface="+mn-ea"/>
              </a:rPr>
              <a:t>Damage </a:t>
            </a:r>
            <a:r>
              <a:rPr lang="ko-KR" altLang="en-US" sz="1200" b="1" dirty="0" smtClean="0">
                <a:solidFill>
                  <a:schemeClr val="bg1"/>
                </a:solidFill>
                <a:latin typeface="+mn-ea"/>
              </a:rPr>
              <a:t>발</a:t>
            </a:r>
            <a:r>
              <a:rPr lang="ko-KR" altLang="en-US" sz="1200" b="1" dirty="0">
                <a:solidFill>
                  <a:schemeClr val="bg1"/>
                </a:solidFill>
                <a:latin typeface="+mn-ea"/>
              </a:rPr>
              <a:t>생</a:t>
            </a:r>
          </a:p>
        </p:txBody>
      </p:sp>
      <p:sp>
        <p:nvSpPr>
          <p:cNvPr id="98" name="직사각형 97">
            <a:extLst>
              <a:ext uri="{FF2B5EF4-FFF2-40B4-BE49-F238E27FC236}">
                <a16:creationId xmlns:a16="http://schemas.microsoft.com/office/drawing/2014/main" xmlns="" id="{8A311CBC-EE99-4CED-9ECD-C0A4490A1F59}"/>
              </a:ext>
            </a:extLst>
          </p:cNvPr>
          <p:cNvSpPr/>
          <p:nvPr/>
        </p:nvSpPr>
        <p:spPr>
          <a:xfrm>
            <a:off x="473788" y="2902400"/>
            <a:ext cx="2664000" cy="2880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  <a:latin typeface="+mn-ea"/>
              </a:rPr>
              <a:t>정부의 조치</a:t>
            </a:r>
            <a:endParaRPr lang="ko-KR" altLang="en-US" sz="1200" b="1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99" name="직선 화살표 연결선 98">
            <a:extLst>
              <a:ext uri="{FF2B5EF4-FFF2-40B4-BE49-F238E27FC236}">
                <a16:creationId xmlns:a16="http://schemas.microsoft.com/office/drawing/2014/main" xmlns="" id="{8FE19252-16D3-42B8-98E6-F671F908E20C}"/>
              </a:ext>
            </a:extLst>
          </p:cNvPr>
          <p:cNvCxnSpPr>
            <a:cxnSpLocks/>
            <a:stCxn id="93" idx="2"/>
            <a:endCxn id="98" idx="0"/>
          </p:cNvCxnSpPr>
          <p:nvPr/>
        </p:nvCxnSpPr>
        <p:spPr>
          <a:xfrm>
            <a:off x="1805788" y="2430052"/>
            <a:ext cx="0" cy="472348"/>
          </a:xfrm>
          <a:prstGeom prst="straightConnector1">
            <a:avLst/>
          </a:prstGeom>
          <a:ln w="3175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직사각형 101">
            <a:extLst>
              <a:ext uri="{FF2B5EF4-FFF2-40B4-BE49-F238E27FC236}">
                <a16:creationId xmlns:a16="http://schemas.microsoft.com/office/drawing/2014/main" xmlns="" id="{A63F1FBD-0850-490E-AE0A-F1DDD0E79B39}"/>
              </a:ext>
            </a:extLst>
          </p:cNvPr>
          <p:cNvSpPr/>
          <p:nvPr/>
        </p:nvSpPr>
        <p:spPr>
          <a:xfrm>
            <a:off x="1910506" y="2553363"/>
            <a:ext cx="1296000" cy="2160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altLang="ko-KR" sz="1000" b="1" spc="-50" dirty="0" smtClean="0">
                <a:solidFill>
                  <a:schemeClr val="tx1"/>
                </a:solidFill>
                <a:latin typeface="+mn-ea"/>
              </a:rPr>
              <a:t>FM </a:t>
            </a:r>
            <a:r>
              <a:rPr lang="ko-KR" altLang="en-US" sz="1000" b="1" spc="-50" dirty="0" smtClean="0">
                <a:solidFill>
                  <a:schemeClr val="tx1"/>
                </a:solidFill>
                <a:latin typeface="+mn-ea"/>
              </a:rPr>
              <a:t>조항 검토</a:t>
            </a:r>
            <a:endParaRPr lang="ko-KR" altLang="en-US" sz="1000" b="1" spc="-50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104" name="직선 화살표 연결선 103">
            <a:extLst>
              <a:ext uri="{FF2B5EF4-FFF2-40B4-BE49-F238E27FC236}">
                <a16:creationId xmlns:a16="http://schemas.microsoft.com/office/drawing/2014/main" xmlns="" id="{8FE19252-16D3-42B8-98E6-F671F908E20C}"/>
              </a:ext>
            </a:extLst>
          </p:cNvPr>
          <p:cNvCxnSpPr>
            <a:cxnSpLocks/>
            <a:stCxn id="98" idx="2"/>
            <a:endCxn id="105" idx="0"/>
          </p:cNvCxnSpPr>
          <p:nvPr/>
        </p:nvCxnSpPr>
        <p:spPr>
          <a:xfrm>
            <a:off x="1805788" y="3190400"/>
            <a:ext cx="0" cy="472349"/>
          </a:xfrm>
          <a:prstGeom prst="straightConnector1">
            <a:avLst/>
          </a:prstGeom>
          <a:ln w="3175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직사각형 104">
            <a:extLst>
              <a:ext uri="{FF2B5EF4-FFF2-40B4-BE49-F238E27FC236}">
                <a16:creationId xmlns:a16="http://schemas.microsoft.com/office/drawing/2014/main" xmlns="" id="{8A311CBC-EE99-4CED-9ECD-C0A4490A1F59}"/>
              </a:ext>
            </a:extLst>
          </p:cNvPr>
          <p:cNvSpPr/>
          <p:nvPr/>
        </p:nvSpPr>
        <p:spPr>
          <a:xfrm>
            <a:off x="473788" y="3662749"/>
            <a:ext cx="2664000" cy="288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2</a:t>
            </a:r>
            <a:r>
              <a:rPr lang="ko-KR" altLang="en-US" sz="1200" b="1" dirty="0" smtClean="0">
                <a:solidFill>
                  <a:schemeClr val="bg1"/>
                </a:solidFill>
                <a:latin typeface="+mn-ea"/>
              </a:rPr>
              <a:t>차 </a:t>
            </a:r>
            <a:r>
              <a:rPr lang="en-US" altLang="ko-KR" sz="1200" b="1" dirty="0" smtClean="0">
                <a:solidFill>
                  <a:schemeClr val="bg1"/>
                </a:solidFill>
                <a:latin typeface="+mn-ea"/>
              </a:rPr>
              <a:t>Damage </a:t>
            </a:r>
            <a:r>
              <a:rPr lang="ko-KR" altLang="en-US" sz="1200" b="1" dirty="0" smtClean="0">
                <a:solidFill>
                  <a:schemeClr val="bg1"/>
                </a:solidFill>
                <a:latin typeface="+mn-ea"/>
              </a:rPr>
              <a:t>발</a:t>
            </a:r>
            <a:r>
              <a:rPr lang="ko-KR" altLang="en-US" sz="1200" b="1" dirty="0">
                <a:solidFill>
                  <a:schemeClr val="bg1"/>
                </a:solidFill>
                <a:latin typeface="+mn-ea"/>
              </a:rPr>
              <a:t>생</a:t>
            </a:r>
          </a:p>
        </p:txBody>
      </p:sp>
      <p:sp>
        <p:nvSpPr>
          <p:cNvPr id="108" name="직사각형 107">
            <a:extLst>
              <a:ext uri="{FF2B5EF4-FFF2-40B4-BE49-F238E27FC236}">
                <a16:creationId xmlns:a16="http://schemas.microsoft.com/office/drawing/2014/main" xmlns="" id="{A63F1FBD-0850-490E-AE0A-F1DDD0E79B39}"/>
              </a:ext>
            </a:extLst>
          </p:cNvPr>
          <p:cNvSpPr/>
          <p:nvPr/>
        </p:nvSpPr>
        <p:spPr>
          <a:xfrm>
            <a:off x="1910506" y="4071302"/>
            <a:ext cx="1512000" cy="2160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altLang="ko-KR" sz="1000" b="1" spc="-50" dirty="0" smtClean="0">
                <a:solidFill>
                  <a:schemeClr val="tx1"/>
                </a:solidFill>
                <a:latin typeface="+mn-ea"/>
              </a:rPr>
              <a:t>Change in Law </a:t>
            </a:r>
            <a:r>
              <a:rPr lang="ko-KR" altLang="en-US" sz="1000" b="1" spc="-50" dirty="0" smtClean="0">
                <a:solidFill>
                  <a:schemeClr val="tx1"/>
                </a:solidFill>
                <a:latin typeface="+mn-ea"/>
              </a:rPr>
              <a:t>조항 검토</a:t>
            </a:r>
            <a:endParaRPr lang="ko-KR" altLang="en-US" sz="1000" b="1" spc="-5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11" name="직사각형 110">
            <a:extLst>
              <a:ext uri="{FF2B5EF4-FFF2-40B4-BE49-F238E27FC236}">
                <a16:creationId xmlns:a16="http://schemas.microsoft.com/office/drawing/2014/main" xmlns="" id="{8A311CBC-EE99-4CED-9ECD-C0A4490A1F59}"/>
              </a:ext>
            </a:extLst>
          </p:cNvPr>
          <p:cNvSpPr/>
          <p:nvPr/>
        </p:nvSpPr>
        <p:spPr>
          <a:xfrm>
            <a:off x="473788" y="4423098"/>
            <a:ext cx="2664000" cy="2880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  <a:latin typeface="+mn-ea"/>
              </a:rPr>
              <a:t>발주자의 지시</a:t>
            </a:r>
            <a:endParaRPr lang="ko-KR" altLang="en-US" sz="1200" b="1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112" name="직선 화살표 연결선 111">
            <a:extLst>
              <a:ext uri="{FF2B5EF4-FFF2-40B4-BE49-F238E27FC236}">
                <a16:creationId xmlns:a16="http://schemas.microsoft.com/office/drawing/2014/main" xmlns="" id="{8FE19252-16D3-42B8-98E6-F671F908E20C}"/>
              </a:ext>
            </a:extLst>
          </p:cNvPr>
          <p:cNvCxnSpPr>
            <a:cxnSpLocks/>
            <a:stCxn id="105" idx="2"/>
            <a:endCxn id="111" idx="0"/>
          </p:cNvCxnSpPr>
          <p:nvPr/>
        </p:nvCxnSpPr>
        <p:spPr>
          <a:xfrm>
            <a:off x="1805788" y="3950749"/>
            <a:ext cx="0" cy="472349"/>
          </a:xfrm>
          <a:prstGeom prst="straightConnector1">
            <a:avLst/>
          </a:prstGeom>
          <a:ln w="3175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직선 화살표 연결선 115">
            <a:extLst>
              <a:ext uri="{FF2B5EF4-FFF2-40B4-BE49-F238E27FC236}">
                <a16:creationId xmlns:a16="http://schemas.microsoft.com/office/drawing/2014/main" xmlns="" id="{8FE19252-16D3-42B8-98E6-F671F908E20C}"/>
              </a:ext>
            </a:extLst>
          </p:cNvPr>
          <p:cNvCxnSpPr>
            <a:cxnSpLocks/>
            <a:stCxn id="111" idx="2"/>
            <a:endCxn id="117" idx="0"/>
          </p:cNvCxnSpPr>
          <p:nvPr/>
        </p:nvCxnSpPr>
        <p:spPr>
          <a:xfrm>
            <a:off x="1805788" y="4711098"/>
            <a:ext cx="0" cy="472349"/>
          </a:xfrm>
          <a:prstGeom prst="straightConnector1">
            <a:avLst/>
          </a:prstGeom>
          <a:ln w="3175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직사각형 116">
            <a:extLst>
              <a:ext uri="{FF2B5EF4-FFF2-40B4-BE49-F238E27FC236}">
                <a16:creationId xmlns:a16="http://schemas.microsoft.com/office/drawing/2014/main" xmlns="" id="{8A311CBC-EE99-4CED-9ECD-C0A4490A1F59}"/>
              </a:ext>
            </a:extLst>
          </p:cNvPr>
          <p:cNvSpPr/>
          <p:nvPr/>
        </p:nvSpPr>
        <p:spPr>
          <a:xfrm>
            <a:off x="473788" y="5183447"/>
            <a:ext cx="2664000" cy="288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200" b="1" dirty="0" smtClean="0">
                <a:solidFill>
                  <a:schemeClr val="bg1"/>
                </a:solidFill>
                <a:latin typeface="+mn-ea"/>
              </a:rPr>
              <a:t>3</a:t>
            </a:r>
            <a:r>
              <a:rPr lang="ko-KR" altLang="en-US" sz="1200" b="1" dirty="0" smtClean="0">
                <a:solidFill>
                  <a:schemeClr val="bg1"/>
                </a:solidFill>
                <a:latin typeface="+mn-ea"/>
              </a:rPr>
              <a:t>차 </a:t>
            </a:r>
            <a:r>
              <a:rPr lang="en-US" altLang="ko-KR" sz="1200" b="1" dirty="0" smtClean="0">
                <a:solidFill>
                  <a:schemeClr val="bg1"/>
                </a:solidFill>
                <a:latin typeface="+mn-ea"/>
              </a:rPr>
              <a:t>Damage </a:t>
            </a:r>
            <a:r>
              <a:rPr lang="ko-KR" altLang="en-US" sz="1200" b="1" dirty="0" smtClean="0">
                <a:solidFill>
                  <a:schemeClr val="bg1"/>
                </a:solidFill>
                <a:latin typeface="+mn-ea"/>
              </a:rPr>
              <a:t>발</a:t>
            </a:r>
            <a:r>
              <a:rPr lang="ko-KR" altLang="en-US" sz="1200" b="1" dirty="0">
                <a:solidFill>
                  <a:schemeClr val="bg1"/>
                </a:solidFill>
                <a:latin typeface="+mn-ea"/>
              </a:rPr>
              <a:t>생</a:t>
            </a:r>
          </a:p>
        </p:txBody>
      </p:sp>
      <p:sp>
        <p:nvSpPr>
          <p:cNvPr id="119" name="직사각형 118">
            <a:extLst>
              <a:ext uri="{FF2B5EF4-FFF2-40B4-BE49-F238E27FC236}">
                <a16:creationId xmlns:a16="http://schemas.microsoft.com/office/drawing/2014/main" xmlns="" id="{A63F1FBD-0850-490E-AE0A-F1DDD0E79B39}"/>
              </a:ext>
            </a:extLst>
          </p:cNvPr>
          <p:cNvSpPr/>
          <p:nvPr/>
        </p:nvSpPr>
        <p:spPr>
          <a:xfrm>
            <a:off x="1910506" y="5538432"/>
            <a:ext cx="1467338" cy="3240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altLang="ko-KR" sz="1000" b="1" spc="-50" dirty="0" smtClean="0">
                <a:solidFill>
                  <a:schemeClr val="tx1"/>
                </a:solidFill>
                <a:latin typeface="+mn-ea"/>
              </a:rPr>
              <a:t>Suspension</a:t>
            </a:r>
          </a:p>
          <a:p>
            <a:r>
              <a:rPr lang="en-US" altLang="ko-KR" sz="1000" b="1" spc="-50" dirty="0" smtClean="0">
                <a:solidFill>
                  <a:schemeClr val="tx1"/>
                </a:solidFill>
                <a:latin typeface="+mn-ea"/>
              </a:rPr>
              <a:t>/ Change </a:t>
            </a:r>
            <a:r>
              <a:rPr lang="ko-KR" altLang="en-US" sz="1000" b="1" spc="-50" dirty="0" smtClean="0">
                <a:solidFill>
                  <a:schemeClr val="tx1"/>
                </a:solidFill>
                <a:latin typeface="+mn-ea"/>
              </a:rPr>
              <a:t>조항 검토</a:t>
            </a:r>
            <a:endParaRPr lang="ko-KR" altLang="en-US" sz="1000" b="1" spc="-5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21" name="직사각형 120">
            <a:extLst>
              <a:ext uri="{FF2B5EF4-FFF2-40B4-BE49-F238E27FC236}">
                <a16:creationId xmlns:a16="http://schemas.microsoft.com/office/drawing/2014/main" xmlns="" id="{8A311CBC-EE99-4CED-9ECD-C0A4490A1F59}"/>
              </a:ext>
            </a:extLst>
          </p:cNvPr>
          <p:cNvSpPr/>
          <p:nvPr/>
        </p:nvSpPr>
        <p:spPr>
          <a:xfrm>
            <a:off x="473788" y="5943795"/>
            <a:ext cx="2664000" cy="2880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  <a:latin typeface="+mn-ea"/>
              </a:rPr>
              <a:t>시공자의 </a:t>
            </a:r>
            <a:r>
              <a:rPr lang="en-US" altLang="ko-KR" sz="1200" b="1" dirty="0" smtClean="0">
                <a:solidFill>
                  <a:schemeClr val="tx1"/>
                </a:solidFill>
                <a:latin typeface="+mn-ea"/>
              </a:rPr>
              <a:t>Mitigation </a:t>
            </a:r>
            <a:endParaRPr lang="ko-KR" altLang="en-US" sz="1200" b="1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122" name="직선 화살표 연결선 121">
            <a:extLst>
              <a:ext uri="{FF2B5EF4-FFF2-40B4-BE49-F238E27FC236}">
                <a16:creationId xmlns:a16="http://schemas.microsoft.com/office/drawing/2014/main" xmlns="" id="{8FE19252-16D3-42B8-98E6-F671F908E20C}"/>
              </a:ext>
            </a:extLst>
          </p:cNvPr>
          <p:cNvCxnSpPr>
            <a:cxnSpLocks/>
            <a:stCxn id="117" idx="2"/>
            <a:endCxn id="121" idx="0"/>
          </p:cNvCxnSpPr>
          <p:nvPr/>
        </p:nvCxnSpPr>
        <p:spPr>
          <a:xfrm>
            <a:off x="1805788" y="5471447"/>
            <a:ext cx="0" cy="472348"/>
          </a:xfrm>
          <a:prstGeom prst="straightConnector1">
            <a:avLst/>
          </a:prstGeom>
          <a:ln w="3175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직선 연결선 125"/>
          <p:cNvCxnSpPr/>
          <p:nvPr/>
        </p:nvCxnSpPr>
        <p:spPr>
          <a:xfrm>
            <a:off x="7979841" y="2001472"/>
            <a:ext cx="3312000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연결선 53"/>
          <p:cNvCxnSpPr/>
          <p:nvPr/>
        </p:nvCxnSpPr>
        <p:spPr>
          <a:xfrm>
            <a:off x="6313043" y="2655814"/>
            <a:ext cx="5004000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BFF5B28A-BDB1-410E-A668-C94856F8D697}"/>
              </a:ext>
            </a:extLst>
          </p:cNvPr>
          <p:cNvSpPr txBox="1"/>
          <p:nvPr/>
        </p:nvSpPr>
        <p:spPr>
          <a:xfrm>
            <a:off x="192089" y="173522"/>
            <a:ext cx="396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ko-KR" alt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89EB2E4B-D5D2-4667-89B5-22A72628DA28}"/>
              </a:ext>
            </a:extLst>
          </p:cNvPr>
          <p:cNvSpPr txBox="1"/>
          <p:nvPr/>
        </p:nvSpPr>
        <p:spPr>
          <a:xfrm>
            <a:off x="673754" y="127356"/>
            <a:ext cx="8471647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2400" b="1" dirty="0" smtClean="0">
                <a:latin typeface="+mn-ea"/>
                <a:cs typeface="Arial" panose="020B0604020202020204" pitchFamily="34" charset="0"/>
              </a:rPr>
              <a:t>피해의 인과관계에 따른 대응방안</a:t>
            </a:r>
            <a:endParaRPr lang="ko-KR" altLang="en-US" sz="2400" b="1" dirty="0">
              <a:latin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75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슬라이드 번호 개체 틀 1">
            <a:extLst>
              <a:ext uri="{FF2B5EF4-FFF2-40B4-BE49-F238E27FC236}">
                <a16:creationId xmlns:a16="http://schemas.microsoft.com/office/drawing/2014/main" xmlns="" id="{FB763CA5-362F-4019-A11B-E371E257E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569710"/>
            <a:ext cx="2743200" cy="216000"/>
          </a:xfrm>
        </p:spPr>
        <p:txBody>
          <a:bodyPr/>
          <a:lstStyle/>
          <a:p>
            <a:fld id="{35403F34-BCC1-4C15-A085-800736C7B577}" type="slidenum">
              <a:rPr lang="ko-KR" altLang="en-US" sz="1000" smtClean="0"/>
              <a:pPr/>
              <a:t>9</a:t>
            </a:fld>
            <a:endParaRPr lang="ko-KR" altLang="en-US" sz="1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5D55813-956B-499A-9078-751FD48CBDBC}"/>
              </a:ext>
            </a:extLst>
          </p:cNvPr>
          <p:cNvSpPr txBox="1"/>
          <p:nvPr/>
        </p:nvSpPr>
        <p:spPr>
          <a:xfrm>
            <a:off x="192088" y="836613"/>
            <a:ext cx="11807825" cy="360000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4000" tIns="0" bIns="0" rtlCol="0" anchor="ctr" anchorCtr="0">
            <a:no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1) </a:t>
            </a:r>
            <a:r>
              <a:rPr lang="ko-KR" altLang="en-US" sz="1600" b="1" dirty="0" smtClean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공사변경</a:t>
            </a:r>
            <a:r>
              <a:rPr lang="en-US" altLang="ko-KR" sz="1600" b="1" dirty="0" smtClean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(Change)</a:t>
            </a:r>
            <a:r>
              <a:rPr lang="ko-KR" altLang="en-US" sz="1600" b="1" dirty="0" smtClean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과 클레임</a:t>
            </a:r>
            <a:r>
              <a:rPr lang="en-US" altLang="ko-KR" sz="1600" b="1" dirty="0" smtClean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(Claim)</a:t>
            </a:r>
            <a:endParaRPr lang="ko-KR" altLang="en-US" sz="1600" b="1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BFF5B28A-BDB1-410E-A668-C94856F8D697}"/>
              </a:ext>
            </a:extLst>
          </p:cNvPr>
          <p:cNvSpPr txBox="1"/>
          <p:nvPr/>
        </p:nvSpPr>
        <p:spPr>
          <a:xfrm>
            <a:off x="192089" y="173522"/>
            <a:ext cx="396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ko-KR" alt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89EB2E4B-D5D2-4667-89B5-22A72628DA28}"/>
              </a:ext>
            </a:extLst>
          </p:cNvPr>
          <p:cNvSpPr txBox="1"/>
          <p:nvPr/>
        </p:nvSpPr>
        <p:spPr>
          <a:xfrm>
            <a:off x="673754" y="127356"/>
            <a:ext cx="8471647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2400" b="1" dirty="0" smtClean="0">
                <a:latin typeface="+mn-ea"/>
                <a:cs typeface="Arial" panose="020B0604020202020204" pitchFamily="34" charset="0"/>
              </a:rPr>
              <a:t>계약절차에 따른 대응방안</a:t>
            </a:r>
            <a:endParaRPr lang="ko-KR" altLang="en-US" sz="2400" b="1" dirty="0">
              <a:latin typeface="+mn-ea"/>
              <a:cs typeface="Arial" panose="020B0604020202020204" pitchFamily="34" charset="0"/>
            </a:endParaRPr>
          </a:p>
        </p:txBody>
      </p:sp>
      <p:grpSp>
        <p:nvGrpSpPr>
          <p:cNvPr id="70" name="그룹 69"/>
          <p:cNvGrpSpPr/>
          <p:nvPr/>
        </p:nvGrpSpPr>
        <p:grpSpPr>
          <a:xfrm>
            <a:off x="1560874" y="1320296"/>
            <a:ext cx="9072000" cy="3899999"/>
            <a:chOff x="141688" y="2490247"/>
            <a:chExt cx="8827802" cy="2911545"/>
          </a:xfrm>
        </p:grpSpPr>
        <p:sp>
          <p:nvSpPr>
            <p:cNvPr id="71" name="모서리가 둥근 직사각형 70"/>
            <p:cNvSpPr/>
            <p:nvPr/>
          </p:nvSpPr>
          <p:spPr>
            <a:xfrm>
              <a:off x="4051673" y="3575350"/>
              <a:ext cx="3903419" cy="509314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FF0000"/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1" i="0" u="sng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ea typeface="맑은 고딕"/>
                  <a:cs typeface="Arial" pitchFamily="34" charset="0"/>
                </a:rPr>
                <a:t>Unexpected Risk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ea typeface="맑은 고딕"/>
                  <a:cs typeface="Arial" pitchFamily="34" charset="0"/>
                </a:rPr>
                <a:t>(Unforeseen, Beyond Control)</a:t>
              </a:r>
              <a:endParaRPr kumimoji="0" lang="ko-KR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맑은 고딕"/>
                <a:cs typeface="Arial" pitchFamily="34" charset="0"/>
              </a:endParaRPr>
            </a:p>
          </p:txBody>
        </p:sp>
        <p:sp>
          <p:nvSpPr>
            <p:cNvPr id="81" name="직사각형 80"/>
            <p:cNvSpPr/>
            <p:nvPr/>
          </p:nvSpPr>
          <p:spPr>
            <a:xfrm>
              <a:off x="1314886" y="3387901"/>
              <a:ext cx="6660000" cy="120192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/>
                <a:cs typeface="Arial" pitchFamily="34" charset="0"/>
              </a:endParaRPr>
            </a:p>
          </p:txBody>
        </p:sp>
        <p:sp>
          <p:nvSpPr>
            <p:cNvPr id="83" name="Rectangle 1"/>
            <p:cNvSpPr>
              <a:spLocks noChangeArrowheads="1"/>
            </p:cNvSpPr>
            <p:nvPr/>
          </p:nvSpPr>
          <p:spPr bwMode="auto">
            <a:xfrm>
              <a:off x="3318883" y="2898398"/>
              <a:ext cx="1368152" cy="331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Base date</a:t>
              </a:r>
              <a:endParaRPr kumimoji="1" lang="ko-KR" alt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4" name="직선 화살표 연결선 83"/>
            <p:cNvCxnSpPr/>
            <p:nvPr/>
          </p:nvCxnSpPr>
          <p:spPr>
            <a:xfrm>
              <a:off x="1310782" y="2797189"/>
              <a:ext cx="2700000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ash"/>
              <a:headEnd type="triangle"/>
              <a:tailEnd type="triangle"/>
            </a:ln>
            <a:effectLst/>
          </p:spPr>
        </p:cxnSp>
        <p:sp>
          <p:nvSpPr>
            <p:cNvPr id="86" name="Rectangle 1"/>
            <p:cNvSpPr>
              <a:spLocks noChangeArrowheads="1"/>
            </p:cNvSpPr>
            <p:nvPr/>
          </p:nvSpPr>
          <p:spPr bwMode="auto">
            <a:xfrm>
              <a:off x="1998734" y="2490247"/>
              <a:ext cx="1368152" cy="331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Bidding</a:t>
              </a:r>
              <a:endParaRPr kumimoji="1" lang="ko-KR" alt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1" name="직선 연결선 90"/>
            <p:cNvCxnSpPr/>
            <p:nvPr/>
          </p:nvCxnSpPr>
          <p:spPr>
            <a:xfrm>
              <a:off x="4014958" y="3162983"/>
              <a:ext cx="0" cy="280449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oval"/>
            </a:ln>
            <a:effectLst/>
          </p:spPr>
        </p:cxnSp>
        <p:sp>
          <p:nvSpPr>
            <p:cNvPr id="99" name="Rectangle 1"/>
            <p:cNvSpPr>
              <a:spLocks noChangeArrowheads="1"/>
            </p:cNvSpPr>
            <p:nvPr/>
          </p:nvSpPr>
          <p:spPr bwMode="auto">
            <a:xfrm>
              <a:off x="4805120" y="2912331"/>
              <a:ext cx="1512164" cy="331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Commencement date</a:t>
              </a:r>
              <a:endParaRPr kumimoji="1" lang="ko-KR" alt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0" name="직선 연결선 99"/>
            <p:cNvCxnSpPr/>
            <p:nvPr/>
          </p:nvCxnSpPr>
          <p:spPr>
            <a:xfrm>
              <a:off x="5059118" y="3162983"/>
              <a:ext cx="0" cy="280449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oval"/>
            </a:ln>
            <a:effectLst/>
          </p:spPr>
        </p:cxnSp>
        <p:sp>
          <p:nvSpPr>
            <p:cNvPr id="101" name="모서리가 둥근 직사각형 100"/>
            <p:cNvSpPr/>
            <p:nvPr/>
          </p:nvSpPr>
          <p:spPr>
            <a:xfrm>
              <a:off x="1322373" y="3575350"/>
              <a:ext cx="2692060" cy="509314"/>
            </a:xfrm>
            <a:prstGeom prst="roundRect">
              <a:avLst/>
            </a:prstGeom>
            <a:solidFill>
              <a:sysClr val="window" lastClr="FFFFFF">
                <a:lumMod val="6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1" i="0" u="sng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맑은 고딕"/>
                  <a:cs typeface="Arial" pitchFamily="34" charset="0"/>
                </a:rPr>
                <a:t>Expected Risk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맑은 고딕"/>
                  <a:cs typeface="Arial" pitchFamily="34" charset="0"/>
                </a:rPr>
                <a:t>(Foreseen, Control)</a:t>
              </a:r>
              <a:endParaRPr kumimoji="0" lang="ko-KR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/>
                <a:cs typeface="Arial" pitchFamily="34" charset="0"/>
              </a:endParaRPr>
            </a:p>
          </p:txBody>
        </p:sp>
        <p:cxnSp>
          <p:nvCxnSpPr>
            <p:cNvPr id="102" name="직선 연결선 101"/>
            <p:cNvCxnSpPr/>
            <p:nvPr/>
          </p:nvCxnSpPr>
          <p:spPr>
            <a:xfrm>
              <a:off x="4014433" y="2634296"/>
              <a:ext cx="0" cy="320513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03" name="직선 연결선 102"/>
            <p:cNvCxnSpPr/>
            <p:nvPr/>
          </p:nvCxnSpPr>
          <p:spPr>
            <a:xfrm>
              <a:off x="1322373" y="2634296"/>
              <a:ext cx="0" cy="320513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04" name="직선 연결선 103"/>
            <p:cNvCxnSpPr/>
            <p:nvPr/>
          </p:nvCxnSpPr>
          <p:spPr>
            <a:xfrm>
              <a:off x="7969203" y="2634296"/>
              <a:ext cx="0" cy="320513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05" name="직선 화살표 연결선 104"/>
            <p:cNvCxnSpPr/>
            <p:nvPr/>
          </p:nvCxnSpPr>
          <p:spPr>
            <a:xfrm>
              <a:off x="5071818" y="2797189"/>
              <a:ext cx="2891035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ash"/>
              <a:headEnd type="triangle"/>
              <a:tailEnd type="triangle"/>
            </a:ln>
            <a:effectLst/>
          </p:spPr>
        </p:cxnSp>
        <p:sp>
          <p:nvSpPr>
            <p:cNvPr id="106" name="Rectangle 1"/>
            <p:cNvSpPr>
              <a:spLocks noChangeArrowheads="1"/>
            </p:cNvSpPr>
            <p:nvPr/>
          </p:nvSpPr>
          <p:spPr bwMode="auto">
            <a:xfrm>
              <a:off x="5887166" y="2490247"/>
              <a:ext cx="1368152" cy="331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Execution</a:t>
              </a:r>
              <a:endParaRPr kumimoji="1" lang="ko-KR" alt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8" name="직선 연결선 107"/>
            <p:cNvCxnSpPr/>
            <p:nvPr/>
          </p:nvCxnSpPr>
          <p:spPr>
            <a:xfrm>
              <a:off x="5059118" y="2634296"/>
              <a:ext cx="0" cy="320513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10" name="직선 연결선 109"/>
            <p:cNvCxnSpPr/>
            <p:nvPr/>
          </p:nvCxnSpPr>
          <p:spPr>
            <a:xfrm>
              <a:off x="7974852" y="3162983"/>
              <a:ext cx="0" cy="280449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oval"/>
            </a:ln>
            <a:effectLst/>
          </p:spPr>
        </p:cxnSp>
        <p:sp>
          <p:nvSpPr>
            <p:cNvPr id="112" name="Rectangle 1"/>
            <p:cNvSpPr>
              <a:spLocks noChangeArrowheads="1"/>
            </p:cNvSpPr>
            <p:nvPr/>
          </p:nvSpPr>
          <p:spPr bwMode="auto">
            <a:xfrm>
              <a:off x="7285127" y="2912331"/>
              <a:ext cx="1368152" cy="331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Completion date</a:t>
              </a:r>
              <a:endParaRPr kumimoji="1" lang="ko-KR" alt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tangle 1"/>
            <p:cNvSpPr>
              <a:spLocks noChangeArrowheads="1"/>
            </p:cNvSpPr>
            <p:nvPr/>
          </p:nvSpPr>
          <p:spPr bwMode="auto">
            <a:xfrm>
              <a:off x="617953" y="2898398"/>
              <a:ext cx="1368152" cy="331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ITB</a:t>
              </a:r>
              <a:endParaRPr kumimoji="1" lang="ko-KR" alt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6" name="직선 연결선 115"/>
            <p:cNvCxnSpPr/>
            <p:nvPr/>
          </p:nvCxnSpPr>
          <p:spPr>
            <a:xfrm>
              <a:off x="1314028" y="3162983"/>
              <a:ext cx="0" cy="280449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oval"/>
            </a:ln>
            <a:effectLst/>
          </p:spPr>
        </p:cxnSp>
        <p:sp>
          <p:nvSpPr>
            <p:cNvPr id="117" name="모서리가 둥근 직사각형 116"/>
            <p:cNvSpPr/>
            <p:nvPr/>
          </p:nvSpPr>
          <p:spPr>
            <a:xfrm>
              <a:off x="1319935" y="4936088"/>
              <a:ext cx="6624000" cy="401956"/>
            </a:xfrm>
            <a:prstGeom prst="roundRect">
              <a:avLst/>
            </a:prstGeom>
            <a:solidFill>
              <a:sysClr val="window" lastClr="FFFFFF">
                <a:lumMod val="6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맑은 고딕"/>
                  <a:cs typeface="Arial" pitchFamily="34" charset="0"/>
                </a:rPr>
                <a:t>CONTRACT</a:t>
              </a:r>
              <a:endParaRPr kumimoji="0" lang="ko-KR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/>
                <a:cs typeface="Arial" pitchFamily="34" charset="0"/>
              </a:endParaRPr>
            </a:p>
          </p:txBody>
        </p:sp>
        <p:sp>
          <p:nvSpPr>
            <p:cNvPr id="118" name="모서리가 둥근 직사각형 117"/>
            <p:cNvSpPr/>
            <p:nvPr/>
          </p:nvSpPr>
          <p:spPr>
            <a:xfrm>
              <a:off x="4051673" y="4522799"/>
              <a:ext cx="3903419" cy="400641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FF0000"/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ea typeface="맑은 고딕"/>
                  <a:cs typeface="Arial" pitchFamily="34" charset="0"/>
                </a:rPr>
                <a:t>CHANGE</a:t>
              </a:r>
              <a:endParaRPr kumimoji="0" lang="ko-KR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맑은 고딕"/>
                <a:cs typeface="Arial" pitchFamily="34" charset="0"/>
              </a:endParaRPr>
            </a:p>
          </p:txBody>
        </p:sp>
        <p:sp>
          <p:nvSpPr>
            <p:cNvPr id="119" name="아래쪽 화살표 118"/>
            <p:cNvSpPr/>
            <p:nvPr/>
          </p:nvSpPr>
          <p:spPr>
            <a:xfrm>
              <a:off x="5824683" y="4176234"/>
              <a:ext cx="288032" cy="280449"/>
            </a:xfrm>
            <a:prstGeom prst="downArrow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/>
                <a:cs typeface="Arial" pitchFamily="34" charset="0"/>
              </a:endParaRPr>
            </a:p>
          </p:txBody>
        </p:sp>
        <p:sp>
          <p:nvSpPr>
            <p:cNvPr id="120" name="아래쪽 화살표 119"/>
            <p:cNvSpPr/>
            <p:nvPr/>
          </p:nvSpPr>
          <p:spPr>
            <a:xfrm>
              <a:off x="2516766" y="4176234"/>
              <a:ext cx="288032" cy="681089"/>
            </a:xfrm>
            <a:prstGeom prst="downArrow">
              <a:avLst/>
            </a:prstGeom>
            <a:solidFill>
              <a:sysClr val="window" lastClr="FFFFFF">
                <a:lumMod val="50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/>
                <a:cs typeface="Arial" pitchFamily="34" charset="0"/>
              </a:endParaRPr>
            </a:p>
          </p:txBody>
        </p:sp>
        <p:cxnSp>
          <p:nvCxnSpPr>
            <p:cNvPr id="122" name="직선 연결선 121"/>
            <p:cNvCxnSpPr/>
            <p:nvPr/>
          </p:nvCxnSpPr>
          <p:spPr>
            <a:xfrm flipH="1">
              <a:off x="954646" y="5338069"/>
              <a:ext cx="25200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ysDot"/>
            </a:ln>
            <a:effectLst/>
          </p:spPr>
        </p:cxnSp>
        <p:cxnSp>
          <p:nvCxnSpPr>
            <p:cNvPr id="124" name="직선 연결선 123"/>
            <p:cNvCxnSpPr/>
            <p:nvPr/>
          </p:nvCxnSpPr>
          <p:spPr>
            <a:xfrm flipH="1">
              <a:off x="954646" y="4958979"/>
              <a:ext cx="25200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ysDot"/>
            </a:ln>
            <a:effectLst/>
          </p:spPr>
        </p:cxnSp>
        <p:cxnSp>
          <p:nvCxnSpPr>
            <p:cNvPr id="125" name="직선 화살표 연결선 124"/>
            <p:cNvCxnSpPr/>
            <p:nvPr/>
          </p:nvCxnSpPr>
          <p:spPr>
            <a:xfrm>
              <a:off x="1079873" y="4968503"/>
              <a:ext cx="0" cy="36000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ysDash"/>
              <a:headEnd type="triangle"/>
              <a:tailEnd type="triangle"/>
            </a:ln>
            <a:effectLst/>
          </p:spPr>
        </p:cxnSp>
        <p:sp>
          <p:nvSpPr>
            <p:cNvPr id="127" name="Rectangle 1"/>
            <p:cNvSpPr>
              <a:spLocks noChangeArrowheads="1"/>
            </p:cNvSpPr>
            <p:nvPr/>
          </p:nvSpPr>
          <p:spPr bwMode="auto">
            <a:xfrm>
              <a:off x="141688" y="4867497"/>
              <a:ext cx="832284" cy="534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Contract</a:t>
              </a:r>
            </a:p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Price</a:t>
              </a:r>
              <a:endParaRPr kumimoji="1" lang="ko-KR" alt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8" name="직선 연결선 127"/>
            <p:cNvCxnSpPr/>
            <p:nvPr/>
          </p:nvCxnSpPr>
          <p:spPr>
            <a:xfrm flipH="1">
              <a:off x="8066642" y="5329926"/>
              <a:ext cx="25200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ysDot"/>
            </a:ln>
            <a:effectLst/>
          </p:spPr>
        </p:cxnSp>
        <p:cxnSp>
          <p:nvCxnSpPr>
            <p:cNvPr id="130" name="직선 화살표 연결선 129"/>
            <p:cNvCxnSpPr/>
            <p:nvPr/>
          </p:nvCxnSpPr>
          <p:spPr>
            <a:xfrm>
              <a:off x="8181897" y="4549941"/>
              <a:ext cx="0" cy="761218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ysDash"/>
              <a:headEnd type="triangle"/>
              <a:tailEnd type="triangle"/>
            </a:ln>
            <a:effectLst/>
          </p:spPr>
        </p:cxnSp>
        <p:sp>
          <p:nvSpPr>
            <p:cNvPr id="131" name="Rectangle 1"/>
            <p:cNvSpPr>
              <a:spLocks noChangeArrowheads="1"/>
            </p:cNvSpPr>
            <p:nvPr/>
          </p:nvSpPr>
          <p:spPr bwMode="auto">
            <a:xfrm>
              <a:off x="8168721" y="4658188"/>
              <a:ext cx="800769" cy="534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Contract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Price</a:t>
              </a:r>
              <a:endParaRPr kumimoji="1" lang="ko-KR" alt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33" name="직선 연결선 132"/>
            <p:cNvCxnSpPr/>
            <p:nvPr/>
          </p:nvCxnSpPr>
          <p:spPr>
            <a:xfrm flipH="1">
              <a:off x="8066642" y="4524161"/>
              <a:ext cx="25200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ysDot"/>
            </a:ln>
            <a:effectLst/>
          </p:spPr>
        </p:cxnSp>
      </p:grpSp>
      <p:sp>
        <p:nvSpPr>
          <p:cNvPr id="135" name="직사각형 134">
            <a:extLst>
              <a:ext uri="{FF2B5EF4-FFF2-40B4-BE49-F238E27FC236}">
                <a16:creationId xmlns:a16="http://schemas.microsoft.com/office/drawing/2014/main" xmlns="" id="{B90C4F63-412E-4AFD-8E57-6C72C011F44E}"/>
              </a:ext>
            </a:extLst>
          </p:cNvPr>
          <p:cNvSpPr/>
          <p:nvPr/>
        </p:nvSpPr>
        <p:spPr>
          <a:xfrm>
            <a:off x="190500" y="5370424"/>
            <a:ext cx="11807825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000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spc="-50" dirty="0" smtClean="0">
                <a:latin typeface="+mn-ea"/>
              </a:rPr>
              <a:t>입찰 시점을 기준으로 예상할 수 있는 범위 내에서 </a:t>
            </a:r>
            <a:r>
              <a:rPr lang="en-US" altLang="ko-KR" sz="1400" b="1" spc="-50" dirty="0" smtClean="0">
                <a:latin typeface="+mn-ea"/>
              </a:rPr>
              <a:t> Scope</a:t>
            </a:r>
            <a:r>
              <a:rPr lang="ko-KR" altLang="en-US" sz="1400" b="1" spc="-50" dirty="0" smtClean="0">
                <a:latin typeface="+mn-ea"/>
              </a:rPr>
              <a:t>인 것이며</a:t>
            </a:r>
            <a:r>
              <a:rPr lang="en-US" altLang="ko-KR" sz="1400" b="1" spc="-50" dirty="0" smtClean="0">
                <a:latin typeface="+mn-ea"/>
              </a:rPr>
              <a:t>, </a:t>
            </a:r>
            <a:r>
              <a:rPr lang="ko-KR" altLang="en-US" sz="1400" b="1" spc="-50" dirty="0" smtClean="0">
                <a:latin typeface="+mn-ea"/>
              </a:rPr>
              <a:t>예상할 수 없었던 상황은 </a:t>
            </a:r>
            <a:r>
              <a:rPr lang="en-US" altLang="ko-KR" sz="1400" b="1" spc="-50" dirty="0" smtClean="0">
                <a:latin typeface="+mn-ea"/>
              </a:rPr>
              <a:t>Change</a:t>
            </a:r>
            <a:r>
              <a:rPr lang="ko-KR" altLang="en-US" sz="1400" b="1" spc="-50" dirty="0" smtClean="0">
                <a:latin typeface="+mn-ea"/>
              </a:rPr>
              <a:t>로 진행해야 함</a:t>
            </a:r>
            <a:r>
              <a:rPr lang="en-US" altLang="ko-KR" sz="1400" b="1" spc="-50" dirty="0" smtClean="0">
                <a:latin typeface="+mn-ea"/>
              </a:rPr>
              <a:t>.</a:t>
            </a:r>
            <a:endParaRPr lang="en-US" altLang="ko-KR" sz="1400" b="1" spc="-50" dirty="0">
              <a:latin typeface="+mn-ea"/>
            </a:endParaRPr>
          </a:p>
          <a:p>
            <a:pPr marL="285750" indent="-2000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spc="-50" dirty="0" smtClean="0">
                <a:latin typeface="+mn-ea"/>
              </a:rPr>
              <a:t>피해에 대한 분석과 복구 이후의 과정을 구분해서 고려해야 할 필요가 있음</a:t>
            </a:r>
            <a:r>
              <a:rPr lang="en-US" altLang="ko-KR" sz="1400" b="1" spc="-50" dirty="0" smtClean="0">
                <a:latin typeface="+mn-ea"/>
              </a:rPr>
              <a:t>. (Change</a:t>
            </a:r>
            <a:r>
              <a:rPr lang="ko-KR" altLang="en-US" sz="1400" b="1" spc="-50" dirty="0" smtClean="0">
                <a:latin typeface="+mn-ea"/>
              </a:rPr>
              <a:t>의 </a:t>
            </a:r>
            <a:r>
              <a:rPr lang="en-US" altLang="ko-KR" sz="1400" b="1" spc="-50" dirty="0" smtClean="0">
                <a:latin typeface="+mn-ea"/>
              </a:rPr>
              <a:t>Definition</a:t>
            </a:r>
            <a:r>
              <a:rPr lang="ko-KR" altLang="en-US" sz="1400" b="1" spc="-50" dirty="0" smtClean="0">
                <a:latin typeface="+mn-ea"/>
              </a:rPr>
              <a:t>을 확인해서 </a:t>
            </a:r>
            <a:r>
              <a:rPr lang="en-US" altLang="ko-KR" sz="1400" b="1" spc="-50" dirty="0" smtClean="0">
                <a:latin typeface="+mn-ea"/>
              </a:rPr>
              <a:t>Change </a:t>
            </a:r>
            <a:r>
              <a:rPr lang="ko-KR" altLang="en-US" sz="1400" b="1" spc="-50" dirty="0" smtClean="0">
                <a:latin typeface="+mn-ea"/>
              </a:rPr>
              <a:t>적용여부 검토</a:t>
            </a:r>
            <a:r>
              <a:rPr lang="en-US" altLang="ko-KR" sz="1400" b="1" spc="-50" dirty="0" smtClean="0">
                <a:latin typeface="+mn-ea"/>
              </a:rPr>
              <a:t>)</a:t>
            </a:r>
          </a:p>
          <a:p>
            <a:pPr marL="285750" indent="-2000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spc="-50" dirty="0" smtClean="0">
                <a:latin typeface="+mn-ea"/>
              </a:rPr>
              <a:t>클레임은 </a:t>
            </a:r>
            <a:r>
              <a:rPr lang="en-US" altLang="ko-KR" sz="1400" b="1" spc="-50" dirty="0" smtClean="0">
                <a:latin typeface="+mn-ea"/>
              </a:rPr>
              <a:t>Time bar</a:t>
            </a:r>
            <a:r>
              <a:rPr lang="ko-KR" altLang="en-US" sz="1400" b="1" spc="-50" dirty="0" smtClean="0">
                <a:latin typeface="+mn-ea"/>
              </a:rPr>
              <a:t>등의 </a:t>
            </a:r>
            <a:r>
              <a:rPr lang="en-US" altLang="ko-KR" sz="1400" b="1" spc="-50" dirty="0" smtClean="0">
                <a:latin typeface="+mn-ea"/>
              </a:rPr>
              <a:t>Condition Precedent</a:t>
            </a:r>
            <a:r>
              <a:rPr lang="ko-KR" altLang="en-US" sz="1400" b="1" spc="-50" dirty="0" smtClean="0">
                <a:latin typeface="+mn-ea"/>
              </a:rPr>
              <a:t>가 있고</a:t>
            </a:r>
            <a:r>
              <a:rPr lang="en-US" altLang="ko-KR" sz="1400" b="1" spc="-50" dirty="0" smtClean="0">
                <a:latin typeface="+mn-ea"/>
              </a:rPr>
              <a:t>, </a:t>
            </a:r>
            <a:r>
              <a:rPr lang="ko-KR" altLang="en-US" sz="1400" b="1" spc="-50" dirty="0" smtClean="0">
                <a:latin typeface="+mn-ea"/>
              </a:rPr>
              <a:t>분쟁으로 인식되기 때문에 가능하면 </a:t>
            </a:r>
            <a:r>
              <a:rPr lang="en-US" altLang="ko-KR" sz="1400" b="1" spc="-50" dirty="0" smtClean="0">
                <a:latin typeface="+mn-ea"/>
              </a:rPr>
              <a:t>Change</a:t>
            </a:r>
            <a:r>
              <a:rPr lang="ko-KR" altLang="en-US" sz="1400" b="1" spc="-50" dirty="0" smtClean="0">
                <a:latin typeface="+mn-ea"/>
              </a:rPr>
              <a:t>로 먼저 진행을 고려</a:t>
            </a:r>
            <a:endParaRPr lang="ko-KR" altLang="en-US" sz="1400" b="1" spc="-5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2358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>
            <a:lumMod val="75000"/>
          </a:schemeClr>
        </a:solidFill>
        <a:ln>
          <a:solidFill>
            <a:schemeClr val="accent6">
              <a:lumMod val="75000"/>
            </a:schemeClr>
          </a:solidFill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prstDash val="sysDot"/>
          <a:headEnd type="non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12180</TotalTime>
  <Words>3812</Words>
  <Application>Microsoft Office PowerPoint</Application>
  <PresentationFormat>사용자 지정</PresentationFormat>
  <Paragraphs>740</Paragraphs>
  <Slides>27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28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임정주(Jung Joo Im)/계약2팀/SKEC</dc:creator>
  <cp:lastModifiedBy>JJ</cp:lastModifiedBy>
  <cp:revision>780</cp:revision>
  <cp:lastPrinted>2019-12-23T03:00:11Z</cp:lastPrinted>
  <dcterms:created xsi:type="dcterms:W3CDTF">2019-06-04T13:22:26Z</dcterms:created>
  <dcterms:modified xsi:type="dcterms:W3CDTF">2020-05-27T13:16:53Z</dcterms:modified>
</cp:coreProperties>
</file>