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02" r:id="rId3"/>
    <p:sldId id="303" r:id="rId4"/>
    <p:sldId id="305" r:id="rId5"/>
    <p:sldId id="346" r:id="rId6"/>
    <p:sldId id="306" r:id="rId7"/>
    <p:sldId id="307" r:id="rId8"/>
    <p:sldId id="323" r:id="rId9"/>
    <p:sldId id="324" r:id="rId10"/>
    <p:sldId id="325" r:id="rId11"/>
    <p:sldId id="326" r:id="rId12"/>
    <p:sldId id="327" r:id="rId13"/>
    <p:sldId id="308" r:id="rId14"/>
    <p:sldId id="345" r:id="rId15"/>
    <p:sldId id="328" r:id="rId16"/>
    <p:sldId id="339" r:id="rId17"/>
    <p:sldId id="340" r:id="rId18"/>
    <p:sldId id="342" r:id="rId19"/>
    <p:sldId id="341" r:id="rId20"/>
    <p:sldId id="309" r:id="rId21"/>
    <p:sldId id="337" r:id="rId22"/>
    <p:sldId id="310" r:id="rId23"/>
    <p:sldId id="329" r:id="rId24"/>
    <p:sldId id="311" r:id="rId25"/>
    <p:sldId id="312" r:id="rId26"/>
    <p:sldId id="313" r:id="rId27"/>
    <p:sldId id="314" r:id="rId28"/>
    <p:sldId id="315" r:id="rId29"/>
    <p:sldId id="316" r:id="rId30"/>
    <p:sldId id="338" r:id="rId31"/>
    <p:sldId id="318" r:id="rId32"/>
    <p:sldId id="319" r:id="rId33"/>
    <p:sldId id="330" r:id="rId34"/>
    <p:sldId id="334" r:id="rId35"/>
    <p:sldId id="343" r:id="rId36"/>
    <p:sldId id="344" r:id="rId37"/>
    <p:sldId id="320" r:id="rId38"/>
    <p:sldId id="336" r:id="rId39"/>
    <p:sldId id="333" r:id="rId40"/>
    <p:sldId id="332" r:id="rId41"/>
    <p:sldId id="335" r:id="rId42"/>
    <p:sldId id="322" r:id="rId43"/>
  </p:sldIdLst>
  <p:sldSz cx="12192000" cy="6858000"/>
  <p:notesSz cx="6889750" cy="1002188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99" userDrawn="1">
          <p15:clr>
            <a:srgbClr val="A4A3A4"/>
          </p15:clr>
        </p15:guide>
        <p15:guide id="2" pos="7559" userDrawn="1">
          <p15:clr>
            <a:srgbClr val="A4A3A4"/>
          </p15:clr>
        </p15:guide>
        <p15:guide id="3" pos="121" userDrawn="1">
          <p15:clr>
            <a:srgbClr val="A4A3A4"/>
          </p15:clr>
        </p15:guide>
        <p15:guide id="5" pos="2162" userDrawn="1">
          <p15:clr>
            <a:srgbClr val="A4A3A4"/>
          </p15:clr>
        </p15:guide>
        <p15:guide id="6" pos="2479" userDrawn="1">
          <p15:clr>
            <a:srgbClr val="A4A3A4"/>
          </p15:clr>
        </p15:guide>
        <p15:guide id="7" orient="horz" pos="527" userDrawn="1">
          <p15:clr>
            <a:srgbClr val="A4A3A4"/>
          </p15:clr>
        </p15:guide>
        <p15:guide id="8" orient="horz" pos="404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94660"/>
  </p:normalViewPr>
  <p:slideViewPr>
    <p:cSldViewPr snapToGrid="0">
      <p:cViewPr varScale="1">
        <p:scale>
          <a:sx n="70" d="100"/>
          <a:sy n="70" d="100"/>
        </p:scale>
        <p:origin x="-972" y="-108"/>
      </p:cViewPr>
      <p:guideLst>
        <p:guide orient="horz" pos="823"/>
        <p:guide orient="horz" pos="527"/>
        <p:guide orient="horz" pos="4042"/>
        <p:guide pos="7559"/>
        <p:guide pos="121"/>
        <p:guide/>
        <p:guide pos="3839"/>
        <p:guide pos="224"/>
        <p:guide pos="172"/>
      </p:guideLst>
    </p:cSldViewPr>
  </p:slideViewPr>
  <p:notesTextViewPr>
    <p:cViewPr>
      <p:scale>
        <a:sx n="1" d="1"/>
        <a:sy n="1" d="1"/>
      </p:scale>
      <p:origin x="0" y="0"/>
    </p:cViewPr>
  </p:notesTextViewPr>
  <p:sorterViewPr>
    <p:cViewPr>
      <p:scale>
        <a:sx n="100" d="100"/>
        <a:sy n="100" d="100"/>
      </p:scale>
      <p:origin x="0" y="-3182"/>
    </p:cViewPr>
  </p:sorterViewPr>
  <p:notesViewPr>
    <p:cSldViewPr snapToGrid="0">
      <p:cViewPr varScale="1">
        <p:scale>
          <a:sx n="59" d="100"/>
          <a:sy n="59" d="100"/>
        </p:scale>
        <p:origin x="3235"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86309" cy="502786"/>
          </a:xfrm>
          <a:prstGeom prst="rect">
            <a:avLst/>
          </a:prstGeom>
        </p:spPr>
        <p:txBody>
          <a:bodyPr vert="horz" lIns="92757" tIns="46378" rIns="92757" bIns="46378" rtlCol="0"/>
          <a:lstStyle>
            <a:lvl1pPr algn="l">
              <a:defRPr sz="1200"/>
            </a:lvl1pPr>
          </a:lstStyle>
          <a:p>
            <a:endParaRPr lang="ko-KR" altLang="en-US"/>
          </a:p>
        </p:txBody>
      </p:sp>
      <p:sp>
        <p:nvSpPr>
          <p:cNvPr id="3" name="날짜 개체 틀 2"/>
          <p:cNvSpPr>
            <a:spLocks noGrp="1"/>
          </p:cNvSpPr>
          <p:nvPr>
            <p:ph type="dt" idx="1"/>
          </p:nvPr>
        </p:nvSpPr>
        <p:spPr>
          <a:xfrm>
            <a:off x="3901832" y="0"/>
            <a:ext cx="2986309" cy="502786"/>
          </a:xfrm>
          <a:prstGeom prst="rect">
            <a:avLst/>
          </a:prstGeom>
        </p:spPr>
        <p:txBody>
          <a:bodyPr vert="horz" lIns="92757" tIns="46378" rIns="92757" bIns="46378" rtlCol="0"/>
          <a:lstStyle>
            <a:lvl1pPr algn="r">
              <a:defRPr sz="1200"/>
            </a:lvl1pPr>
          </a:lstStyle>
          <a:p>
            <a:fld id="{45192C56-E7BF-4BAD-A16B-24FC599AB57E}" type="datetimeFigureOut">
              <a:rPr lang="ko-KR" altLang="en-US" smtClean="0"/>
              <a:t>2020-05-20</a:t>
            </a:fld>
            <a:endParaRPr lang="ko-KR" altLang="en-US"/>
          </a:p>
        </p:txBody>
      </p:sp>
      <p:sp>
        <p:nvSpPr>
          <p:cNvPr id="4" name="슬라이드 이미지 개체 틀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2757" tIns="46378" rIns="92757" bIns="46378" rtlCol="0" anchor="ctr"/>
          <a:lstStyle/>
          <a:p>
            <a:endParaRPr lang="ko-KR" altLang="en-US"/>
          </a:p>
        </p:txBody>
      </p:sp>
      <p:sp>
        <p:nvSpPr>
          <p:cNvPr id="5" name="슬라이드 노트 개체 틀 4"/>
          <p:cNvSpPr>
            <a:spLocks noGrp="1"/>
          </p:cNvSpPr>
          <p:nvPr>
            <p:ph type="body" sz="quarter" idx="3"/>
          </p:nvPr>
        </p:nvSpPr>
        <p:spPr>
          <a:xfrm>
            <a:off x="688654" y="4823205"/>
            <a:ext cx="5512444" cy="3946551"/>
          </a:xfrm>
          <a:prstGeom prst="rect">
            <a:avLst/>
          </a:prstGeom>
        </p:spPr>
        <p:txBody>
          <a:bodyPr vert="horz" lIns="92757" tIns="46378" rIns="92757" bIns="46378"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9519102"/>
            <a:ext cx="2986309" cy="502786"/>
          </a:xfrm>
          <a:prstGeom prst="rect">
            <a:avLst/>
          </a:prstGeom>
        </p:spPr>
        <p:txBody>
          <a:bodyPr vert="horz" lIns="92757" tIns="46378" rIns="92757" bIns="46378"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901832" y="9519102"/>
            <a:ext cx="2986309" cy="502786"/>
          </a:xfrm>
          <a:prstGeom prst="rect">
            <a:avLst/>
          </a:prstGeom>
        </p:spPr>
        <p:txBody>
          <a:bodyPr vert="horz" lIns="92757" tIns="46378" rIns="92757" bIns="46378" rtlCol="0" anchor="b"/>
          <a:lstStyle>
            <a:lvl1pPr algn="r">
              <a:defRPr sz="1200"/>
            </a:lvl1pPr>
          </a:lstStyle>
          <a:p>
            <a:fld id="{08332215-52F5-4A42-AA2C-84232C800BD8}" type="slidenum">
              <a:rPr lang="ko-KR" altLang="en-US" smtClean="0"/>
              <a:t>‹#›</a:t>
            </a:fld>
            <a:endParaRPr lang="ko-KR" altLang="en-US"/>
          </a:p>
        </p:txBody>
      </p:sp>
    </p:spTree>
    <p:extLst>
      <p:ext uri="{BB962C8B-B14F-4D97-AF65-F5344CB8AC3E}">
        <p14:creationId xmlns:p14="http://schemas.microsoft.com/office/powerpoint/2010/main" val="358310429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cxnSp>
        <p:nvCxnSpPr>
          <p:cNvPr id="7" name="직선 연결선 6">
            <a:extLst>
              <a:ext uri="{FF2B5EF4-FFF2-40B4-BE49-F238E27FC236}">
                <a16:creationId xmlns:a16="http://schemas.microsoft.com/office/drawing/2014/main" xmlns="" id="{48164493-537B-44CC-B97B-E1BC03901A27}"/>
              </a:ext>
            </a:extLst>
          </p:cNvPr>
          <p:cNvCxnSpPr/>
          <p:nvPr userDrawn="1"/>
        </p:nvCxnSpPr>
        <p:spPr>
          <a:xfrm>
            <a:off x="0" y="669788"/>
            <a:ext cx="1219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285950BB-ABC0-469C-A6E3-45EBA5E69BD6}"/>
              </a:ext>
            </a:extLst>
          </p:cNvPr>
          <p:cNvSpPr txBox="1"/>
          <p:nvPr userDrawn="1"/>
        </p:nvSpPr>
        <p:spPr>
          <a:xfrm>
            <a:off x="8913084" y="6567378"/>
            <a:ext cx="3240000" cy="276999"/>
          </a:xfrm>
          <a:prstGeom prst="rect">
            <a:avLst/>
          </a:prstGeom>
          <a:noFill/>
        </p:spPr>
        <p:txBody>
          <a:bodyPr wrap="square" rtlCol="0">
            <a:spAutoFit/>
          </a:bodyPr>
          <a:lstStyle/>
          <a:p>
            <a:pPr algn="r">
              <a:spcAft>
                <a:spcPts val="600"/>
              </a:spcAft>
            </a:pPr>
            <a:r>
              <a:rPr lang="ko-KR" altLang="en-US" sz="1200" b="1" dirty="0" smtClean="0">
                <a:latin typeface="HY그래픽" panose="02030600000101010101" pitchFamily="18" charset="-127"/>
                <a:ea typeface="HY그래픽" panose="02030600000101010101" pitchFamily="18" charset="-127"/>
              </a:rPr>
              <a:t>국제건설법소사이어티 위원회</a:t>
            </a:r>
            <a:endParaRPr lang="ko-KR" altLang="en-US" sz="1200" b="1" spc="-50" dirty="0">
              <a:solidFill>
                <a:schemeClr val="tx1"/>
              </a:solidFill>
            </a:endParaRPr>
          </a:p>
        </p:txBody>
      </p:sp>
      <p:cxnSp>
        <p:nvCxnSpPr>
          <p:cNvPr id="9" name="직선 연결선 8">
            <a:extLst>
              <a:ext uri="{FF2B5EF4-FFF2-40B4-BE49-F238E27FC236}">
                <a16:creationId xmlns:a16="http://schemas.microsoft.com/office/drawing/2014/main" xmlns="" id="{49F30ADA-E661-440A-989D-DB60A0E0BF1F}"/>
              </a:ext>
            </a:extLst>
          </p:cNvPr>
          <p:cNvCxnSpPr/>
          <p:nvPr userDrawn="1"/>
        </p:nvCxnSpPr>
        <p:spPr>
          <a:xfrm>
            <a:off x="0" y="6545105"/>
            <a:ext cx="1219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슬라이드 번호 개체 틀 4">
            <a:extLst>
              <a:ext uri="{FF2B5EF4-FFF2-40B4-BE49-F238E27FC236}">
                <a16:creationId xmlns:a16="http://schemas.microsoft.com/office/drawing/2014/main" xmlns="" id="{50E24CCE-5326-4268-B5B8-4A945BF45F29}"/>
              </a:ext>
            </a:extLst>
          </p:cNvPr>
          <p:cNvSpPr>
            <a:spLocks noGrp="1"/>
          </p:cNvSpPr>
          <p:nvPr>
            <p:ph type="sldNum" sz="quarter" idx="12"/>
          </p:nvPr>
        </p:nvSpPr>
        <p:spPr>
          <a:xfrm>
            <a:off x="4724400" y="6569710"/>
            <a:ext cx="2743200" cy="216000"/>
          </a:xfrm>
        </p:spPr>
        <p:txBody>
          <a:bodyPr/>
          <a:lstStyle>
            <a:lvl1pPr algn="ctr">
              <a:defRPr sz="1400">
                <a:solidFill>
                  <a:schemeClr val="tx1"/>
                </a:solidFill>
              </a:defRPr>
            </a:lvl1pPr>
          </a:lstStyle>
          <a:p>
            <a:fld id="{35403F34-BCC1-4C15-A085-800736C7B577}" type="slidenum">
              <a:rPr lang="ko-KR" altLang="en-US" smtClean="0"/>
              <a:pPr/>
              <a:t>‹#›</a:t>
            </a:fld>
            <a:endParaRPr lang="ko-KR" altLang="en-US" dirty="0"/>
          </a:p>
        </p:txBody>
      </p:sp>
      <p:sp>
        <p:nvSpPr>
          <p:cNvPr id="6" name="TextBox 5">
            <a:extLst>
              <a:ext uri="{FF2B5EF4-FFF2-40B4-BE49-F238E27FC236}">
                <a16:creationId xmlns:a16="http://schemas.microsoft.com/office/drawing/2014/main" xmlns="" id="{285950BB-ABC0-469C-A6E3-45EBA5E69BD6}"/>
              </a:ext>
            </a:extLst>
          </p:cNvPr>
          <p:cNvSpPr txBox="1"/>
          <p:nvPr userDrawn="1"/>
        </p:nvSpPr>
        <p:spPr>
          <a:xfrm>
            <a:off x="84512" y="6540484"/>
            <a:ext cx="3240000" cy="307777"/>
          </a:xfrm>
          <a:prstGeom prst="rect">
            <a:avLst/>
          </a:prstGeom>
          <a:noFill/>
        </p:spPr>
        <p:txBody>
          <a:bodyPr wrap="square" rtlCol="0">
            <a:spAutoFit/>
          </a:bodyPr>
          <a:lstStyle/>
          <a:p>
            <a:pPr algn="l">
              <a:spcAft>
                <a:spcPts val="600"/>
              </a:spcAft>
            </a:pPr>
            <a:r>
              <a:rPr lang="en-US" altLang="ko-KR" sz="1400" b="1" spc="-50" dirty="0" smtClean="0">
                <a:solidFill>
                  <a:schemeClr val="tx1"/>
                </a:solidFill>
              </a:rPr>
              <a:t>www.sclkorea.org</a:t>
            </a:r>
            <a:endParaRPr lang="ko-KR" altLang="en-US" sz="1400" b="1" spc="-50" dirty="0">
              <a:solidFill>
                <a:schemeClr val="tx1"/>
              </a:solidFill>
            </a:endParaRPr>
          </a:p>
        </p:txBody>
      </p:sp>
    </p:spTree>
    <p:extLst>
      <p:ext uri="{BB962C8B-B14F-4D97-AF65-F5344CB8AC3E}">
        <p14:creationId xmlns:p14="http://schemas.microsoft.com/office/powerpoint/2010/main" val="6646036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xmlns="" id="{992B9DDB-4585-473E-9376-F35EA4F2A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xmlns="" id="{5DCA1E1E-2498-45AE-AB00-7E2DD2D4C4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xmlns="" id="{78FCCA24-B8B6-4031-87EE-A9BEED4FBD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ko-KR" altLang="en-US"/>
          </a:p>
        </p:txBody>
      </p:sp>
      <p:sp>
        <p:nvSpPr>
          <p:cNvPr id="5" name="바닥글 개체 틀 4">
            <a:extLst>
              <a:ext uri="{FF2B5EF4-FFF2-40B4-BE49-F238E27FC236}">
                <a16:creationId xmlns:a16="http://schemas.microsoft.com/office/drawing/2014/main" xmlns="" id="{77172C28-51B5-49F7-8733-04580D652B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xmlns="" id="{82B87D14-795D-41CA-A7FF-665C523819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03F34-BCC1-4C15-A085-800736C7B577}" type="slidenum">
              <a:rPr lang="ko-KR" altLang="en-US" smtClean="0"/>
              <a:t>‹#›</a:t>
            </a:fld>
            <a:endParaRPr lang="ko-KR" altLang="en-US"/>
          </a:p>
        </p:txBody>
      </p:sp>
    </p:spTree>
    <p:extLst>
      <p:ext uri="{BB962C8B-B14F-4D97-AF65-F5344CB8AC3E}">
        <p14:creationId xmlns:p14="http://schemas.microsoft.com/office/powerpoint/2010/main" val="1997167779"/>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https://drive.google.com/uc?id=1D3L5Nsh5nBIMZQUd6wLVD6jLhHm_Q-_8&amp;export=download" TargetMode="External"/><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xmlns="" id="{2997CC2C-20DB-4B60-AB68-EC7CDE3227A0}"/>
              </a:ext>
            </a:extLst>
          </p:cNvPr>
          <p:cNvSpPr/>
          <p:nvPr/>
        </p:nvSpPr>
        <p:spPr>
          <a:xfrm>
            <a:off x="0" y="-1"/>
            <a:ext cx="12192000" cy="685799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5" name="직선 연결선 4">
            <a:extLst>
              <a:ext uri="{FF2B5EF4-FFF2-40B4-BE49-F238E27FC236}">
                <a16:creationId xmlns:a16="http://schemas.microsoft.com/office/drawing/2014/main" xmlns="" id="{CCDE6632-C34C-4023-AFEB-CC3225295AC1}"/>
              </a:ext>
            </a:extLst>
          </p:cNvPr>
          <p:cNvCxnSpPr/>
          <p:nvPr/>
        </p:nvCxnSpPr>
        <p:spPr>
          <a:xfrm>
            <a:off x="-1" y="2502107"/>
            <a:ext cx="12204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BD992C3E-1E4E-4F6D-ACE9-0E628E89976B}"/>
              </a:ext>
            </a:extLst>
          </p:cNvPr>
          <p:cNvSpPr txBox="1"/>
          <p:nvPr/>
        </p:nvSpPr>
        <p:spPr>
          <a:xfrm>
            <a:off x="66632" y="1803419"/>
            <a:ext cx="11913736" cy="584775"/>
          </a:xfrm>
          <a:prstGeom prst="rect">
            <a:avLst/>
          </a:prstGeom>
          <a:noFill/>
        </p:spPr>
        <p:txBody>
          <a:bodyPr wrap="square" rtlCol="0">
            <a:spAutoFit/>
          </a:bodyPr>
          <a:lstStyle/>
          <a:p>
            <a:r>
              <a:rPr lang="ko-KR" altLang="en-US" sz="3200" b="1" dirty="0">
                <a:solidFill>
                  <a:schemeClr val="bg1"/>
                </a:solidFill>
                <a:latin typeface="+mn-ea"/>
              </a:rPr>
              <a:t> 코로나 </a:t>
            </a:r>
            <a:r>
              <a:rPr lang="ko-KR" altLang="en-US" sz="3200" b="1" dirty="0" smtClean="0">
                <a:solidFill>
                  <a:schemeClr val="bg1"/>
                </a:solidFill>
                <a:latin typeface="+mn-ea"/>
              </a:rPr>
              <a:t>사태 관련 </a:t>
            </a:r>
            <a:r>
              <a:rPr lang="ko-KR" altLang="en-US" sz="3200" b="1" dirty="0">
                <a:solidFill>
                  <a:schemeClr val="bg1"/>
                </a:solidFill>
                <a:latin typeface="+mn-ea"/>
              </a:rPr>
              <a:t>계약적</a:t>
            </a:r>
            <a:r>
              <a:rPr lang="en-US" altLang="ko-KR" sz="3200" b="1" dirty="0">
                <a:solidFill>
                  <a:schemeClr val="bg1"/>
                </a:solidFill>
                <a:latin typeface="+mn-ea"/>
              </a:rPr>
              <a:t>, </a:t>
            </a:r>
            <a:r>
              <a:rPr lang="ko-KR" altLang="en-US" sz="3200" b="1" dirty="0">
                <a:solidFill>
                  <a:schemeClr val="bg1"/>
                </a:solidFill>
                <a:latin typeface="+mn-ea"/>
              </a:rPr>
              <a:t>법적 대응 및 실무조치 방안</a:t>
            </a:r>
          </a:p>
        </p:txBody>
      </p:sp>
      <p:sp>
        <p:nvSpPr>
          <p:cNvPr id="4" name="TextBox 3">
            <a:extLst>
              <a:ext uri="{FF2B5EF4-FFF2-40B4-BE49-F238E27FC236}">
                <a16:creationId xmlns:a16="http://schemas.microsoft.com/office/drawing/2014/main" xmlns="" id="{8EC00537-A5FD-45C0-B990-99BB4A4C058F}"/>
              </a:ext>
            </a:extLst>
          </p:cNvPr>
          <p:cNvSpPr txBox="1"/>
          <p:nvPr/>
        </p:nvSpPr>
        <p:spPr>
          <a:xfrm>
            <a:off x="2844579" y="5769474"/>
            <a:ext cx="6504141" cy="400110"/>
          </a:xfrm>
          <a:prstGeom prst="rect">
            <a:avLst/>
          </a:prstGeom>
          <a:noFill/>
        </p:spPr>
        <p:txBody>
          <a:bodyPr wrap="square" rtlCol="0">
            <a:spAutoFit/>
          </a:bodyPr>
          <a:lstStyle/>
          <a:p>
            <a:pPr algn="ctr">
              <a:spcAft>
                <a:spcPts val="600"/>
              </a:spcAft>
            </a:pPr>
            <a:r>
              <a:rPr lang="ko-KR" altLang="en-US" sz="2000" b="1" spc="-50" dirty="0">
                <a:solidFill>
                  <a:schemeClr val="bg1"/>
                </a:solidFill>
              </a:rPr>
              <a:t>국제건설법소사이어티 </a:t>
            </a:r>
            <a:r>
              <a:rPr lang="ko-KR" altLang="en-US" sz="2000" b="1" spc="-50" dirty="0" smtClean="0">
                <a:solidFill>
                  <a:schemeClr val="bg1"/>
                </a:solidFill>
              </a:rPr>
              <a:t>위원회 </a:t>
            </a:r>
            <a:r>
              <a:rPr lang="en-US" altLang="ko-KR" sz="2000" b="1" spc="-50" dirty="0" smtClean="0">
                <a:solidFill>
                  <a:schemeClr val="bg1"/>
                </a:solidFill>
              </a:rPr>
              <a:t>(www.sclkorea.org)</a:t>
            </a:r>
            <a:endParaRPr lang="ko-KR" altLang="en-US" sz="2000" b="1" spc="-50" dirty="0">
              <a:solidFill>
                <a:schemeClr val="bg1"/>
              </a:solidFill>
            </a:endParaRPr>
          </a:p>
        </p:txBody>
      </p:sp>
      <p:sp>
        <p:nvSpPr>
          <p:cNvPr id="7" name="TextBox 6">
            <a:extLst>
              <a:ext uri="{FF2B5EF4-FFF2-40B4-BE49-F238E27FC236}">
                <a16:creationId xmlns:a16="http://schemas.microsoft.com/office/drawing/2014/main" xmlns="" id="{6F3B5970-C388-4B0D-AACF-C274B05ACF29}"/>
              </a:ext>
            </a:extLst>
          </p:cNvPr>
          <p:cNvSpPr txBox="1"/>
          <p:nvPr/>
        </p:nvSpPr>
        <p:spPr>
          <a:xfrm>
            <a:off x="4716861" y="4013662"/>
            <a:ext cx="2760264" cy="338554"/>
          </a:xfrm>
          <a:prstGeom prst="rect">
            <a:avLst/>
          </a:prstGeom>
          <a:noFill/>
        </p:spPr>
        <p:txBody>
          <a:bodyPr wrap="square" rtlCol="0">
            <a:spAutoFit/>
          </a:bodyPr>
          <a:lstStyle/>
          <a:p>
            <a:pPr algn="ctr">
              <a:spcAft>
                <a:spcPts val="600"/>
              </a:spcAft>
            </a:pPr>
            <a:r>
              <a:rPr lang="en-US" altLang="ko-KR" sz="1600" b="1" spc="-50" dirty="0" smtClean="0">
                <a:solidFill>
                  <a:schemeClr val="bg1"/>
                </a:solidFill>
              </a:rPr>
              <a:t>2020.05.20</a:t>
            </a:r>
            <a:endParaRPr lang="ko-KR" altLang="en-US" sz="1600" b="1" spc="-50" dirty="0">
              <a:solidFill>
                <a:schemeClr val="bg1"/>
              </a:solidFill>
            </a:endParaRPr>
          </a:p>
        </p:txBody>
      </p:sp>
    </p:spTree>
    <p:extLst>
      <p:ext uri="{BB962C8B-B14F-4D97-AF65-F5344CB8AC3E}">
        <p14:creationId xmlns:p14="http://schemas.microsoft.com/office/powerpoint/2010/main" val="2076311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10</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2-4) </a:t>
            </a:r>
            <a:r>
              <a:rPr lang="ko-KR" altLang="en-US" b="1" dirty="0">
                <a:solidFill>
                  <a:schemeClr val="bg1"/>
                </a:solidFill>
                <a:latin typeface="+mn-ea"/>
                <a:cs typeface="Arial" panose="020B0604020202020204" pitchFamily="34" charset="0"/>
              </a:rPr>
              <a:t>준거법상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에 대한 구제수단은 어떤 것이 있는가</a:t>
            </a:r>
            <a:r>
              <a:rPr lang="en-US" altLang="ko-KR" b="1" dirty="0">
                <a:solidFill>
                  <a:schemeClr val="bg1"/>
                </a:solidFill>
                <a:latin typeface="+mn-ea"/>
                <a:cs typeface="Arial" panose="020B0604020202020204" pitchFamily="34" charset="0"/>
              </a:rPr>
              <a:t>? </a:t>
            </a:r>
            <a:r>
              <a:rPr lang="en-US" altLang="ko-KR" sz="1600" b="1" dirty="0">
                <a:solidFill>
                  <a:schemeClr val="bg1"/>
                </a:solidFill>
                <a:latin typeface="+mn-ea"/>
                <a:cs typeface="Arial" panose="020B0604020202020204" pitchFamily="34" charset="0"/>
              </a:rPr>
              <a:t>(</a:t>
            </a:r>
            <a:r>
              <a:rPr lang="ko-KR" altLang="en-US" sz="1600" b="1" dirty="0">
                <a:solidFill>
                  <a:schemeClr val="bg1"/>
                </a:solidFill>
                <a:latin typeface="+mn-ea"/>
                <a:cs typeface="Arial" panose="020B0604020202020204" pitchFamily="34" charset="0"/>
              </a:rPr>
              <a:t>윤덕근 위원</a:t>
            </a:r>
            <a:r>
              <a:rPr lang="en-US" altLang="ko-KR" sz="1600" b="1" dirty="0">
                <a:solidFill>
                  <a:schemeClr val="bg1"/>
                </a:solidFill>
                <a:latin typeface="+mn-ea"/>
                <a:cs typeface="Arial" panose="020B0604020202020204" pitchFamily="34" charset="0"/>
              </a:rPr>
              <a:t>)</a:t>
            </a: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10" name="Title 2"/>
          <p:cNvSpPr txBox="1">
            <a:spLocks/>
          </p:cNvSpPr>
          <p:nvPr/>
        </p:nvSpPr>
        <p:spPr>
          <a:xfrm>
            <a:off x="273050" y="1306514"/>
            <a:ext cx="11703267" cy="4404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ko-KR" altLang="en-US" sz="1800" b="1" u="sng" dirty="0" smtClean="0">
                <a:latin typeface="+mn-ea"/>
                <a:ea typeface="+mn-ea"/>
                <a:cs typeface="Open Sans" panose="020B0606030504020204" pitchFamily="34" charset="0"/>
              </a:rPr>
              <a:t>중동법의 경우</a:t>
            </a:r>
            <a:endParaRPr lang="en-GB" sz="1800" b="1" u="sng" dirty="0">
              <a:latin typeface="+mn-ea"/>
              <a:ea typeface="+mn-ea"/>
              <a:cs typeface="Open Sans" panose="020B0606030504020204" pitchFamily="34" charset="0"/>
            </a:endParaRPr>
          </a:p>
        </p:txBody>
      </p:sp>
      <p:sp>
        <p:nvSpPr>
          <p:cNvPr id="9" name="직사각형 8"/>
          <p:cNvSpPr/>
          <p:nvPr/>
        </p:nvSpPr>
        <p:spPr>
          <a:xfrm>
            <a:off x="355599" y="1791253"/>
            <a:ext cx="11644313" cy="3570208"/>
          </a:xfrm>
          <a:prstGeom prst="rect">
            <a:avLst/>
          </a:prstGeom>
        </p:spPr>
        <p:txBody>
          <a:bodyPr wrap="square">
            <a:spAutoFit/>
          </a:bodyPr>
          <a:lstStyle/>
          <a:p>
            <a:pPr marL="285750" indent="-285750">
              <a:buFont typeface="Arial" panose="020B0604020202020204" pitchFamily="34" charset="0"/>
              <a:buChar char="•"/>
            </a:pPr>
            <a:r>
              <a:rPr lang="ko-KR" altLang="en-US" spc="-50" dirty="0">
                <a:latin typeface="+mn-ea"/>
              </a:rPr>
              <a:t>민법상 </a:t>
            </a:r>
            <a:r>
              <a:rPr lang="en-US" altLang="ko-KR" spc="-50" dirty="0">
                <a:latin typeface="+mn-ea"/>
              </a:rPr>
              <a:t>Force Majeure</a:t>
            </a:r>
            <a:r>
              <a:rPr lang="ko-KR" altLang="en-US" spc="-50" dirty="0">
                <a:latin typeface="+mn-ea"/>
              </a:rPr>
              <a:t>의 개념 </a:t>
            </a:r>
            <a:r>
              <a:rPr lang="ko-KR" altLang="en-US" spc="-50" dirty="0" smtClean="0">
                <a:latin typeface="+mn-ea"/>
              </a:rPr>
              <a:t>인정</a:t>
            </a:r>
            <a:endParaRPr lang="en-US" altLang="ko-KR" spc="-50" dirty="0" smtClean="0">
              <a:latin typeface="+mn-ea"/>
            </a:endParaRPr>
          </a:p>
          <a:p>
            <a:pPr marL="285750" indent="-285750">
              <a:buFont typeface="Arial" panose="020B0604020202020204" pitchFamily="34" charset="0"/>
              <a:buChar char="•"/>
            </a:pPr>
            <a:endParaRPr lang="ko-KR" altLang="en-US" spc="-50" dirty="0">
              <a:latin typeface="+mn-ea"/>
            </a:endParaRPr>
          </a:p>
          <a:p>
            <a:pPr marL="285750" indent="-285750">
              <a:spcAft>
                <a:spcPts val="600"/>
              </a:spcAft>
              <a:buFont typeface="Arial" panose="020B0604020202020204" pitchFamily="34" charset="0"/>
              <a:buChar char="•"/>
            </a:pPr>
            <a:r>
              <a:rPr lang="ko-KR" altLang="en-US" b="1" spc="-50" dirty="0" smtClean="0">
                <a:latin typeface="+mn-ea"/>
              </a:rPr>
              <a:t>요건 </a:t>
            </a:r>
            <a:endParaRPr lang="ko-KR" altLang="en-US" b="1" spc="-50" dirty="0">
              <a:latin typeface="+mn-ea"/>
            </a:endParaRPr>
          </a:p>
          <a:p>
            <a:r>
              <a:rPr lang="ko-KR" altLang="en-US" spc="-50" dirty="0" smtClean="0">
                <a:latin typeface="+mn-ea"/>
              </a:rPr>
              <a:t>    </a:t>
            </a:r>
            <a:r>
              <a:rPr lang="en-US" altLang="ko-KR" spc="-50" dirty="0" smtClean="0">
                <a:latin typeface="+mn-ea"/>
              </a:rPr>
              <a:t>1) </a:t>
            </a:r>
            <a:r>
              <a:rPr lang="ko-KR" altLang="en-US" spc="-50" dirty="0" smtClean="0">
                <a:latin typeface="+mn-ea"/>
              </a:rPr>
              <a:t>해당 </a:t>
            </a:r>
            <a:r>
              <a:rPr lang="ko-KR" altLang="en-US" spc="-50" dirty="0">
                <a:latin typeface="+mn-ea"/>
              </a:rPr>
              <a:t>사정이 계약당사자의 책임 범위 밖의 외부적 원인으로 발생하였을 것 </a:t>
            </a:r>
          </a:p>
          <a:p>
            <a:r>
              <a:rPr lang="ko-KR" altLang="en-US" spc="-50" dirty="0" smtClean="0">
                <a:latin typeface="+mn-ea"/>
              </a:rPr>
              <a:t>    </a:t>
            </a:r>
            <a:r>
              <a:rPr lang="en-US" altLang="ko-KR" spc="-50" dirty="0" smtClean="0">
                <a:latin typeface="+mn-ea"/>
              </a:rPr>
              <a:t>2) </a:t>
            </a:r>
            <a:r>
              <a:rPr lang="ko-KR" altLang="en-US" spc="-50" dirty="0" smtClean="0">
                <a:latin typeface="+mn-ea"/>
              </a:rPr>
              <a:t>당사자들이 </a:t>
            </a:r>
            <a:r>
              <a:rPr lang="ko-KR" altLang="en-US" spc="-50" dirty="0">
                <a:latin typeface="+mn-ea"/>
              </a:rPr>
              <a:t>해당 사정을 예상할 수 없었을 것 </a:t>
            </a:r>
          </a:p>
          <a:p>
            <a:r>
              <a:rPr lang="ko-KR" altLang="en-US" spc="-50" dirty="0" smtClean="0">
                <a:latin typeface="+mn-ea"/>
              </a:rPr>
              <a:t>    </a:t>
            </a:r>
            <a:r>
              <a:rPr lang="en-US" altLang="ko-KR" spc="-50" dirty="0" smtClean="0">
                <a:latin typeface="+mn-ea"/>
              </a:rPr>
              <a:t>3) </a:t>
            </a:r>
            <a:r>
              <a:rPr lang="ko-KR" altLang="en-US" spc="-50" dirty="0" smtClean="0">
                <a:latin typeface="+mn-ea"/>
              </a:rPr>
              <a:t>채무의 </a:t>
            </a:r>
            <a:r>
              <a:rPr lang="ko-KR" altLang="en-US" spc="-50" dirty="0">
                <a:latin typeface="+mn-ea"/>
              </a:rPr>
              <a:t>전부 또는 일부가 이행불능</a:t>
            </a:r>
            <a:r>
              <a:rPr lang="en-US" altLang="ko-KR" spc="-50" dirty="0">
                <a:latin typeface="+mn-ea"/>
              </a:rPr>
              <a:t>(impossibility)</a:t>
            </a:r>
            <a:r>
              <a:rPr lang="ko-KR" altLang="en-US" spc="-50" dirty="0">
                <a:latin typeface="+mn-ea"/>
              </a:rPr>
              <a:t>에 빠질 </a:t>
            </a:r>
            <a:r>
              <a:rPr lang="ko-KR" altLang="en-US" spc="-50" dirty="0" smtClean="0">
                <a:latin typeface="+mn-ea"/>
              </a:rPr>
              <a:t>것</a:t>
            </a:r>
            <a:endParaRPr lang="en-US" altLang="ko-KR" spc="-50" dirty="0" smtClean="0">
              <a:latin typeface="+mn-ea"/>
            </a:endParaRPr>
          </a:p>
          <a:p>
            <a:endParaRPr lang="ko-KR" altLang="en-US" spc="-50" dirty="0">
              <a:latin typeface="+mn-ea"/>
            </a:endParaRPr>
          </a:p>
          <a:p>
            <a:pPr marL="285750" indent="-285750">
              <a:spcAft>
                <a:spcPts val="600"/>
              </a:spcAft>
              <a:buFont typeface="Arial" panose="020B0604020202020204" pitchFamily="34" charset="0"/>
              <a:buChar char="•"/>
            </a:pPr>
            <a:r>
              <a:rPr lang="ko-KR" altLang="en-US" b="1" spc="-50" dirty="0" smtClean="0">
                <a:latin typeface="+mn-ea"/>
              </a:rPr>
              <a:t>효과</a:t>
            </a:r>
            <a:endParaRPr lang="ko-KR" altLang="en-US" b="1" spc="-50" dirty="0">
              <a:latin typeface="+mn-ea"/>
            </a:endParaRPr>
          </a:p>
          <a:p>
            <a:r>
              <a:rPr lang="ko-KR" altLang="en-US" spc="-50" dirty="0" smtClean="0">
                <a:latin typeface="+mn-ea"/>
              </a:rPr>
              <a:t>    </a:t>
            </a:r>
            <a:r>
              <a:rPr lang="en-US" altLang="ko-KR" spc="-50" dirty="0" smtClean="0">
                <a:latin typeface="+mn-ea"/>
              </a:rPr>
              <a:t>1) </a:t>
            </a:r>
            <a:r>
              <a:rPr lang="ko-KR" altLang="en-US" spc="-50" dirty="0" smtClean="0">
                <a:latin typeface="+mn-ea"/>
              </a:rPr>
              <a:t>손해배상책임</a:t>
            </a:r>
            <a:r>
              <a:rPr lang="en-US" altLang="ko-KR" spc="-50" dirty="0" smtClean="0">
                <a:latin typeface="+mn-ea"/>
              </a:rPr>
              <a:t>(</a:t>
            </a:r>
            <a:r>
              <a:rPr lang="ko-KR" altLang="en-US" spc="-50" dirty="0" err="1" smtClean="0">
                <a:latin typeface="+mn-ea"/>
              </a:rPr>
              <a:t>지체책임</a:t>
            </a:r>
            <a:r>
              <a:rPr lang="en-US" altLang="ko-KR" spc="-50" dirty="0" smtClean="0">
                <a:latin typeface="+mn-ea"/>
              </a:rPr>
              <a:t>)</a:t>
            </a:r>
            <a:r>
              <a:rPr lang="ko-KR" altLang="en-US" spc="-50" dirty="0" smtClean="0">
                <a:latin typeface="+mn-ea"/>
              </a:rPr>
              <a:t>의 </a:t>
            </a:r>
            <a:r>
              <a:rPr lang="ko-KR" altLang="en-US" spc="-50" dirty="0">
                <a:latin typeface="+mn-ea"/>
              </a:rPr>
              <a:t>면제 </a:t>
            </a:r>
            <a:r>
              <a:rPr lang="en-US" altLang="ko-KR" spc="-50" dirty="0">
                <a:latin typeface="+mn-ea"/>
              </a:rPr>
              <a:t>(UAE </a:t>
            </a:r>
            <a:r>
              <a:rPr lang="ko-KR" altLang="en-US" spc="-50" dirty="0">
                <a:latin typeface="+mn-ea"/>
              </a:rPr>
              <a:t>민법 제</a:t>
            </a:r>
            <a:r>
              <a:rPr lang="en-US" altLang="ko-KR" spc="-50" dirty="0">
                <a:latin typeface="+mn-ea"/>
              </a:rPr>
              <a:t>287</a:t>
            </a:r>
            <a:r>
              <a:rPr lang="ko-KR" altLang="en-US" spc="-50" dirty="0">
                <a:latin typeface="+mn-ea"/>
              </a:rPr>
              <a:t>조</a:t>
            </a:r>
            <a:r>
              <a:rPr lang="en-US" altLang="ko-KR" spc="-50" dirty="0">
                <a:latin typeface="+mn-ea"/>
              </a:rPr>
              <a:t>, </a:t>
            </a:r>
            <a:r>
              <a:rPr lang="ko-KR" altLang="en-US" spc="-50" dirty="0">
                <a:latin typeface="+mn-ea"/>
              </a:rPr>
              <a:t>제</a:t>
            </a:r>
            <a:r>
              <a:rPr lang="en-US" altLang="ko-KR" spc="-50" dirty="0">
                <a:latin typeface="+mn-ea"/>
              </a:rPr>
              <a:t>386</a:t>
            </a:r>
            <a:r>
              <a:rPr lang="ko-KR" altLang="en-US" spc="-50" dirty="0">
                <a:latin typeface="+mn-ea"/>
              </a:rPr>
              <a:t>조 </a:t>
            </a:r>
            <a:r>
              <a:rPr lang="en-US" altLang="ko-KR" spc="-50" dirty="0">
                <a:latin typeface="+mn-ea"/>
              </a:rPr>
              <a:t>)</a:t>
            </a:r>
          </a:p>
          <a:p>
            <a:r>
              <a:rPr lang="ko-KR" altLang="en-US" spc="-50" dirty="0" smtClean="0">
                <a:latin typeface="+mn-ea"/>
              </a:rPr>
              <a:t>    </a:t>
            </a:r>
            <a:r>
              <a:rPr lang="en-US" altLang="ko-KR" spc="-50" dirty="0" smtClean="0">
                <a:latin typeface="+mn-ea"/>
              </a:rPr>
              <a:t>2) </a:t>
            </a:r>
            <a:r>
              <a:rPr lang="ko-KR" altLang="en-US" spc="-50" dirty="0" smtClean="0">
                <a:latin typeface="+mn-ea"/>
              </a:rPr>
              <a:t>계약 </a:t>
            </a:r>
            <a:r>
              <a:rPr lang="ko-KR" altLang="en-US" spc="-50" dirty="0">
                <a:latin typeface="+mn-ea"/>
              </a:rPr>
              <a:t>해제</a:t>
            </a:r>
            <a:r>
              <a:rPr lang="en-US" altLang="ko-KR" spc="-50" dirty="0">
                <a:latin typeface="+mn-ea"/>
              </a:rPr>
              <a:t>/</a:t>
            </a:r>
            <a:r>
              <a:rPr lang="ko-KR" altLang="en-US" spc="-50" dirty="0" err="1">
                <a:latin typeface="+mn-ea"/>
              </a:rPr>
              <a:t>해지권</a:t>
            </a:r>
            <a:r>
              <a:rPr lang="ko-KR" altLang="en-US" spc="-50" dirty="0">
                <a:latin typeface="+mn-ea"/>
              </a:rPr>
              <a:t> </a:t>
            </a:r>
            <a:r>
              <a:rPr lang="en-US" altLang="ko-KR" spc="-50" dirty="0">
                <a:latin typeface="+mn-ea"/>
              </a:rPr>
              <a:t>(UAE </a:t>
            </a:r>
            <a:r>
              <a:rPr lang="ko-KR" altLang="en-US" spc="-50" dirty="0">
                <a:latin typeface="+mn-ea"/>
              </a:rPr>
              <a:t>민법 제</a:t>
            </a:r>
            <a:r>
              <a:rPr lang="en-US" altLang="ko-KR" spc="-50" dirty="0">
                <a:latin typeface="+mn-ea"/>
              </a:rPr>
              <a:t>273</a:t>
            </a:r>
            <a:r>
              <a:rPr lang="ko-KR" altLang="en-US" spc="-50" dirty="0">
                <a:latin typeface="+mn-ea"/>
              </a:rPr>
              <a:t>조</a:t>
            </a:r>
            <a:r>
              <a:rPr lang="en-US" altLang="ko-KR" spc="-50" dirty="0">
                <a:latin typeface="+mn-ea"/>
              </a:rPr>
              <a:t>, </a:t>
            </a:r>
            <a:r>
              <a:rPr lang="ko-KR" altLang="en-US" spc="-50" dirty="0">
                <a:latin typeface="+mn-ea"/>
              </a:rPr>
              <a:t>제</a:t>
            </a:r>
            <a:r>
              <a:rPr lang="en-US" altLang="ko-KR" spc="-50" dirty="0">
                <a:latin typeface="+mn-ea"/>
              </a:rPr>
              <a:t>893</a:t>
            </a:r>
            <a:r>
              <a:rPr lang="ko-KR" altLang="en-US" spc="-50" dirty="0">
                <a:latin typeface="+mn-ea"/>
              </a:rPr>
              <a:t>조</a:t>
            </a:r>
            <a:r>
              <a:rPr lang="en-US" altLang="ko-KR" spc="-50" dirty="0">
                <a:latin typeface="+mn-ea"/>
              </a:rPr>
              <a:t>)</a:t>
            </a:r>
          </a:p>
          <a:p>
            <a:r>
              <a:rPr lang="en-US" altLang="ko-KR" spc="-50" dirty="0">
                <a:latin typeface="+mn-ea"/>
              </a:rPr>
              <a:t>	</a:t>
            </a:r>
          </a:p>
          <a:p>
            <a:pPr marL="285750" indent="-285750">
              <a:buFont typeface="Arial" panose="020B0604020202020204" pitchFamily="34" charset="0"/>
              <a:buChar char="•"/>
            </a:pPr>
            <a:r>
              <a:rPr lang="ko-KR" altLang="en-US" spc="-50" dirty="0" smtClean="0">
                <a:latin typeface="+mn-ea"/>
              </a:rPr>
              <a:t>당사자간 </a:t>
            </a:r>
            <a:r>
              <a:rPr lang="ko-KR" altLang="en-US" spc="-50" dirty="0">
                <a:latin typeface="+mn-ea"/>
              </a:rPr>
              <a:t>합의에 의해 배제 가능 </a:t>
            </a:r>
            <a:r>
              <a:rPr lang="en-US" altLang="ko-KR" spc="-50" dirty="0">
                <a:latin typeface="+mn-ea"/>
              </a:rPr>
              <a:t>(</a:t>
            </a:r>
            <a:r>
              <a:rPr lang="ko-KR" altLang="en-US" spc="-50" dirty="0">
                <a:latin typeface="+mn-ea"/>
              </a:rPr>
              <a:t>임의 규정</a:t>
            </a:r>
            <a:r>
              <a:rPr lang="en-US" altLang="ko-KR" spc="-50" dirty="0">
                <a:latin typeface="+mn-ea"/>
              </a:rPr>
              <a:t>)</a:t>
            </a:r>
          </a:p>
        </p:txBody>
      </p:sp>
    </p:spTree>
    <p:extLst>
      <p:ext uri="{BB962C8B-B14F-4D97-AF65-F5344CB8AC3E}">
        <p14:creationId xmlns:p14="http://schemas.microsoft.com/office/powerpoint/2010/main" val="3954413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11</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2-5) </a:t>
            </a:r>
            <a:r>
              <a:rPr lang="ko-KR" altLang="en-US" b="1" dirty="0">
                <a:solidFill>
                  <a:schemeClr val="bg1"/>
                </a:solidFill>
                <a:latin typeface="+mn-ea"/>
                <a:cs typeface="Arial" panose="020B0604020202020204" pitchFamily="34" charset="0"/>
              </a:rPr>
              <a:t>준거법상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에 대한 구제수단은 어떤 것이 있는가</a:t>
            </a:r>
            <a:r>
              <a:rPr lang="en-US" altLang="ko-KR" b="1" dirty="0">
                <a:solidFill>
                  <a:schemeClr val="bg1"/>
                </a:solidFill>
                <a:latin typeface="+mn-ea"/>
                <a:cs typeface="Arial" panose="020B0604020202020204" pitchFamily="34" charset="0"/>
              </a:rPr>
              <a:t>? </a:t>
            </a:r>
            <a:r>
              <a:rPr lang="en-US" altLang="ko-KR" sz="1600" b="1" dirty="0">
                <a:solidFill>
                  <a:schemeClr val="bg1"/>
                </a:solidFill>
                <a:latin typeface="+mn-ea"/>
                <a:cs typeface="Arial" panose="020B0604020202020204" pitchFamily="34" charset="0"/>
              </a:rPr>
              <a:t>(</a:t>
            </a:r>
            <a:r>
              <a:rPr lang="ko-KR" altLang="en-US" sz="1600" b="1" dirty="0">
                <a:solidFill>
                  <a:schemeClr val="bg1"/>
                </a:solidFill>
                <a:latin typeface="+mn-ea"/>
                <a:cs typeface="Arial" panose="020B0604020202020204" pitchFamily="34" charset="0"/>
              </a:rPr>
              <a:t>윤덕근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9" name="직사각형 8"/>
          <p:cNvSpPr/>
          <p:nvPr/>
        </p:nvSpPr>
        <p:spPr>
          <a:xfrm>
            <a:off x="355599" y="1791253"/>
            <a:ext cx="11644313" cy="3647152"/>
          </a:xfrm>
          <a:prstGeom prst="rect">
            <a:avLst/>
          </a:prstGeom>
        </p:spPr>
        <p:txBody>
          <a:bodyPr wrap="square">
            <a:spAutoFit/>
          </a:bodyPr>
          <a:lstStyle/>
          <a:p>
            <a:pPr marL="285750" indent="-285750">
              <a:spcAft>
                <a:spcPts val="600"/>
              </a:spcAft>
              <a:buFont typeface="Arial" panose="020B0604020202020204" pitchFamily="34" charset="0"/>
              <a:buChar char="•"/>
            </a:pPr>
            <a:r>
              <a:rPr lang="en-US" altLang="ko-KR" b="1" spc="-50" dirty="0">
                <a:latin typeface="+mn-ea"/>
              </a:rPr>
              <a:t>UAE </a:t>
            </a:r>
            <a:r>
              <a:rPr lang="ko-KR" altLang="en-US" b="1" spc="-50" dirty="0">
                <a:latin typeface="+mn-ea"/>
              </a:rPr>
              <a:t>민법 제</a:t>
            </a:r>
            <a:r>
              <a:rPr lang="en-US" altLang="ko-KR" b="1" spc="-50" dirty="0">
                <a:latin typeface="+mn-ea"/>
              </a:rPr>
              <a:t>273</a:t>
            </a:r>
            <a:r>
              <a:rPr lang="ko-KR" altLang="en-US" b="1" spc="-50" dirty="0">
                <a:latin typeface="+mn-ea"/>
              </a:rPr>
              <a:t>조 </a:t>
            </a:r>
            <a:r>
              <a:rPr lang="en-US" altLang="ko-KR" b="1" spc="-50" dirty="0">
                <a:latin typeface="+mn-ea"/>
              </a:rPr>
              <a:t>(</a:t>
            </a:r>
            <a:r>
              <a:rPr lang="ko-KR" altLang="en-US" b="1" spc="-50" dirty="0">
                <a:latin typeface="+mn-ea"/>
              </a:rPr>
              <a:t>쿠웨이트 민법 제</a:t>
            </a:r>
            <a:r>
              <a:rPr lang="en-US" altLang="ko-KR" b="1" spc="-50" dirty="0">
                <a:latin typeface="+mn-ea"/>
              </a:rPr>
              <a:t>215</a:t>
            </a:r>
            <a:r>
              <a:rPr lang="ko-KR" altLang="en-US" b="1" spc="-50" dirty="0">
                <a:latin typeface="+mn-ea"/>
              </a:rPr>
              <a:t>조</a:t>
            </a:r>
            <a:r>
              <a:rPr lang="en-US" altLang="ko-KR" b="1" spc="-50" dirty="0">
                <a:latin typeface="+mn-ea"/>
              </a:rPr>
              <a:t>, </a:t>
            </a:r>
            <a:r>
              <a:rPr lang="ko-KR" altLang="en-US" b="1" spc="-50" dirty="0">
                <a:latin typeface="+mn-ea"/>
              </a:rPr>
              <a:t>카타르 민법 제</a:t>
            </a:r>
            <a:r>
              <a:rPr lang="en-US" altLang="ko-KR" b="1" spc="-50" dirty="0">
                <a:latin typeface="+mn-ea"/>
              </a:rPr>
              <a:t>188</a:t>
            </a:r>
            <a:r>
              <a:rPr lang="ko-KR" altLang="en-US" b="1" spc="-50" dirty="0">
                <a:latin typeface="+mn-ea"/>
              </a:rPr>
              <a:t>조</a:t>
            </a:r>
            <a:r>
              <a:rPr lang="en-US" altLang="ko-KR" b="1" spc="-50" dirty="0">
                <a:latin typeface="+mn-ea"/>
              </a:rPr>
              <a:t>, </a:t>
            </a:r>
            <a:r>
              <a:rPr lang="ko-KR" altLang="en-US" b="1" spc="-50" dirty="0">
                <a:latin typeface="+mn-ea"/>
              </a:rPr>
              <a:t>이라크 민법 제</a:t>
            </a:r>
            <a:r>
              <a:rPr lang="en-US" altLang="ko-KR" b="1" spc="-50" dirty="0">
                <a:latin typeface="+mn-ea"/>
              </a:rPr>
              <a:t>425</a:t>
            </a:r>
            <a:r>
              <a:rPr lang="ko-KR" altLang="en-US" b="1" spc="-50" dirty="0">
                <a:latin typeface="+mn-ea"/>
              </a:rPr>
              <a:t>조</a:t>
            </a:r>
            <a:r>
              <a:rPr lang="en-US" altLang="ko-KR" b="1" spc="-50" dirty="0" smtClean="0">
                <a:latin typeface="+mn-ea"/>
              </a:rPr>
              <a:t>)</a:t>
            </a:r>
          </a:p>
          <a:p>
            <a:r>
              <a:rPr lang="en-US" altLang="ko-KR" spc="-50" dirty="0" smtClean="0">
                <a:latin typeface="+mn-ea"/>
              </a:rPr>
              <a:t>    (</a:t>
            </a:r>
            <a:r>
              <a:rPr lang="en-US" altLang="ko-KR" spc="-50" dirty="0">
                <a:latin typeface="+mn-ea"/>
              </a:rPr>
              <a:t>1) In contracts binding on both parties, if Force Majeure supervenes which makes the performance of the </a:t>
            </a:r>
            <a:endParaRPr lang="en-US" altLang="ko-KR" spc="-50" dirty="0" smtClean="0">
              <a:latin typeface="+mn-ea"/>
            </a:endParaRPr>
          </a:p>
          <a:p>
            <a:r>
              <a:rPr lang="en-US" altLang="ko-KR" spc="-50" dirty="0">
                <a:latin typeface="+mn-ea"/>
              </a:rPr>
              <a:t> </a:t>
            </a:r>
            <a:r>
              <a:rPr lang="en-US" altLang="ko-KR" spc="-50" dirty="0" smtClean="0">
                <a:latin typeface="+mn-ea"/>
              </a:rPr>
              <a:t>        contract </a:t>
            </a:r>
            <a:r>
              <a:rPr lang="en-US" altLang="ko-KR" spc="-50" dirty="0">
                <a:latin typeface="+mn-ea"/>
              </a:rPr>
              <a:t>impossible, the corresponding obligation shall cease, and the contract shall be automatically </a:t>
            </a:r>
            <a:endParaRPr lang="en-US" altLang="ko-KR" spc="-50" dirty="0" smtClean="0">
              <a:latin typeface="+mn-ea"/>
            </a:endParaRPr>
          </a:p>
          <a:p>
            <a:pPr>
              <a:spcAft>
                <a:spcPts val="600"/>
              </a:spcAft>
            </a:pPr>
            <a:r>
              <a:rPr lang="en-US" altLang="ko-KR" spc="-50" dirty="0">
                <a:latin typeface="+mn-ea"/>
              </a:rPr>
              <a:t> </a:t>
            </a:r>
            <a:r>
              <a:rPr lang="en-US" altLang="ko-KR" spc="-50" dirty="0" smtClean="0">
                <a:latin typeface="+mn-ea"/>
              </a:rPr>
              <a:t>        cancelled</a:t>
            </a:r>
            <a:r>
              <a:rPr lang="en-US" altLang="ko-KR" spc="-50" dirty="0">
                <a:latin typeface="+mn-ea"/>
              </a:rPr>
              <a:t>.</a:t>
            </a:r>
          </a:p>
          <a:p>
            <a:r>
              <a:rPr lang="en-US" altLang="ko-KR" spc="-50" dirty="0" smtClean="0">
                <a:latin typeface="+mn-ea"/>
              </a:rPr>
              <a:t>    (</a:t>
            </a:r>
            <a:r>
              <a:rPr lang="en-US" altLang="ko-KR" spc="-50" dirty="0">
                <a:latin typeface="+mn-ea"/>
              </a:rPr>
              <a:t>2) In the case of partial impossibility, that part of the contract which is impossible shall be extinguished, </a:t>
            </a:r>
            <a:endParaRPr lang="en-US" altLang="ko-KR" spc="-50" dirty="0" smtClean="0">
              <a:latin typeface="+mn-ea"/>
            </a:endParaRPr>
          </a:p>
          <a:p>
            <a:r>
              <a:rPr lang="en-US" altLang="ko-KR" spc="-50" dirty="0" smtClean="0">
                <a:latin typeface="+mn-ea"/>
              </a:rPr>
              <a:t>         and </a:t>
            </a:r>
            <a:r>
              <a:rPr lang="en-US" altLang="ko-KR" spc="-50" dirty="0">
                <a:latin typeface="+mn-ea"/>
              </a:rPr>
              <a:t>the same shall apply to temporary impossibility in continuing contracts, and in those two cases it </a:t>
            </a:r>
            <a:endParaRPr lang="en-US" altLang="ko-KR" spc="-50" dirty="0" smtClean="0">
              <a:latin typeface="+mn-ea"/>
            </a:endParaRPr>
          </a:p>
          <a:p>
            <a:r>
              <a:rPr lang="en-US" altLang="ko-KR" spc="-50" dirty="0">
                <a:latin typeface="+mn-ea"/>
              </a:rPr>
              <a:t> </a:t>
            </a:r>
            <a:r>
              <a:rPr lang="en-US" altLang="ko-KR" spc="-50" dirty="0" smtClean="0">
                <a:latin typeface="+mn-ea"/>
              </a:rPr>
              <a:t>        shall </a:t>
            </a:r>
            <a:r>
              <a:rPr lang="en-US" altLang="ko-KR" spc="-50" dirty="0">
                <a:latin typeface="+mn-ea"/>
              </a:rPr>
              <a:t>be permissible for the obligor to cancel the contract provided that the </a:t>
            </a:r>
            <a:r>
              <a:rPr lang="en-US" altLang="ko-KR" spc="-50" dirty="0" err="1">
                <a:latin typeface="+mn-ea"/>
              </a:rPr>
              <a:t>obligee</a:t>
            </a:r>
            <a:r>
              <a:rPr lang="en-US" altLang="ko-KR" spc="-50" dirty="0">
                <a:latin typeface="+mn-ea"/>
              </a:rPr>
              <a:t> is so aware. </a:t>
            </a:r>
            <a:endParaRPr lang="en-US" altLang="ko-KR" spc="-50" dirty="0" smtClean="0">
              <a:latin typeface="+mn-ea"/>
            </a:endParaRPr>
          </a:p>
          <a:p>
            <a:endParaRPr lang="en-US" altLang="ko-KR" spc="-50" dirty="0">
              <a:latin typeface="+mn-ea"/>
            </a:endParaRPr>
          </a:p>
          <a:p>
            <a:pPr marL="285750" indent="-285750">
              <a:spcAft>
                <a:spcPts val="600"/>
              </a:spcAft>
              <a:buFont typeface="Arial" panose="020B0604020202020204" pitchFamily="34" charset="0"/>
              <a:buChar char="•"/>
            </a:pPr>
            <a:r>
              <a:rPr lang="en-US" altLang="ko-KR" b="1" spc="-50" dirty="0" smtClean="0">
                <a:latin typeface="+mn-ea"/>
              </a:rPr>
              <a:t>UAE </a:t>
            </a:r>
            <a:r>
              <a:rPr lang="ko-KR" altLang="en-US" b="1" spc="-50" dirty="0">
                <a:latin typeface="+mn-ea"/>
              </a:rPr>
              <a:t>민법 제</a:t>
            </a:r>
            <a:r>
              <a:rPr lang="en-US" altLang="ko-KR" b="1" spc="-50" dirty="0">
                <a:latin typeface="+mn-ea"/>
              </a:rPr>
              <a:t>893</a:t>
            </a:r>
            <a:r>
              <a:rPr lang="ko-KR" altLang="en-US" b="1" spc="-50" dirty="0" smtClean="0">
                <a:latin typeface="+mn-ea"/>
              </a:rPr>
              <a:t>조</a:t>
            </a:r>
            <a:endParaRPr lang="en-US" altLang="ko-KR" b="1" spc="-50" dirty="0" smtClean="0">
              <a:latin typeface="+mn-ea"/>
            </a:endParaRPr>
          </a:p>
          <a:p>
            <a:r>
              <a:rPr lang="en-US" altLang="ko-KR" spc="-50" dirty="0" smtClean="0">
                <a:latin typeface="+mn-ea"/>
              </a:rPr>
              <a:t>    If </a:t>
            </a:r>
            <a:r>
              <a:rPr lang="en-US" altLang="ko-KR" spc="-50" dirty="0">
                <a:latin typeface="+mn-ea"/>
              </a:rPr>
              <a:t>any cause arises preventing the performance of the contract or the completion of its performance, </a:t>
            </a:r>
            <a:endParaRPr lang="en-US" altLang="ko-KR" spc="-50" dirty="0" smtClean="0">
              <a:latin typeface="+mn-ea"/>
            </a:endParaRPr>
          </a:p>
          <a:p>
            <a:r>
              <a:rPr lang="en-US" altLang="ko-KR" spc="-50" dirty="0">
                <a:latin typeface="+mn-ea"/>
              </a:rPr>
              <a:t> </a:t>
            </a:r>
            <a:r>
              <a:rPr lang="en-US" altLang="ko-KR" spc="-50" dirty="0" smtClean="0">
                <a:latin typeface="+mn-ea"/>
              </a:rPr>
              <a:t>   either </a:t>
            </a:r>
            <a:r>
              <a:rPr lang="en-US" altLang="ko-KR" spc="-50" dirty="0">
                <a:latin typeface="+mn-ea"/>
              </a:rPr>
              <a:t>of the contracting parties may request that the contract is dissolved or ended, depending on the </a:t>
            </a:r>
            <a:endParaRPr lang="en-US" altLang="ko-KR" spc="-50" dirty="0" smtClean="0">
              <a:latin typeface="+mn-ea"/>
            </a:endParaRPr>
          </a:p>
          <a:p>
            <a:r>
              <a:rPr lang="en-US" altLang="ko-KR" spc="-50" dirty="0">
                <a:latin typeface="+mn-ea"/>
              </a:rPr>
              <a:t> </a:t>
            </a:r>
            <a:r>
              <a:rPr lang="en-US" altLang="ko-KR" spc="-50" dirty="0" smtClean="0">
                <a:latin typeface="+mn-ea"/>
              </a:rPr>
              <a:t>   circumstances.</a:t>
            </a:r>
            <a:endParaRPr lang="en-US" altLang="ko-KR" spc="-50" dirty="0">
              <a:latin typeface="+mn-ea"/>
            </a:endParaRPr>
          </a:p>
        </p:txBody>
      </p:sp>
      <p:sp>
        <p:nvSpPr>
          <p:cNvPr id="11" name="Title 2"/>
          <p:cNvSpPr txBox="1">
            <a:spLocks/>
          </p:cNvSpPr>
          <p:nvPr/>
        </p:nvSpPr>
        <p:spPr>
          <a:xfrm>
            <a:off x="273050" y="1306514"/>
            <a:ext cx="11703267" cy="4404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ko-KR" altLang="en-US" sz="1800" b="1" u="sng" dirty="0" err="1" smtClean="0">
                <a:latin typeface="+mn-ea"/>
                <a:ea typeface="+mn-ea"/>
                <a:cs typeface="Open Sans" panose="020B0606030504020204" pitchFamily="34" charset="0"/>
              </a:rPr>
              <a:t>중동법의</a:t>
            </a:r>
            <a:r>
              <a:rPr lang="ko-KR" altLang="en-US" sz="1800" b="1" u="sng" dirty="0" smtClean="0">
                <a:latin typeface="+mn-ea"/>
                <a:ea typeface="+mn-ea"/>
                <a:cs typeface="Open Sans" panose="020B0606030504020204" pitchFamily="34" charset="0"/>
              </a:rPr>
              <a:t> 경우 </a:t>
            </a:r>
            <a:r>
              <a:rPr lang="en-US" altLang="ko-KR" sz="1800" b="1" u="sng" dirty="0" smtClean="0">
                <a:latin typeface="+mn-ea"/>
                <a:ea typeface="+mn-ea"/>
                <a:cs typeface="Open Sans" panose="020B0606030504020204" pitchFamily="34" charset="0"/>
              </a:rPr>
              <a:t>(Force Majeure)</a:t>
            </a:r>
            <a:endParaRPr lang="en-GB" sz="1800" b="1" u="sng" dirty="0">
              <a:latin typeface="+mn-ea"/>
              <a:ea typeface="+mn-ea"/>
              <a:cs typeface="Open Sans" panose="020B0606030504020204" pitchFamily="34" charset="0"/>
            </a:endParaRPr>
          </a:p>
        </p:txBody>
      </p:sp>
    </p:spTree>
    <p:extLst>
      <p:ext uri="{BB962C8B-B14F-4D97-AF65-F5344CB8AC3E}">
        <p14:creationId xmlns:p14="http://schemas.microsoft.com/office/powerpoint/2010/main" val="1929935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12</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2-6) </a:t>
            </a:r>
            <a:r>
              <a:rPr lang="ko-KR" altLang="en-US" b="1" dirty="0" smtClean="0">
                <a:solidFill>
                  <a:schemeClr val="bg1"/>
                </a:solidFill>
                <a:latin typeface="+mn-ea"/>
                <a:cs typeface="Arial" panose="020B0604020202020204" pitchFamily="34" charset="0"/>
              </a:rPr>
              <a:t>준거법상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에 대한 구제수단은 어떤 것이 있는가</a:t>
            </a:r>
            <a:r>
              <a:rPr lang="en-US" altLang="ko-KR" b="1" dirty="0">
                <a:solidFill>
                  <a:schemeClr val="bg1"/>
                </a:solidFill>
                <a:latin typeface="+mn-ea"/>
                <a:cs typeface="Arial" panose="020B0604020202020204" pitchFamily="34" charset="0"/>
              </a:rPr>
              <a:t>? </a:t>
            </a:r>
            <a:r>
              <a:rPr lang="en-US" altLang="ko-KR" sz="1600" b="1" dirty="0">
                <a:solidFill>
                  <a:schemeClr val="bg1"/>
                </a:solidFill>
                <a:latin typeface="+mn-ea"/>
                <a:cs typeface="Arial" panose="020B0604020202020204" pitchFamily="34" charset="0"/>
              </a:rPr>
              <a:t>(</a:t>
            </a:r>
            <a:r>
              <a:rPr lang="ko-KR" altLang="en-US" sz="1600" b="1" dirty="0">
                <a:solidFill>
                  <a:schemeClr val="bg1"/>
                </a:solidFill>
                <a:latin typeface="+mn-ea"/>
                <a:cs typeface="Arial" panose="020B0604020202020204" pitchFamily="34" charset="0"/>
              </a:rPr>
              <a:t>윤덕근 위원</a:t>
            </a:r>
            <a:r>
              <a:rPr lang="en-US" altLang="ko-KR" sz="1600" b="1" dirty="0">
                <a:solidFill>
                  <a:schemeClr val="bg1"/>
                </a:solidFill>
                <a:latin typeface="+mn-ea"/>
                <a:cs typeface="Arial" panose="020B0604020202020204" pitchFamily="34" charset="0"/>
              </a:rPr>
              <a:t>)</a:t>
            </a: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9" name="직사각형 8"/>
          <p:cNvSpPr/>
          <p:nvPr/>
        </p:nvSpPr>
        <p:spPr>
          <a:xfrm>
            <a:off x="355599" y="1791253"/>
            <a:ext cx="11644313" cy="4478149"/>
          </a:xfrm>
          <a:prstGeom prst="rect">
            <a:avLst/>
          </a:prstGeom>
        </p:spPr>
        <p:txBody>
          <a:bodyPr wrap="square">
            <a:spAutoFit/>
          </a:bodyPr>
          <a:lstStyle/>
          <a:p>
            <a:pPr marL="285750" indent="-285750">
              <a:spcAft>
                <a:spcPts val="600"/>
              </a:spcAft>
              <a:buFont typeface="Arial" panose="020B0604020202020204" pitchFamily="34" charset="0"/>
              <a:buChar char="•"/>
            </a:pPr>
            <a:r>
              <a:rPr lang="en-US" altLang="ko-KR" b="1" spc="-50" dirty="0" smtClean="0">
                <a:latin typeface="+mn-ea"/>
              </a:rPr>
              <a:t>UAE </a:t>
            </a:r>
            <a:r>
              <a:rPr lang="ko-KR" altLang="en-US" b="1" spc="-50" dirty="0">
                <a:latin typeface="+mn-ea"/>
              </a:rPr>
              <a:t>민법 제</a:t>
            </a:r>
            <a:r>
              <a:rPr lang="en-US" altLang="ko-KR" b="1" spc="-50" dirty="0">
                <a:latin typeface="+mn-ea"/>
              </a:rPr>
              <a:t>249</a:t>
            </a:r>
            <a:r>
              <a:rPr lang="ko-KR" altLang="en-US" b="1" spc="-50" dirty="0">
                <a:latin typeface="+mn-ea"/>
              </a:rPr>
              <a:t>조</a:t>
            </a:r>
            <a:r>
              <a:rPr lang="en-US" altLang="ko-KR" b="1" spc="-50" dirty="0">
                <a:latin typeface="+mn-ea"/>
              </a:rPr>
              <a:t>, </a:t>
            </a:r>
            <a:r>
              <a:rPr lang="ko-KR" altLang="en-US" b="1" spc="-50" dirty="0">
                <a:latin typeface="+mn-ea"/>
              </a:rPr>
              <a:t>쿠웨이트 민법 제</a:t>
            </a:r>
            <a:r>
              <a:rPr lang="en-US" altLang="ko-KR" b="1" spc="-50" dirty="0">
                <a:latin typeface="+mn-ea"/>
              </a:rPr>
              <a:t>198</a:t>
            </a:r>
            <a:r>
              <a:rPr lang="ko-KR" altLang="en-US" b="1" spc="-50" dirty="0">
                <a:latin typeface="+mn-ea"/>
              </a:rPr>
              <a:t>조</a:t>
            </a:r>
            <a:r>
              <a:rPr lang="en-US" altLang="ko-KR" b="1" spc="-50" dirty="0">
                <a:latin typeface="+mn-ea"/>
              </a:rPr>
              <a:t>, </a:t>
            </a:r>
            <a:r>
              <a:rPr lang="ko-KR" altLang="en-US" b="1" spc="-50" dirty="0">
                <a:latin typeface="+mn-ea"/>
              </a:rPr>
              <a:t>카타르 민법 제</a:t>
            </a:r>
            <a:r>
              <a:rPr lang="en-US" altLang="ko-KR" b="1" spc="-50" dirty="0">
                <a:latin typeface="+mn-ea"/>
              </a:rPr>
              <a:t>171</a:t>
            </a:r>
            <a:r>
              <a:rPr lang="ko-KR" altLang="en-US" b="1" spc="-50" dirty="0">
                <a:latin typeface="+mn-ea"/>
              </a:rPr>
              <a:t>조 제</a:t>
            </a:r>
            <a:r>
              <a:rPr lang="en-US" altLang="ko-KR" b="1" spc="-50" dirty="0">
                <a:latin typeface="+mn-ea"/>
              </a:rPr>
              <a:t>2</a:t>
            </a:r>
            <a:r>
              <a:rPr lang="ko-KR" altLang="en-US" b="1" spc="-50" dirty="0" smtClean="0">
                <a:latin typeface="+mn-ea"/>
              </a:rPr>
              <a:t>항</a:t>
            </a:r>
            <a:endParaRPr lang="ko-KR" altLang="en-US" b="1" spc="-50" dirty="0">
              <a:latin typeface="+mn-ea"/>
            </a:endParaRPr>
          </a:p>
          <a:p>
            <a:r>
              <a:rPr lang="ko-KR" altLang="en-US" spc="-50" dirty="0" smtClean="0">
                <a:latin typeface="+mn-ea"/>
              </a:rPr>
              <a:t>    예상하지 </a:t>
            </a:r>
            <a:r>
              <a:rPr lang="ko-KR" altLang="en-US" spc="-50" dirty="0">
                <a:latin typeface="+mn-ea"/>
              </a:rPr>
              <a:t>못한 사건이 발생하여 계약의 이행이 </a:t>
            </a:r>
            <a:r>
              <a:rPr lang="en-US" altLang="ko-KR" spc="-50" dirty="0">
                <a:latin typeface="+mn-ea"/>
              </a:rPr>
              <a:t>(</a:t>
            </a:r>
            <a:r>
              <a:rPr lang="ko-KR" altLang="en-US" spc="-50" dirty="0">
                <a:latin typeface="+mn-ea"/>
              </a:rPr>
              <a:t>불가능에 이르지는 않더라도</a:t>
            </a:r>
            <a:r>
              <a:rPr lang="en-US" altLang="ko-KR" spc="-50" dirty="0">
                <a:latin typeface="+mn-ea"/>
              </a:rPr>
              <a:t>) </a:t>
            </a:r>
            <a:r>
              <a:rPr lang="ko-KR" altLang="en-US" spc="-50" dirty="0">
                <a:latin typeface="+mn-ea"/>
              </a:rPr>
              <a:t>채무자에게 과중한 손실을 줄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우려가 </a:t>
            </a:r>
            <a:r>
              <a:rPr lang="ko-KR" altLang="en-US" spc="-50" dirty="0">
                <a:latin typeface="+mn-ea"/>
              </a:rPr>
              <a:t>있어 부담이 되는 경우</a:t>
            </a:r>
            <a:r>
              <a:rPr lang="en-US" altLang="ko-KR" spc="-50" dirty="0">
                <a:latin typeface="+mn-ea"/>
              </a:rPr>
              <a:t>, </a:t>
            </a:r>
            <a:r>
              <a:rPr lang="ko-KR" altLang="en-US" spc="-50" dirty="0">
                <a:latin typeface="+mn-ea"/>
              </a:rPr>
              <a:t>법원이 제반 상황 및 당사자들의 이해관계를 고려하여 합리적인 범위 내에서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채무자의 </a:t>
            </a:r>
            <a:r>
              <a:rPr lang="ko-KR" altLang="en-US" spc="-50" dirty="0">
                <a:latin typeface="+mn-ea"/>
              </a:rPr>
              <a:t>부담을 경감시킬 수 있으며</a:t>
            </a:r>
            <a:r>
              <a:rPr lang="en-US" altLang="ko-KR" spc="-50" dirty="0">
                <a:latin typeface="+mn-ea"/>
              </a:rPr>
              <a:t>, </a:t>
            </a:r>
            <a:r>
              <a:rPr lang="ko-KR" altLang="en-US" spc="-50" dirty="0">
                <a:latin typeface="+mn-ea"/>
              </a:rPr>
              <a:t>이에 반하는 합의는 무효임</a:t>
            </a:r>
            <a:r>
              <a:rPr lang="en-US" altLang="ko-KR" spc="-50" dirty="0">
                <a:latin typeface="+mn-ea"/>
              </a:rPr>
              <a:t>(</a:t>
            </a:r>
            <a:r>
              <a:rPr lang="ko-KR" altLang="en-US" spc="-50" dirty="0">
                <a:latin typeface="+mn-ea"/>
              </a:rPr>
              <a:t>강행규정</a:t>
            </a:r>
            <a:r>
              <a:rPr lang="en-US" altLang="ko-KR" spc="-50" dirty="0" smtClean="0">
                <a:latin typeface="+mn-ea"/>
              </a:rPr>
              <a:t>)</a:t>
            </a:r>
          </a:p>
          <a:p>
            <a:endParaRPr lang="en-US" altLang="ko-KR" spc="-50" dirty="0">
              <a:latin typeface="+mn-ea"/>
            </a:endParaRPr>
          </a:p>
          <a:p>
            <a:pPr marL="285750" indent="-285750">
              <a:spcAft>
                <a:spcPts val="600"/>
              </a:spcAft>
              <a:buFont typeface="Arial" panose="020B0604020202020204" pitchFamily="34" charset="0"/>
              <a:buChar char="•"/>
            </a:pPr>
            <a:r>
              <a:rPr lang="ko-KR" altLang="en-US" b="1" spc="-50" dirty="0" smtClean="0">
                <a:latin typeface="+mn-ea"/>
              </a:rPr>
              <a:t>요건</a:t>
            </a:r>
            <a:r>
              <a:rPr lang="ko-KR" altLang="en-US" spc="-50" dirty="0" smtClean="0">
                <a:latin typeface="+mn-ea"/>
              </a:rPr>
              <a:t> </a:t>
            </a:r>
            <a:endParaRPr lang="ko-KR" altLang="en-US" spc="-50" dirty="0">
              <a:latin typeface="+mn-ea"/>
            </a:endParaRPr>
          </a:p>
          <a:p>
            <a:pPr marL="273050"/>
            <a:r>
              <a:rPr lang="en-US" altLang="ko-KR" spc="-50" dirty="0" smtClean="0">
                <a:latin typeface="+mn-ea"/>
              </a:rPr>
              <a:t>1) </a:t>
            </a:r>
            <a:r>
              <a:rPr lang="ko-KR" altLang="en-US" spc="-50" dirty="0" smtClean="0">
                <a:latin typeface="+mn-ea"/>
              </a:rPr>
              <a:t>해당 </a:t>
            </a:r>
            <a:r>
              <a:rPr lang="ko-KR" altLang="en-US" spc="-50" dirty="0">
                <a:latin typeface="+mn-ea"/>
              </a:rPr>
              <a:t>사건이 예외적일 것</a:t>
            </a:r>
          </a:p>
          <a:p>
            <a:pPr marL="273050"/>
            <a:r>
              <a:rPr lang="en-US" altLang="ko-KR" spc="-50" dirty="0" smtClean="0">
                <a:latin typeface="+mn-ea"/>
              </a:rPr>
              <a:t>2) </a:t>
            </a:r>
            <a:r>
              <a:rPr lang="ko-KR" altLang="en-US" spc="-50" dirty="0" smtClean="0">
                <a:latin typeface="+mn-ea"/>
              </a:rPr>
              <a:t>해당 </a:t>
            </a:r>
            <a:r>
              <a:rPr lang="ko-KR" altLang="en-US" spc="-50" dirty="0">
                <a:latin typeface="+mn-ea"/>
              </a:rPr>
              <a:t>사건이 </a:t>
            </a:r>
            <a:r>
              <a:rPr lang="ko-KR" altLang="en-US" spc="-50" dirty="0" smtClean="0">
                <a:latin typeface="+mn-ea"/>
              </a:rPr>
              <a:t>공공성</a:t>
            </a:r>
            <a:r>
              <a:rPr lang="en-US" altLang="ko-KR" spc="-50" dirty="0">
                <a:latin typeface="+mn-ea"/>
              </a:rPr>
              <a:t>(public nature)</a:t>
            </a:r>
            <a:r>
              <a:rPr lang="ko-KR" altLang="en-US" spc="-50" dirty="0">
                <a:latin typeface="+mn-ea"/>
              </a:rPr>
              <a:t>을 가질 것</a:t>
            </a:r>
          </a:p>
          <a:p>
            <a:pPr marL="273050"/>
            <a:r>
              <a:rPr lang="en-US" altLang="ko-KR" spc="-50" dirty="0" smtClean="0">
                <a:latin typeface="+mn-ea"/>
              </a:rPr>
              <a:t>3) </a:t>
            </a:r>
            <a:r>
              <a:rPr lang="ko-KR" altLang="en-US" spc="-50" dirty="0" smtClean="0">
                <a:latin typeface="+mn-ea"/>
              </a:rPr>
              <a:t>당사자가 </a:t>
            </a:r>
            <a:r>
              <a:rPr lang="ko-KR" altLang="en-US" spc="-50" dirty="0">
                <a:latin typeface="+mn-ea"/>
              </a:rPr>
              <a:t>해당 사건을 예상할 수 없었을 것</a:t>
            </a:r>
          </a:p>
          <a:p>
            <a:pPr marL="273050"/>
            <a:r>
              <a:rPr lang="en-US" altLang="ko-KR" spc="-50" dirty="0" smtClean="0">
                <a:latin typeface="+mn-ea"/>
              </a:rPr>
              <a:t>4) </a:t>
            </a:r>
            <a:r>
              <a:rPr lang="ko-KR" altLang="en-US" spc="-50" dirty="0" smtClean="0">
                <a:latin typeface="+mn-ea"/>
              </a:rPr>
              <a:t>해당 </a:t>
            </a:r>
            <a:r>
              <a:rPr lang="ko-KR" altLang="en-US" spc="-50" dirty="0">
                <a:latin typeface="+mn-ea"/>
              </a:rPr>
              <a:t>사건을 극복하는 것이 불가능할 것</a:t>
            </a:r>
          </a:p>
          <a:p>
            <a:pPr marL="273050"/>
            <a:r>
              <a:rPr lang="en-US" altLang="ko-KR" spc="-50" dirty="0" smtClean="0">
                <a:latin typeface="+mn-ea"/>
              </a:rPr>
              <a:t>5) </a:t>
            </a:r>
            <a:r>
              <a:rPr lang="ko-KR" altLang="en-US" spc="-50" dirty="0" smtClean="0">
                <a:latin typeface="+mn-ea"/>
              </a:rPr>
              <a:t>계약의 </a:t>
            </a:r>
            <a:r>
              <a:rPr lang="ko-KR" altLang="en-US" spc="-50" dirty="0">
                <a:latin typeface="+mn-ea"/>
              </a:rPr>
              <a:t>이행이 불가능한 정도는 아니지만 채무자에게 가중된 부담이 될 것</a:t>
            </a:r>
          </a:p>
          <a:p>
            <a:pPr marL="273050"/>
            <a:r>
              <a:rPr lang="en-US" altLang="ko-KR" spc="-50" dirty="0" smtClean="0">
                <a:latin typeface="+mn-ea"/>
              </a:rPr>
              <a:t>6) </a:t>
            </a:r>
            <a:r>
              <a:rPr lang="ko-KR" altLang="en-US" spc="-50" dirty="0" smtClean="0">
                <a:latin typeface="+mn-ea"/>
              </a:rPr>
              <a:t>가중된 </a:t>
            </a:r>
            <a:r>
              <a:rPr lang="ko-KR" altLang="en-US" spc="-50" dirty="0">
                <a:latin typeface="+mn-ea"/>
              </a:rPr>
              <a:t>부담이 채무자에게 중대한 손실을 초래할 것 </a:t>
            </a:r>
            <a:endParaRPr lang="en-US" altLang="ko-KR" spc="-50" dirty="0" smtClean="0">
              <a:latin typeface="+mn-ea"/>
            </a:endParaRPr>
          </a:p>
          <a:p>
            <a:pPr marL="273050"/>
            <a:endParaRPr lang="en-US" altLang="ko-KR" spc="-50" dirty="0">
              <a:latin typeface="+mn-ea"/>
            </a:endParaRPr>
          </a:p>
          <a:p>
            <a:pPr marL="285750" indent="-285750">
              <a:spcAft>
                <a:spcPts val="600"/>
              </a:spcAft>
              <a:buFont typeface="Arial" panose="020B0604020202020204" pitchFamily="34" charset="0"/>
              <a:buChar char="•"/>
            </a:pPr>
            <a:r>
              <a:rPr lang="ko-KR" altLang="en-US" b="1" spc="-50" dirty="0" smtClean="0">
                <a:latin typeface="+mn-ea"/>
              </a:rPr>
              <a:t>효과</a:t>
            </a:r>
            <a:r>
              <a:rPr lang="en-US" altLang="ko-KR" b="1" spc="-50" dirty="0" smtClean="0">
                <a:latin typeface="+mn-ea"/>
              </a:rPr>
              <a:t>: </a:t>
            </a:r>
            <a:r>
              <a:rPr lang="ko-KR" altLang="en-US" b="1" spc="-50" dirty="0" smtClean="0">
                <a:latin typeface="+mn-ea"/>
              </a:rPr>
              <a:t>시공자가 입은 손해 중 일정 비율을 발주자에게 분담</a:t>
            </a:r>
            <a:r>
              <a:rPr lang="en-US" altLang="ko-KR" b="1" spc="-50" dirty="0" smtClean="0">
                <a:latin typeface="+mn-ea"/>
              </a:rPr>
              <a:t>(</a:t>
            </a:r>
            <a:r>
              <a:rPr lang="ko-KR" altLang="en-US" b="1" spc="-50" dirty="0" smtClean="0">
                <a:latin typeface="+mn-ea"/>
              </a:rPr>
              <a:t>즉 비용 청구 가능</a:t>
            </a:r>
            <a:r>
              <a:rPr lang="en-US" altLang="ko-KR" b="1" spc="-50" dirty="0" smtClean="0">
                <a:latin typeface="+mn-ea"/>
              </a:rPr>
              <a:t>) </a:t>
            </a:r>
            <a:r>
              <a:rPr lang="en-US" altLang="ko-KR" spc="-50" dirty="0" smtClean="0">
                <a:latin typeface="+mn-ea"/>
                <a:sym typeface="Symbol" panose="05050102010706020507" pitchFamily="18" charset="2"/>
              </a:rPr>
              <a:t> </a:t>
            </a:r>
            <a:r>
              <a:rPr lang="ko-KR" altLang="en-US" spc="-50" dirty="0" smtClean="0">
                <a:latin typeface="+mn-ea"/>
                <a:sym typeface="Symbol" panose="05050102010706020507" pitchFamily="18" charset="2"/>
              </a:rPr>
              <a:t>아직 선례 찾기 어려움</a:t>
            </a:r>
            <a:r>
              <a:rPr lang="en-US" altLang="ko-KR" spc="-50" dirty="0" smtClean="0">
                <a:latin typeface="+mn-ea"/>
                <a:sym typeface="Symbol" panose="05050102010706020507" pitchFamily="18" charset="2"/>
              </a:rPr>
              <a:t>. </a:t>
            </a:r>
            <a:endParaRPr lang="ko-KR" altLang="en-US" b="1" spc="-50" dirty="0" smtClean="0">
              <a:latin typeface="+mn-ea"/>
            </a:endParaRPr>
          </a:p>
          <a:p>
            <a:pPr marL="285750" indent="-285750">
              <a:spcAft>
                <a:spcPts val="600"/>
              </a:spcAft>
              <a:buFont typeface="Arial" panose="020B0604020202020204" pitchFamily="34" charset="0"/>
              <a:buChar char="•"/>
            </a:pPr>
            <a:endParaRPr lang="ko-KR" altLang="en-US" b="1" spc="-50" dirty="0">
              <a:latin typeface="+mn-ea"/>
            </a:endParaRPr>
          </a:p>
        </p:txBody>
      </p:sp>
      <p:sp>
        <p:nvSpPr>
          <p:cNvPr id="11" name="Title 2"/>
          <p:cNvSpPr txBox="1">
            <a:spLocks/>
          </p:cNvSpPr>
          <p:nvPr/>
        </p:nvSpPr>
        <p:spPr>
          <a:xfrm>
            <a:off x="273050" y="1306514"/>
            <a:ext cx="11703267" cy="4404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ko-KR" altLang="en-US" sz="1800" b="1" u="sng" dirty="0" err="1">
                <a:latin typeface="+mn-ea"/>
                <a:ea typeface="+mn-ea"/>
                <a:cs typeface="Open Sans" panose="020B0606030504020204" pitchFamily="34" charset="0"/>
              </a:rPr>
              <a:t>중동법의</a:t>
            </a:r>
            <a:r>
              <a:rPr lang="ko-KR" altLang="en-US" sz="1800" b="1" u="sng" dirty="0">
                <a:latin typeface="+mn-ea"/>
                <a:ea typeface="+mn-ea"/>
                <a:cs typeface="Open Sans" panose="020B0606030504020204" pitchFamily="34" charset="0"/>
              </a:rPr>
              <a:t> 경우 </a:t>
            </a:r>
            <a:r>
              <a:rPr lang="en-US" altLang="ko-KR" sz="1800" b="1" u="sng" dirty="0">
                <a:latin typeface="+mn-ea"/>
                <a:ea typeface="+mn-ea"/>
                <a:cs typeface="Open Sans" panose="020B0606030504020204" pitchFamily="34" charset="0"/>
              </a:rPr>
              <a:t>(Exceptional Circumstances) </a:t>
            </a:r>
            <a:endParaRPr lang="en-GB" sz="1800" b="1" u="sng" dirty="0">
              <a:latin typeface="+mn-ea"/>
              <a:ea typeface="+mn-ea"/>
              <a:cs typeface="Open Sans" panose="020B0606030504020204" pitchFamily="34" charset="0"/>
            </a:endParaRPr>
          </a:p>
        </p:txBody>
      </p:sp>
    </p:spTree>
    <p:extLst>
      <p:ext uri="{BB962C8B-B14F-4D97-AF65-F5344CB8AC3E}">
        <p14:creationId xmlns:p14="http://schemas.microsoft.com/office/powerpoint/2010/main" val="1604802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13</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3-1)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Change in Law </a:t>
            </a:r>
            <a:r>
              <a:rPr lang="ko-KR" altLang="en-US" b="1" dirty="0">
                <a:solidFill>
                  <a:schemeClr val="bg1"/>
                </a:solidFill>
                <a:latin typeface="+mn-ea"/>
                <a:cs typeface="Arial" panose="020B0604020202020204" pitchFamily="34" charset="0"/>
              </a:rPr>
              <a:t>적용에 근거한 공기연장은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8" name="직사각형 7"/>
          <p:cNvSpPr/>
          <p:nvPr/>
        </p:nvSpPr>
        <p:spPr>
          <a:xfrm>
            <a:off x="355599" y="1368165"/>
            <a:ext cx="11644313" cy="5032147"/>
          </a:xfrm>
          <a:prstGeom prst="rect">
            <a:avLst/>
          </a:prstGeom>
        </p:spPr>
        <p:txBody>
          <a:bodyPr wrap="square">
            <a:spAutoFit/>
          </a:bodyPr>
          <a:lstStyle/>
          <a:p>
            <a:pPr marL="285750" indent="-285750" latinLnBrk="0">
              <a:spcAft>
                <a:spcPts val="600"/>
              </a:spcAft>
              <a:buFont typeface="Arial" panose="020B0604020202020204" pitchFamily="34" charset="0"/>
              <a:buChar char="•"/>
            </a:pPr>
            <a:r>
              <a:rPr lang="en-US" altLang="ko-KR" b="1" spc="-50" dirty="0">
                <a:latin typeface="+mn-ea"/>
              </a:rPr>
              <a:t>COVID 19</a:t>
            </a:r>
            <a:r>
              <a:rPr lang="ko-KR" altLang="en-US" b="1" spc="-50" dirty="0">
                <a:latin typeface="+mn-ea"/>
              </a:rPr>
              <a:t>의 대응 방안으로서의 </a:t>
            </a:r>
            <a:r>
              <a:rPr lang="en-US" altLang="ko-KR" b="1" spc="-50" dirty="0">
                <a:latin typeface="+mn-ea"/>
              </a:rPr>
              <a:t>Change in </a:t>
            </a:r>
            <a:r>
              <a:rPr lang="en-US" altLang="ko-KR" b="1" spc="-50" dirty="0" smtClean="0">
                <a:latin typeface="+mn-ea"/>
              </a:rPr>
              <a:t>Law</a:t>
            </a:r>
          </a:p>
          <a:p>
            <a:pPr marL="273050" latinLnBrk="0"/>
            <a:r>
              <a:rPr lang="ko-KR" altLang="en-US" b="1" spc="-50" dirty="0" smtClean="0">
                <a:latin typeface="+mn-ea"/>
              </a:rPr>
              <a:t>결론</a:t>
            </a:r>
            <a:r>
              <a:rPr lang="en-US" altLang="ko-KR" b="1" spc="-50" dirty="0">
                <a:latin typeface="+mn-ea"/>
              </a:rPr>
              <a:t>: </a:t>
            </a:r>
            <a:r>
              <a:rPr lang="en-US" altLang="ko-KR" spc="-50" dirty="0">
                <a:latin typeface="+mn-ea"/>
              </a:rPr>
              <a:t>WHO</a:t>
            </a:r>
            <a:r>
              <a:rPr lang="ko-KR" altLang="en-US" spc="-50" dirty="0">
                <a:latin typeface="+mn-ea"/>
              </a:rPr>
              <a:t>의 </a:t>
            </a:r>
            <a:r>
              <a:rPr lang="en-US" altLang="ko-KR" spc="-50" dirty="0">
                <a:latin typeface="+mn-ea"/>
              </a:rPr>
              <a:t>pandemic</a:t>
            </a:r>
            <a:r>
              <a:rPr lang="ko-KR" altLang="en-US" spc="-50" dirty="0">
                <a:latin typeface="+mn-ea"/>
              </a:rPr>
              <a:t>선언 이후 각국에서 </a:t>
            </a:r>
            <a:r>
              <a:rPr lang="en-US" altLang="ko-KR" spc="-50" dirty="0">
                <a:latin typeface="+mn-ea"/>
              </a:rPr>
              <a:t>lockdown, </a:t>
            </a:r>
            <a:r>
              <a:rPr lang="ko-KR" altLang="en-US" spc="-50" dirty="0">
                <a:latin typeface="+mn-ea"/>
              </a:rPr>
              <a:t>각종 </a:t>
            </a:r>
            <a:r>
              <a:rPr lang="en-US" altLang="ko-KR" spc="-50" dirty="0">
                <a:latin typeface="+mn-ea"/>
              </a:rPr>
              <a:t>restriction </a:t>
            </a:r>
            <a:r>
              <a:rPr lang="ko-KR" altLang="en-US" spc="-50" dirty="0">
                <a:latin typeface="+mn-ea"/>
              </a:rPr>
              <a:t>등의 조치를 취하고 있는 현 상황에서 해당 프로젝트의 계약서에 </a:t>
            </a:r>
            <a:r>
              <a:rPr lang="en-US" altLang="ko-KR" spc="-50" dirty="0">
                <a:latin typeface="+mn-ea"/>
              </a:rPr>
              <a:t>Change in Law</a:t>
            </a:r>
            <a:r>
              <a:rPr lang="ko-KR" altLang="en-US" spc="-50" dirty="0">
                <a:latin typeface="+mn-ea"/>
              </a:rPr>
              <a:t>의 규정이 있다면 다음과 같은 사유로 계약자로서는 </a:t>
            </a:r>
            <a:r>
              <a:rPr lang="en-US" altLang="ko-KR" spc="-50" dirty="0">
                <a:latin typeface="+mn-ea"/>
              </a:rPr>
              <a:t>Change in Law </a:t>
            </a:r>
            <a:r>
              <a:rPr lang="ko-KR" altLang="en-US" spc="-50" dirty="0">
                <a:latin typeface="+mn-ea"/>
              </a:rPr>
              <a:t>를 </a:t>
            </a:r>
            <a:r>
              <a:rPr lang="en-US" altLang="ko-KR" spc="-50" dirty="0">
                <a:latin typeface="+mn-ea"/>
              </a:rPr>
              <a:t>claim</a:t>
            </a:r>
            <a:r>
              <a:rPr lang="ko-KR" altLang="en-US" spc="-50" dirty="0">
                <a:latin typeface="+mn-ea"/>
              </a:rPr>
              <a:t>의 근거로서 제시하는 것이 바람직함</a:t>
            </a:r>
            <a:r>
              <a:rPr lang="en-US" altLang="ko-KR" spc="-50" dirty="0">
                <a:latin typeface="+mn-ea"/>
              </a:rPr>
              <a:t>. </a:t>
            </a:r>
            <a:endParaRPr lang="en-US" altLang="ko-KR" spc="-50" dirty="0" smtClean="0">
              <a:latin typeface="+mn-ea"/>
            </a:endParaRPr>
          </a:p>
          <a:p>
            <a:pPr marL="273050" latinLnBrk="0"/>
            <a:endParaRPr lang="en-US" altLang="ko-KR" spc="-50" dirty="0">
              <a:latin typeface="+mn-ea"/>
            </a:endParaRPr>
          </a:p>
          <a:p>
            <a:pPr marL="285750" indent="-285750" latinLnBrk="0">
              <a:spcAft>
                <a:spcPts val="600"/>
              </a:spcAft>
              <a:buFont typeface="Arial" panose="020B0604020202020204" pitchFamily="34" charset="0"/>
              <a:buChar char="•"/>
            </a:pPr>
            <a:r>
              <a:rPr lang="en-US" altLang="ko-KR" b="1" spc="-50" dirty="0" smtClean="0">
                <a:latin typeface="+mn-ea"/>
              </a:rPr>
              <a:t>FIDIC </a:t>
            </a:r>
            <a:r>
              <a:rPr lang="en-US" altLang="ko-KR" b="1" spc="-50" dirty="0">
                <a:latin typeface="+mn-ea"/>
              </a:rPr>
              <a:t>Silver &amp; Red book</a:t>
            </a:r>
            <a:r>
              <a:rPr lang="ko-KR" altLang="en-US" b="1" spc="-50" dirty="0">
                <a:latin typeface="+mn-ea"/>
              </a:rPr>
              <a:t>상 관련조항을 통해 </a:t>
            </a:r>
            <a:r>
              <a:rPr lang="en-US" altLang="ko-KR" b="1" spc="-50" dirty="0">
                <a:latin typeface="+mn-ea"/>
              </a:rPr>
              <a:t>Force Majeure vs. Change in Law </a:t>
            </a:r>
            <a:r>
              <a:rPr lang="ko-KR" altLang="en-US" b="1" spc="-50" dirty="0">
                <a:latin typeface="+mn-ea"/>
              </a:rPr>
              <a:t>비교</a:t>
            </a:r>
          </a:p>
          <a:p>
            <a:pPr marL="273050" latinLnBrk="0"/>
            <a:r>
              <a:rPr lang="en-US" altLang="ko-KR" spc="-50" dirty="0">
                <a:latin typeface="+mn-ea"/>
              </a:rPr>
              <a:t>1) Entitlement – extension of time &amp; additional cost</a:t>
            </a:r>
          </a:p>
          <a:p>
            <a:pPr marL="273050" latinLnBrk="0"/>
            <a:r>
              <a:rPr lang="en-US" altLang="ko-KR" spc="-50" dirty="0">
                <a:latin typeface="+mn-ea"/>
              </a:rPr>
              <a:t>2) FM </a:t>
            </a:r>
            <a:r>
              <a:rPr lang="ko-KR" altLang="en-US" spc="-50" dirty="0">
                <a:latin typeface="+mn-ea"/>
              </a:rPr>
              <a:t>구성요건 만족의 어려움 </a:t>
            </a:r>
          </a:p>
          <a:p>
            <a:pPr marL="273050" latinLnBrk="0"/>
            <a:r>
              <a:rPr lang="ko-KR" altLang="en-US" spc="-50" dirty="0" smtClean="0">
                <a:latin typeface="+mn-ea"/>
              </a:rPr>
              <a:t>① </a:t>
            </a:r>
            <a:r>
              <a:rPr lang="en-US" altLang="ko-KR" spc="-50" dirty="0">
                <a:latin typeface="+mn-ea"/>
              </a:rPr>
              <a:t>unforeseeable/unavoidable/impossible, ② not listed event (epidemic, pandemic, disease) </a:t>
            </a:r>
            <a:r>
              <a:rPr lang="en-US" altLang="ko-KR" spc="-50" dirty="0" smtClean="0">
                <a:latin typeface="+mn-ea"/>
              </a:rPr>
              <a:t>&amp;‘of </a:t>
            </a:r>
            <a:r>
              <a:rPr lang="en-US" altLang="ko-KR" spc="-50" dirty="0">
                <a:latin typeface="+mn-ea"/>
              </a:rPr>
              <a:t>the kind </a:t>
            </a:r>
            <a:r>
              <a:rPr lang="en-US" altLang="ko-KR" spc="-50" dirty="0" smtClean="0">
                <a:latin typeface="+mn-ea"/>
              </a:rPr>
              <a:t>listed </a:t>
            </a:r>
            <a:r>
              <a:rPr lang="en-US" altLang="ko-KR" spc="-50" dirty="0">
                <a:latin typeface="+mn-ea"/>
              </a:rPr>
              <a:t>below’</a:t>
            </a:r>
            <a:r>
              <a:rPr lang="ko-KR" altLang="en-US" spc="-50" dirty="0">
                <a:latin typeface="+mn-ea"/>
              </a:rPr>
              <a:t>규정</a:t>
            </a:r>
            <a:r>
              <a:rPr lang="en-US" altLang="ko-KR" spc="-50" dirty="0">
                <a:latin typeface="+mn-ea"/>
              </a:rPr>
              <a:t>, ③ Clause 8.5 (d</a:t>
            </a:r>
            <a:r>
              <a:rPr lang="en-US" altLang="ko-KR" spc="-50" dirty="0" smtClean="0">
                <a:latin typeface="+mn-ea"/>
              </a:rPr>
              <a:t>)‘</a:t>
            </a:r>
            <a:r>
              <a:rPr lang="en-US" altLang="ko-KR" spc="-50" dirty="0">
                <a:latin typeface="+mn-ea"/>
              </a:rPr>
              <a:t>caused by epidemic or governmental actions’ ④ risk of termination</a:t>
            </a:r>
          </a:p>
          <a:p>
            <a:pPr marL="273050" latinLnBrk="0"/>
            <a:r>
              <a:rPr lang="en-US" altLang="ko-KR" spc="-50" dirty="0">
                <a:latin typeface="+mn-ea"/>
              </a:rPr>
              <a:t>3) </a:t>
            </a:r>
            <a:r>
              <a:rPr lang="ko-KR" altLang="en-US" spc="-50" dirty="0">
                <a:latin typeface="+mn-ea"/>
              </a:rPr>
              <a:t>완화된 구성요건 </a:t>
            </a:r>
            <a:r>
              <a:rPr lang="en-US" altLang="ko-KR" spc="-50" dirty="0">
                <a:latin typeface="+mn-ea"/>
              </a:rPr>
              <a:t>(suffers delay and/or incurs additional costs as </a:t>
            </a:r>
            <a:r>
              <a:rPr lang="en-US" altLang="ko-KR" b="1" u="sng" spc="-50" dirty="0">
                <a:latin typeface="+mn-ea"/>
              </a:rPr>
              <a:t>a result of, adversely affected by…</a:t>
            </a:r>
            <a:r>
              <a:rPr lang="en-US" altLang="ko-KR" spc="-50" dirty="0">
                <a:latin typeface="+mn-ea"/>
              </a:rPr>
              <a:t>)</a:t>
            </a:r>
          </a:p>
          <a:p>
            <a:pPr marL="273050" latinLnBrk="0"/>
            <a:r>
              <a:rPr lang="en-US" altLang="ko-KR" spc="-50" dirty="0">
                <a:latin typeface="+mn-ea"/>
              </a:rPr>
              <a:t>4) COVID 19 outbreak </a:t>
            </a:r>
            <a:r>
              <a:rPr lang="ko-KR" altLang="en-US" spc="-50" dirty="0">
                <a:latin typeface="+mn-ea"/>
              </a:rPr>
              <a:t>이후 체결되는 계약상 </a:t>
            </a:r>
            <a:r>
              <a:rPr lang="ko-KR" altLang="en-US" spc="-50" dirty="0" smtClean="0">
                <a:latin typeface="+mn-ea"/>
              </a:rPr>
              <a:t>중요성</a:t>
            </a:r>
            <a:endParaRPr lang="en-US" altLang="ko-KR" spc="-50" dirty="0" smtClean="0">
              <a:latin typeface="+mn-ea"/>
            </a:endParaRPr>
          </a:p>
          <a:p>
            <a:pPr marL="273050" latinLnBrk="0"/>
            <a:endParaRPr lang="ko-KR" altLang="en-US" spc="-50" dirty="0">
              <a:latin typeface="+mn-ea"/>
            </a:endParaRPr>
          </a:p>
          <a:p>
            <a:pPr marL="285750" indent="-285750" latinLnBrk="0">
              <a:spcAft>
                <a:spcPts val="600"/>
              </a:spcAft>
              <a:buFont typeface="Arial" panose="020B0604020202020204" pitchFamily="34" charset="0"/>
              <a:buChar char="•"/>
            </a:pPr>
            <a:r>
              <a:rPr lang="en-US" altLang="ko-KR" b="1" spc="-50" dirty="0">
                <a:latin typeface="+mn-ea"/>
              </a:rPr>
              <a:t>Change in Law</a:t>
            </a:r>
            <a:r>
              <a:rPr lang="ko-KR" altLang="en-US" b="1" spc="-50" dirty="0">
                <a:latin typeface="+mn-ea"/>
              </a:rPr>
              <a:t>를 근거로 한 </a:t>
            </a:r>
            <a:r>
              <a:rPr lang="en-US" altLang="ko-KR" b="1" spc="-50" dirty="0">
                <a:latin typeface="+mn-ea"/>
              </a:rPr>
              <a:t>claim</a:t>
            </a:r>
            <a:r>
              <a:rPr lang="ko-KR" altLang="en-US" b="1" spc="-50" dirty="0">
                <a:latin typeface="+mn-ea"/>
              </a:rPr>
              <a:t>시 반드시 수반되어야 하는 사항들</a:t>
            </a:r>
          </a:p>
          <a:p>
            <a:pPr marL="273050" latinLnBrk="0"/>
            <a:r>
              <a:rPr lang="en-US" altLang="ko-KR" spc="-50" dirty="0" smtClean="0">
                <a:latin typeface="+mn-ea"/>
              </a:rPr>
              <a:t>1) Notice </a:t>
            </a:r>
            <a:r>
              <a:rPr lang="en-US" altLang="ko-KR" spc="-50" dirty="0">
                <a:latin typeface="+mn-ea"/>
              </a:rPr>
              <a:t>requirement: time bar, correct address/form, contractually required details, regular update</a:t>
            </a:r>
          </a:p>
          <a:p>
            <a:pPr marL="273050" latinLnBrk="0"/>
            <a:r>
              <a:rPr lang="en-US" altLang="ko-KR" spc="-50" dirty="0" smtClean="0">
                <a:latin typeface="+mn-ea"/>
              </a:rPr>
              <a:t>2) Mitigation</a:t>
            </a:r>
            <a:r>
              <a:rPr lang="en-US" altLang="ko-KR" spc="-50" dirty="0">
                <a:latin typeface="+mn-ea"/>
              </a:rPr>
              <a:t>: offsite activities, resequencing, rescheduling, remote service (if possible)</a:t>
            </a:r>
          </a:p>
          <a:p>
            <a:pPr marL="273050" latinLnBrk="0"/>
            <a:r>
              <a:rPr lang="en-US" altLang="ko-KR" spc="-50" dirty="0" smtClean="0">
                <a:latin typeface="+mn-ea"/>
              </a:rPr>
              <a:t>3) best </a:t>
            </a:r>
            <a:r>
              <a:rPr lang="en-US" altLang="ko-KR" spc="-50" dirty="0" err="1">
                <a:latin typeface="+mn-ea"/>
              </a:rPr>
              <a:t>endeavours</a:t>
            </a:r>
            <a:r>
              <a:rPr lang="en-US" altLang="ko-KR" spc="-50" dirty="0">
                <a:latin typeface="+mn-ea"/>
              </a:rPr>
              <a:t> vs. reasonable </a:t>
            </a:r>
            <a:r>
              <a:rPr lang="en-US" altLang="ko-KR" spc="-50" dirty="0" err="1">
                <a:latin typeface="+mn-ea"/>
              </a:rPr>
              <a:t>endeavours</a:t>
            </a:r>
            <a:endParaRPr lang="en-US" altLang="ko-KR" spc="-50" dirty="0">
              <a:latin typeface="+mn-ea"/>
            </a:endParaRPr>
          </a:p>
        </p:txBody>
      </p:sp>
    </p:spTree>
    <p:extLst>
      <p:ext uri="{BB962C8B-B14F-4D97-AF65-F5344CB8AC3E}">
        <p14:creationId xmlns:p14="http://schemas.microsoft.com/office/powerpoint/2010/main" val="2624416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14</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3-2)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Change in Law </a:t>
            </a:r>
            <a:r>
              <a:rPr lang="ko-KR" altLang="en-US" b="1" dirty="0">
                <a:solidFill>
                  <a:schemeClr val="bg1"/>
                </a:solidFill>
                <a:latin typeface="+mn-ea"/>
                <a:cs typeface="Arial" panose="020B0604020202020204" pitchFamily="34" charset="0"/>
              </a:rPr>
              <a:t>적용에 근거한 공기연장은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8" name="직사각형 7"/>
          <p:cNvSpPr/>
          <p:nvPr/>
        </p:nvSpPr>
        <p:spPr>
          <a:xfrm>
            <a:off x="355599" y="1368165"/>
            <a:ext cx="11644313" cy="3677930"/>
          </a:xfrm>
          <a:prstGeom prst="rect">
            <a:avLst/>
          </a:prstGeom>
        </p:spPr>
        <p:txBody>
          <a:bodyPr wrap="square">
            <a:spAutoFit/>
          </a:bodyPr>
          <a:lstStyle/>
          <a:p>
            <a:pPr marL="285750" indent="-285750" latinLnBrk="0">
              <a:spcAft>
                <a:spcPts val="600"/>
              </a:spcAft>
              <a:buFont typeface="Arial" panose="020B0604020202020204" pitchFamily="34" charset="0"/>
              <a:buChar char="•"/>
            </a:pPr>
            <a:r>
              <a:rPr lang="en-US" altLang="ko-KR" b="1" spc="-50" dirty="0">
                <a:latin typeface="+mn-ea"/>
              </a:rPr>
              <a:t>19.1 Definition of Force Majeure</a:t>
            </a:r>
          </a:p>
          <a:p>
            <a:pPr marL="363538" latinLnBrk="0">
              <a:spcAft>
                <a:spcPts val="600"/>
              </a:spcAft>
            </a:pPr>
            <a:r>
              <a:rPr lang="en-US" altLang="ko-KR" spc="-50" dirty="0">
                <a:latin typeface="+mn-ea"/>
              </a:rPr>
              <a:t>Force Majeure may include, but is not limited to, exceptional events or circumstances of the kind listed below, so long as conditions (a} to (d) above are satisfied:</a:t>
            </a:r>
          </a:p>
          <a:p>
            <a:pPr marL="285750" indent="-285750" latinLnBrk="0">
              <a:spcAft>
                <a:spcPts val="600"/>
              </a:spcAft>
              <a:buFont typeface="Arial" panose="020B0604020202020204" pitchFamily="34" charset="0"/>
              <a:buChar char="•"/>
            </a:pPr>
            <a:endParaRPr lang="en-US" altLang="ko-KR" spc="-50" dirty="0">
              <a:latin typeface="+mn-ea"/>
            </a:endParaRPr>
          </a:p>
          <a:p>
            <a:pPr marL="285750" indent="-285750" latinLnBrk="0">
              <a:spcAft>
                <a:spcPts val="600"/>
              </a:spcAft>
              <a:buFont typeface="Arial" panose="020B0604020202020204" pitchFamily="34" charset="0"/>
              <a:buChar char="•"/>
            </a:pPr>
            <a:r>
              <a:rPr lang="en-US" altLang="ko-KR" b="1" spc="-50" dirty="0">
                <a:latin typeface="+mn-ea"/>
              </a:rPr>
              <a:t>8.4 Extension of Time for Completion (FIDIC 1999 Red Book)</a:t>
            </a:r>
          </a:p>
          <a:p>
            <a:pPr marL="363538" latinLnBrk="0">
              <a:spcAft>
                <a:spcPts val="600"/>
              </a:spcAft>
            </a:pPr>
            <a:r>
              <a:rPr lang="en-US" altLang="ko-KR" spc="-50" dirty="0">
                <a:latin typeface="+mn-ea"/>
              </a:rPr>
              <a:t>(d) Unforeseeable shortages in the availability of personnel or Goods  (or Employer-Supplied Material, if any) caused by epidemic or governmental actions: or</a:t>
            </a:r>
          </a:p>
          <a:p>
            <a:pPr marL="285750" indent="-285750" latinLnBrk="0">
              <a:spcAft>
                <a:spcPts val="600"/>
              </a:spcAft>
              <a:buFont typeface="Arial" panose="020B0604020202020204" pitchFamily="34" charset="0"/>
              <a:buChar char="•"/>
            </a:pPr>
            <a:endParaRPr lang="en-US" altLang="ko-KR" spc="-50" dirty="0">
              <a:latin typeface="+mn-ea"/>
            </a:endParaRPr>
          </a:p>
          <a:p>
            <a:pPr marL="285750" indent="-285750" latinLnBrk="0">
              <a:spcAft>
                <a:spcPts val="600"/>
              </a:spcAft>
              <a:buFont typeface="Arial" panose="020B0604020202020204" pitchFamily="34" charset="0"/>
              <a:buChar char="•"/>
            </a:pPr>
            <a:r>
              <a:rPr lang="en-US" altLang="ko-KR" b="1" spc="-50" dirty="0">
                <a:latin typeface="+mn-ea"/>
              </a:rPr>
              <a:t>Clause 13.6 Adjustment for Changes in Legislation (FIDIC 2017)</a:t>
            </a:r>
          </a:p>
          <a:p>
            <a:pPr marL="363538" latinLnBrk="0">
              <a:spcAft>
                <a:spcPts val="600"/>
              </a:spcAft>
            </a:pPr>
            <a:r>
              <a:rPr lang="en-US" altLang="ko-KR" spc="-50" dirty="0" smtClean="0">
                <a:latin typeface="+mn-ea"/>
              </a:rPr>
              <a:t>b</a:t>
            </a:r>
            <a:r>
              <a:rPr lang="en-US" altLang="ko-KR" spc="-50" dirty="0">
                <a:latin typeface="+mn-ea"/>
              </a:rPr>
              <a:t>) the judicial or official governmental interpretation or implementation of the Laws referred to in sub-paragraph (a) above;.</a:t>
            </a:r>
          </a:p>
        </p:txBody>
      </p:sp>
    </p:spTree>
    <p:extLst>
      <p:ext uri="{BB962C8B-B14F-4D97-AF65-F5344CB8AC3E}">
        <p14:creationId xmlns:p14="http://schemas.microsoft.com/office/powerpoint/2010/main" val="3697699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15</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3-3)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Change in Law </a:t>
            </a:r>
            <a:r>
              <a:rPr lang="ko-KR" altLang="en-US" b="1" dirty="0">
                <a:solidFill>
                  <a:schemeClr val="bg1"/>
                </a:solidFill>
                <a:latin typeface="+mn-ea"/>
                <a:cs typeface="Arial" panose="020B0604020202020204" pitchFamily="34" charset="0"/>
              </a:rPr>
              <a:t>적용에 근거한 공기연장은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8" name="직사각형 7"/>
          <p:cNvSpPr/>
          <p:nvPr/>
        </p:nvSpPr>
        <p:spPr>
          <a:xfrm>
            <a:off x="355599" y="1368165"/>
            <a:ext cx="11644313" cy="4478149"/>
          </a:xfrm>
          <a:prstGeom prst="rect">
            <a:avLst/>
          </a:prstGeom>
        </p:spPr>
        <p:txBody>
          <a:bodyPr wrap="square">
            <a:spAutoFit/>
          </a:bodyPr>
          <a:lstStyle/>
          <a:p>
            <a:pPr marL="285750" indent="-285750" latinLnBrk="0">
              <a:spcAft>
                <a:spcPts val="600"/>
              </a:spcAft>
              <a:buFont typeface="Arial" panose="020B0604020202020204" pitchFamily="34" charset="0"/>
              <a:buChar char="•"/>
            </a:pPr>
            <a:r>
              <a:rPr lang="en-US" altLang="ko-KR" b="1" spc="-50" dirty="0">
                <a:latin typeface="+mn-ea"/>
              </a:rPr>
              <a:t>Terminology in FM clause</a:t>
            </a:r>
          </a:p>
          <a:p>
            <a:pPr marL="273050" latinLnBrk="0"/>
            <a:r>
              <a:rPr lang="en-US" altLang="ko-KR" b="1" spc="-50" dirty="0" smtClean="0">
                <a:latin typeface="+mn-ea"/>
              </a:rPr>
              <a:t>1) </a:t>
            </a:r>
            <a:r>
              <a:rPr lang="en-US" altLang="ko-KR" b="1" spc="-50" dirty="0">
                <a:latin typeface="+mn-ea"/>
              </a:rPr>
              <a:t>Impossible / Prevent / Hinder / Delay</a:t>
            </a:r>
          </a:p>
          <a:p>
            <a:pPr marL="273050" latinLnBrk="0"/>
            <a:r>
              <a:rPr lang="en-US" altLang="ko-KR" spc="-50" dirty="0">
                <a:latin typeface="+mn-ea"/>
              </a:rPr>
              <a:t>  </a:t>
            </a:r>
            <a:r>
              <a:rPr lang="en-US" altLang="ko-KR" spc="-50" dirty="0" smtClean="0">
                <a:latin typeface="+mn-ea"/>
              </a:rPr>
              <a:t>e.g</a:t>
            </a:r>
            <a:r>
              <a:rPr lang="en-US" altLang="ko-KR" spc="-50" dirty="0">
                <a:latin typeface="+mn-ea"/>
              </a:rPr>
              <a:t>.) “Force Majeure Event” means any event, condition or circumstance or combination of events, </a:t>
            </a:r>
            <a:r>
              <a:rPr lang="en-US" altLang="ko-KR" spc="-50" dirty="0" smtClean="0">
                <a:latin typeface="+mn-ea"/>
              </a:rPr>
              <a:t>   </a:t>
            </a:r>
          </a:p>
          <a:p>
            <a:pPr marL="273050" latinLnBrk="0"/>
            <a:r>
              <a:rPr lang="en-US" altLang="ko-KR" spc="-50" dirty="0">
                <a:latin typeface="+mn-ea"/>
              </a:rPr>
              <a:t> </a:t>
            </a:r>
            <a:r>
              <a:rPr lang="en-US" altLang="ko-KR" spc="-50" dirty="0" smtClean="0">
                <a:latin typeface="+mn-ea"/>
              </a:rPr>
              <a:t>         conditions </a:t>
            </a:r>
            <a:r>
              <a:rPr lang="en-US" altLang="ko-KR" spc="-50" dirty="0">
                <a:latin typeface="+mn-ea"/>
              </a:rPr>
              <a:t>or circumstances that </a:t>
            </a:r>
            <a:r>
              <a:rPr lang="en-US" altLang="ko-KR" b="1" u="sng" spc="-50" dirty="0">
                <a:latin typeface="+mn-ea"/>
              </a:rPr>
              <a:t>wholly or partly prevents or unavoidably delays</a:t>
            </a:r>
            <a:r>
              <a:rPr lang="en-US" altLang="ko-KR" b="1" spc="-50" dirty="0">
                <a:latin typeface="+mn-ea"/>
              </a:rPr>
              <a:t> </a:t>
            </a:r>
            <a:r>
              <a:rPr lang="en-US" altLang="ko-KR" spc="-50" dirty="0">
                <a:latin typeface="+mn-ea"/>
              </a:rPr>
              <a:t>a Party in the </a:t>
            </a:r>
            <a:endParaRPr lang="en-US" altLang="ko-KR" spc="-50" dirty="0" smtClean="0">
              <a:latin typeface="+mn-ea"/>
            </a:endParaRPr>
          </a:p>
          <a:p>
            <a:pPr marL="273050" latinLnBrk="0">
              <a:spcAft>
                <a:spcPts val="600"/>
              </a:spcAft>
            </a:pPr>
            <a:r>
              <a:rPr lang="en-US" altLang="ko-KR" spc="-50" dirty="0">
                <a:latin typeface="+mn-ea"/>
              </a:rPr>
              <a:t> </a:t>
            </a:r>
            <a:r>
              <a:rPr lang="en-US" altLang="ko-KR" spc="-50" dirty="0" smtClean="0">
                <a:latin typeface="+mn-ea"/>
              </a:rPr>
              <a:t>         performance </a:t>
            </a:r>
            <a:r>
              <a:rPr lang="en-US" altLang="ko-KR" spc="-50" dirty="0">
                <a:latin typeface="+mn-ea"/>
              </a:rPr>
              <a:t>of its obligations under this Contract </a:t>
            </a:r>
            <a:r>
              <a:rPr lang="en-US" altLang="ko-KR" spc="-50" dirty="0" smtClean="0">
                <a:latin typeface="+mn-ea"/>
              </a:rPr>
              <a:t>~</a:t>
            </a:r>
          </a:p>
          <a:p>
            <a:pPr marL="273050" latinLnBrk="0"/>
            <a:r>
              <a:rPr lang="en-US" altLang="ko-KR" spc="-50" dirty="0" smtClean="0">
                <a:latin typeface="+mn-ea"/>
              </a:rPr>
              <a:t>         “</a:t>
            </a:r>
            <a:r>
              <a:rPr lang="en-US" altLang="ko-KR" spc="-50" dirty="0">
                <a:latin typeface="+mn-ea"/>
              </a:rPr>
              <a:t>Force Majeure” means any act, event ~ </a:t>
            </a:r>
            <a:r>
              <a:rPr lang="en-US" altLang="ko-KR" b="1" u="sng" spc="-50" dirty="0">
                <a:latin typeface="+mn-ea"/>
              </a:rPr>
              <a:t>prevents, hinders or delays </a:t>
            </a:r>
            <a:r>
              <a:rPr lang="en-US" altLang="ko-KR" spc="-50" dirty="0">
                <a:latin typeface="+mn-ea"/>
              </a:rPr>
              <a:t>the Affected Party in its </a:t>
            </a:r>
            <a:endParaRPr lang="en-US" altLang="ko-KR" spc="-50" dirty="0" smtClean="0">
              <a:latin typeface="+mn-ea"/>
            </a:endParaRPr>
          </a:p>
          <a:p>
            <a:pPr marL="273050" latinLnBrk="0"/>
            <a:r>
              <a:rPr lang="en-US" altLang="ko-KR" spc="-50" dirty="0" smtClean="0">
                <a:latin typeface="+mn-ea"/>
              </a:rPr>
              <a:t>          performance </a:t>
            </a:r>
            <a:r>
              <a:rPr lang="en-US" altLang="ko-KR" spc="-50" dirty="0">
                <a:latin typeface="+mn-ea"/>
              </a:rPr>
              <a:t>of any (or any part) of its obligations under this Agreement, ~</a:t>
            </a:r>
          </a:p>
          <a:p>
            <a:pPr marL="273050" latinLnBrk="0"/>
            <a:endParaRPr lang="en-US" altLang="ko-KR" spc="-50" dirty="0">
              <a:latin typeface="+mn-ea"/>
            </a:endParaRPr>
          </a:p>
          <a:p>
            <a:pPr marL="273050" latinLnBrk="0"/>
            <a:r>
              <a:rPr lang="en-US" altLang="ko-KR" b="1" spc="-50" dirty="0" smtClean="0">
                <a:latin typeface="+mn-ea"/>
              </a:rPr>
              <a:t>2) </a:t>
            </a:r>
            <a:r>
              <a:rPr lang="ko-KR" altLang="en-US" b="1" spc="-50" dirty="0" smtClean="0">
                <a:latin typeface="+mn-ea"/>
              </a:rPr>
              <a:t>불가항력 </a:t>
            </a:r>
            <a:r>
              <a:rPr lang="ko-KR" altLang="en-US" b="1" spc="-50" dirty="0">
                <a:latin typeface="+mn-ea"/>
              </a:rPr>
              <a:t>조항에 </a:t>
            </a:r>
            <a:r>
              <a:rPr lang="en-US" altLang="ko-KR" b="1" spc="-50" dirty="0">
                <a:latin typeface="+mn-ea"/>
              </a:rPr>
              <a:t>list</a:t>
            </a:r>
            <a:r>
              <a:rPr lang="ko-KR" altLang="en-US" b="1" spc="-50" dirty="0">
                <a:latin typeface="+mn-ea"/>
              </a:rPr>
              <a:t>되는 </a:t>
            </a:r>
            <a:r>
              <a:rPr lang="en-US" altLang="ko-KR" b="1" spc="-50" dirty="0">
                <a:latin typeface="+mn-ea"/>
              </a:rPr>
              <a:t>events</a:t>
            </a:r>
            <a:r>
              <a:rPr lang="ko-KR" altLang="en-US" b="1" spc="-50" dirty="0">
                <a:latin typeface="+mn-ea"/>
              </a:rPr>
              <a:t>에 </a:t>
            </a:r>
            <a:r>
              <a:rPr lang="en-US" altLang="ko-KR" b="1" u="sng" spc="-50" dirty="0">
                <a:latin typeface="+mn-ea"/>
              </a:rPr>
              <a:t>epidemic, plague or quarantine </a:t>
            </a:r>
            <a:r>
              <a:rPr lang="ko-KR" altLang="en-US" b="1" spc="-50" dirty="0">
                <a:latin typeface="+mn-ea"/>
              </a:rPr>
              <a:t>등 </a:t>
            </a:r>
            <a:r>
              <a:rPr lang="ko-KR" altLang="en-US" b="1" spc="-50" dirty="0" smtClean="0">
                <a:latin typeface="+mn-ea"/>
              </a:rPr>
              <a:t>포함</a:t>
            </a:r>
            <a:endParaRPr lang="en-US" altLang="ko-KR" b="1" spc="-50" dirty="0" smtClean="0">
              <a:latin typeface="+mn-ea"/>
            </a:endParaRPr>
          </a:p>
          <a:p>
            <a:pPr marL="558800" indent="-285750" latinLnBrk="0">
              <a:buFont typeface="Arial" charset="0"/>
              <a:buChar char="•"/>
            </a:pPr>
            <a:endParaRPr lang="en-US" altLang="ko-KR" spc="-50" dirty="0">
              <a:latin typeface="+mn-ea"/>
            </a:endParaRPr>
          </a:p>
          <a:p>
            <a:pPr marL="285750" indent="-285750" latinLnBrk="0">
              <a:spcAft>
                <a:spcPts val="600"/>
              </a:spcAft>
              <a:buFont typeface="Arial" panose="020B0604020202020204" pitchFamily="34" charset="0"/>
              <a:buChar char="•"/>
            </a:pPr>
            <a:r>
              <a:rPr lang="en-US" altLang="ko-KR" b="1" spc="-50" dirty="0">
                <a:latin typeface="+mn-ea"/>
              </a:rPr>
              <a:t>Change in Law</a:t>
            </a:r>
            <a:r>
              <a:rPr lang="ko-KR" altLang="en-US" b="1" spc="-50" dirty="0">
                <a:latin typeface="+mn-ea"/>
              </a:rPr>
              <a:t>의 </a:t>
            </a:r>
            <a:r>
              <a:rPr lang="en-US" altLang="ko-KR" b="1" spc="-50" dirty="0">
                <a:latin typeface="+mn-ea"/>
              </a:rPr>
              <a:t>definition (definition of Law</a:t>
            </a:r>
            <a:r>
              <a:rPr lang="ko-KR" altLang="en-US" b="1" spc="-50" dirty="0">
                <a:latin typeface="+mn-ea"/>
              </a:rPr>
              <a:t>포함</a:t>
            </a:r>
            <a:r>
              <a:rPr lang="en-US" altLang="ko-KR" b="1" spc="-50" dirty="0">
                <a:latin typeface="+mn-ea"/>
              </a:rPr>
              <a:t>)</a:t>
            </a:r>
            <a:r>
              <a:rPr lang="ko-KR" altLang="en-US" b="1" spc="-50" dirty="0">
                <a:latin typeface="+mn-ea"/>
              </a:rPr>
              <a:t>을 상세하게 </a:t>
            </a:r>
            <a:r>
              <a:rPr lang="ko-KR" altLang="en-US" b="1" spc="-50" dirty="0" smtClean="0">
                <a:latin typeface="+mn-ea"/>
              </a:rPr>
              <a:t>규정</a:t>
            </a:r>
            <a:endParaRPr lang="en-US" altLang="ko-KR" b="1" spc="-50" dirty="0">
              <a:latin typeface="+mn-ea"/>
            </a:endParaRPr>
          </a:p>
          <a:p>
            <a:pPr marL="615950" indent="-342900" latinLnBrk="0">
              <a:buAutoNum type="arabicParenR"/>
            </a:pPr>
            <a:r>
              <a:rPr lang="en-US" altLang="ko-KR" spc="-50" dirty="0" smtClean="0">
                <a:latin typeface="+mn-ea"/>
              </a:rPr>
              <a:t>adoption</a:t>
            </a:r>
            <a:r>
              <a:rPr lang="en-US" altLang="ko-KR" spc="-50" dirty="0">
                <a:latin typeface="+mn-ea"/>
              </a:rPr>
              <a:t>, promulgation, change or repeal of laws, regulations, codes, decrees, circulars, orders, </a:t>
            </a:r>
            <a:endParaRPr lang="en-US" altLang="ko-KR" spc="-50" dirty="0" smtClean="0">
              <a:latin typeface="+mn-ea"/>
            </a:endParaRPr>
          </a:p>
          <a:p>
            <a:pPr marL="273050" latinLnBrk="0"/>
            <a:r>
              <a:rPr lang="en-US" altLang="ko-KR" spc="-50" dirty="0">
                <a:latin typeface="+mn-ea"/>
              </a:rPr>
              <a:t> </a:t>
            </a:r>
            <a:r>
              <a:rPr lang="en-US" altLang="ko-KR" spc="-50" dirty="0" smtClean="0">
                <a:latin typeface="+mn-ea"/>
              </a:rPr>
              <a:t>    directives</a:t>
            </a:r>
            <a:r>
              <a:rPr lang="en-US" altLang="ko-KR" spc="-50" dirty="0">
                <a:latin typeface="+mn-ea"/>
              </a:rPr>
              <a:t>, decisions, resolutions …… (ministerial guidance)</a:t>
            </a:r>
          </a:p>
          <a:p>
            <a:pPr marL="273050" latinLnBrk="0"/>
            <a:r>
              <a:rPr lang="en-US" altLang="ko-KR" spc="-50" dirty="0" smtClean="0">
                <a:latin typeface="+mn-ea"/>
              </a:rPr>
              <a:t>2) The </a:t>
            </a:r>
            <a:r>
              <a:rPr lang="en-US" altLang="ko-KR" spc="-50" dirty="0">
                <a:latin typeface="+mn-ea"/>
              </a:rPr>
              <a:t>Grid Code, the Water Code, WHO standards </a:t>
            </a:r>
            <a:r>
              <a:rPr lang="ko-KR" altLang="en-US" spc="-50" dirty="0">
                <a:latin typeface="+mn-ea"/>
              </a:rPr>
              <a:t>등도 포함</a:t>
            </a:r>
            <a:r>
              <a:rPr lang="en-US" altLang="ko-KR" spc="-50" dirty="0">
                <a:latin typeface="+mn-ea"/>
              </a:rPr>
              <a:t>.</a:t>
            </a:r>
          </a:p>
          <a:p>
            <a:pPr marL="273050" latinLnBrk="0"/>
            <a:r>
              <a:rPr lang="en-US" altLang="ko-KR" spc="-50" dirty="0" smtClean="0">
                <a:latin typeface="+mn-ea"/>
              </a:rPr>
              <a:t>3) </a:t>
            </a:r>
            <a:r>
              <a:rPr lang="en-US" altLang="ko-KR" spc="-50" dirty="0">
                <a:latin typeface="+mn-ea"/>
              </a:rPr>
              <a:t>Change in Law</a:t>
            </a:r>
            <a:r>
              <a:rPr lang="ko-KR" altLang="en-US" spc="-50" dirty="0">
                <a:latin typeface="+mn-ea"/>
              </a:rPr>
              <a:t>의 </a:t>
            </a:r>
            <a:r>
              <a:rPr lang="en-US" altLang="ko-KR" spc="-50" dirty="0">
                <a:latin typeface="+mn-ea"/>
              </a:rPr>
              <a:t>entitlement</a:t>
            </a:r>
            <a:r>
              <a:rPr lang="ko-KR" altLang="en-US" spc="-50" dirty="0">
                <a:latin typeface="+mn-ea"/>
              </a:rPr>
              <a:t>에 대해서는 독립적으로 규정하거나 </a:t>
            </a:r>
            <a:r>
              <a:rPr lang="en-US" altLang="ko-KR" spc="-50" dirty="0" smtClean="0">
                <a:latin typeface="+mn-ea"/>
              </a:rPr>
              <a:t>Owner’s </a:t>
            </a:r>
            <a:r>
              <a:rPr lang="en-US" altLang="ko-KR" spc="-50" dirty="0">
                <a:latin typeface="+mn-ea"/>
              </a:rPr>
              <a:t>risk</a:t>
            </a:r>
            <a:r>
              <a:rPr lang="ko-KR" altLang="en-US" spc="-50" dirty="0">
                <a:latin typeface="+mn-ea"/>
              </a:rPr>
              <a:t>에 포함되도록 규정</a:t>
            </a:r>
            <a:r>
              <a:rPr lang="en-US" altLang="ko-KR" spc="-50" dirty="0">
                <a:latin typeface="+mn-ea"/>
              </a:rPr>
              <a:t>.</a:t>
            </a:r>
          </a:p>
        </p:txBody>
      </p:sp>
    </p:spTree>
    <p:extLst>
      <p:ext uri="{BB962C8B-B14F-4D97-AF65-F5344CB8AC3E}">
        <p14:creationId xmlns:p14="http://schemas.microsoft.com/office/powerpoint/2010/main" val="1560709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16</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3-4)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Change in Law </a:t>
            </a:r>
            <a:r>
              <a:rPr lang="ko-KR" altLang="en-US" b="1" dirty="0">
                <a:solidFill>
                  <a:schemeClr val="bg1"/>
                </a:solidFill>
                <a:latin typeface="+mn-ea"/>
                <a:cs typeface="Arial" panose="020B0604020202020204" pitchFamily="34" charset="0"/>
              </a:rPr>
              <a:t>적용에 근거한 공기연장은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8" name="직사각형 7"/>
          <p:cNvSpPr/>
          <p:nvPr/>
        </p:nvSpPr>
        <p:spPr>
          <a:xfrm>
            <a:off x="355599" y="1286277"/>
            <a:ext cx="11644313" cy="5262979"/>
          </a:xfrm>
          <a:prstGeom prst="rect">
            <a:avLst/>
          </a:prstGeom>
        </p:spPr>
        <p:txBody>
          <a:bodyPr wrap="square">
            <a:spAutoFit/>
          </a:bodyPr>
          <a:lstStyle/>
          <a:p>
            <a:pPr marL="285750" indent="-285750" latinLnBrk="0">
              <a:buFont typeface="Arial" panose="020B0604020202020204" pitchFamily="34" charset="0"/>
              <a:buChar char="•"/>
            </a:pPr>
            <a:r>
              <a:rPr lang="en-US" altLang="ko-KR" sz="1600" b="1" spc="-50" dirty="0">
                <a:latin typeface="+mn-ea"/>
              </a:rPr>
              <a:t>“Laws of Vietnam” </a:t>
            </a:r>
            <a:r>
              <a:rPr lang="en-US" altLang="ko-KR" sz="1600" spc="-50" dirty="0">
                <a:latin typeface="+mn-ea"/>
              </a:rPr>
              <a:t>means any or all of the following (in each case as may be amended, modified, supplemented or replaced (in whole or in part) from time to time in accordance with the laws of Vietnam):</a:t>
            </a:r>
          </a:p>
          <a:p>
            <a:pPr marL="450850" latinLnBrk="0"/>
            <a:r>
              <a:rPr lang="en-US" altLang="ko-KR" sz="1600" spc="-50" dirty="0">
                <a:latin typeface="+mn-ea"/>
              </a:rPr>
              <a:t>a) constitutions;</a:t>
            </a:r>
          </a:p>
          <a:p>
            <a:pPr marL="450850" latinLnBrk="0"/>
            <a:r>
              <a:rPr lang="en-US" altLang="ko-KR" sz="1600" spc="-50" dirty="0">
                <a:latin typeface="+mn-ea"/>
              </a:rPr>
              <a:t>b) </a:t>
            </a:r>
            <a:r>
              <a:rPr lang="en-US" altLang="ko-KR" sz="1600" b="1" u="sng" spc="-50" dirty="0">
                <a:latin typeface="+mn-ea"/>
              </a:rPr>
              <a:t>Codes, laws, resolutions </a:t>
            </a:r>
            <a:r>
              <a:rPr lang="en-US" altLang="ko-KR" sz="1600" spc="-50" dirty="0">
                <a:latin typeface="+mn-ea"/>
              </a:rPr>
              <a:t>issued by the National Assembly;</a:t>
            </a:r>
          </a:p>
          <a:p>
            <a:pPr marL="450850" latinLnBrk="0"/>
            <a:r>
              <a:rPr lang="en-US" altLang="ko-KR" sz="1600" spc="-50" dirty="0">
                <a:latin typeface="+mn-ea"/>
              </a:rPr>
              <a:t>c) </a:t>
            </a:r>
            <a:r>
              <a:rPr lang="en-US" altLang="ko-KR" sz="1600" b="1" u="sng" spc="-50" dirty="0">
                <a:latin typeface="+mn-ea"/>
              </a:rPr>
              <a:t>ordinances, resolutions </a:t>
            </a:r>
            <a:r>
              <a:rPr lang="en-US" altLang="ko-KR" sz="1600" spc="-50" dirty="0">
                <a:latin typeface="+mn-ea"/>
              </a:rPr>
              <a:t>issued by the Standing Committee of the National Assembly, joint resolutions issued jointly by the Standing Committee of the National Assembly and the Management Board of the Central Committee of Vietnamese Fatherland Front;</a:t>
            </a:r>
          </a:p>
          <a:p>
            <a:pPr marL="450850" latinLnBrk="0"/>
            <a:r>
              <a:rPr lang="en-US" altLang="ko-KR" sz="1600" spc="-50" dirty="0">
                <a:latin typeface="+mn-ea"/>
              </a:rPr>
              <a:t>d) </a:t>
            </a:r>
            <a:r>
              <a:rPr lang="en-US" altLang="ko-KR" sz="1600" b="1" u="sng" spc="-50" dirty="0">
                <a:latin typeface="+mn-ea"/>
              </a:rPr>
              <a:t>orders and decisions </a:t>
            </a:r>
            <a:r>
              <a:rPr lang="en-US" altLang="ko-KR" sz="1600" spc="-50" dirty="0">
                <a:latin typeface="+mn-ea"/>
              </a:rPr>
              <a:t>issued by the State President;</a:t>
            </a:r>
          </a:p>
          <a:p>
            <a:pPr marL="450850" latinLnBrk="0"/>
            <a:r>
              <a:rPr lang="en-US" altLang="ko-KR" sz="1600" spc="-50" dirty="0">
                <a:latin typeface="+mn-ea"/>
              </a:rPr>
              <a:t>e) </a:t>
            </a:r>
            <a:r>
              <a:rPr lang="en-US" altLang="ko-KR" sz="1600" b="1" u="sng" spc="-50" dirty="0">
                <a:latin typeface="+mn-ea"/>
              </a:rPr>
              <a:t>decrees</a:t>
            </a:r>
            <a:r>
              <a:rPr lang="en-US" altLang="ko-KR" sz="1600" spc="-50" dirty="0">
                <a:latin typeface="+mn-ea"/>
              </a:rPr>
              <a:t> issued by the Government, joint resolutions issued jointly by the Government and the Management Board of the Central Committee of Vietnamese Fatherland Front;</a:t>
            </a:r>
          </a:p>
          <a:p>
            <a:pPr marL="450850" latinLnBrk="0"/>
            <a:r>
              <a:rPr lang="en-US" altLang="ko-KR" sz="1600" spc="-50" dirty="0">
                <a:latin typeface="+mn-ea"/>
              </a:rPr>
              <a:t>f) decisions issued by the Prime Minister of Vietnam;</a:t>
            </a:r>
          </a:p>
          <a:p>
            <a:pPr marL="450850" latinLnBrk="0"/>
            <a:r>
              <a:rPr lang="en-US" altLang="ko-KR" sz="1600" spc="-50" dirty="0">
                <a:latin typeface="+mn-ea"/>
              </a:rPr>
              <a:t>g) resolutions issued by the Judicial Council of the Supreme People's Court;</a:t>
            </a:r>
          </a:p>
          <a:p>
            <a:pPr marL="450850" latinLnBrk="0"/>
            <a:r>
              <a:rPr lang="en-US" altLang="ko-KR" sz="1600" spc="-50" dirty="0">
                <a:latin typeface="+mn-ea"/>
              </a:rPr>
              <a:t>h) </a:t>
            </a:r>
            <a:r>
              <a:rPr lang="en-US" altLang="ko-KR" sz="1600" b="1" u="sng" spc="-50" dirty="0">
                <a:latin typeface="+mn-ea"/>
              </a:rPr>
              <a:t>circulars </a:t>
            </a:r>
            <a:r>
              <a:rPr lang="en-US" altLang="ko-KR" sz="1600" spc="-50" dirty="0">
                <a:latin typeface="+mn-ea"/>
              </a:rPr>
              <a:t>issued by the Chief Justice of the Supreme People's Court, circulars issued by the Director of the Supreme People's </a:t>
            </a:r>
            <a:r>
              <a:rPr lang="en-US" altLang="ko-KR" sz="1600" spc="-50" dirty="0" err="1">
                <a:latin typeface="+mn-ea"/>
              </a:rPr>
              <a:t>Procuracy</a:t>
            </a:r>
            <a:r>
              <a:rPr lang="en-US" altLang="ko-KR" sz="1600" spc="-50" dirty="0">
                <a:latin typeface="+mn-ea"/>
              </a:rPr>
              <a:t>, circulars issued by Ministers, heads of Ministerial-level agencies, </a:t>
            </a:r>
          </a:p>
          <a:p>
            <a:pPr marL="450850" latinLnBrk="0"/>
            <a:r>
              <a:rPr lang="en-US" altLang="ko-KR" sz="1600" spc="-50" dirty="0" err="1">
                <a:latin typeface="+mn-ea"/>
              </a:rPr>
              <a:t>i</a:t>
            </a:r>
            <a:r>
              <a:rPr lang="en-US" altLang="ko-KR" sz="1600" spc="-50" dirty="0">
                <a:latin typeface="+mn-ea"/>
              </a:rPr>
              <a:t>) resolutions issued by the people's councils of cities and provinces under the central Government ("Provincial Level");</a:t>
            </a:r>
          </a:p>
          <a:p>
            <a:pPr marL="450850" latinLnBrk="0"/>
            <a:r>
              <a:rPr lang="en-US" altLang="ko-KR" sz="1600" spc="-50" dirty="0">
                <a:latin typeface="+mn-ea"/>
              </a:rPr>
              <a:t>j) decisions issued by the people's committees of Provincial Level;</a:t>
            </a:r>
          </a:p>
          <a:p>
            <a:pPr marL="450850" latinLnBrk="0"/>
            <a:r>
              <a:rPr lang="en-US" altLang="ko-KR" sz="1600" spc="-50" dirty="0">
                <a:latin typeface="+mn-ea"/>
              </a:rPr>
              <a:t>k) legal instruments issued by local governments in special administrative - economic zones;</a:t>
            </a:r>
          </a:p>
          <a:p>
            <a:pPr marL="450850" latinLnBrk="0"/>
            <a:r>
              <a:rPr lang="en-US" altLang="ko-KR" sz="1600" spc="-50" dirty="0">
                <a:latin typeface="+mn-ea"/>
              </a:rPr>
              <a:t>l) resolutions issued by the people's councils of districts, towns and cities under the cities and provinces under the central Government ("District Level");</a:t>
            </a:r>
          </a:p>
          <a:p>
            <a:pPr marL="450850" latinLnBrk="0"/>
            <a:r>
              <a:rPr lang="en-US" altLang="ko-KR" sz="1600" spc="-50" dirty="0">
                <a:latin typeface="+mn-ea"/>
              </a:rPr>
              <a:t>m) decisions issued by the people's committees of District Level;</a:t>
            </a:r>
          </a:p>
          <a:p>
            <a:pPr marL="450850" latinLnBrk="0"/>
            <a:r>
              <a:rPr lang="en-US" altLang="ko-KR" sz="1600" spc="-50" dirty="0">
                <a:latin typeface="+mn-ea"/>
              </a:rPr>
              <a:t>n) resolutions issued by the people's councils of communes, wards and towns ("Commune Level");</a:t>
            </a:r>
          </a:p>
        </p:txBody>
      </p:sp>
    </p:spTree>
    <p:extLst>
      <p:ext uri="{BB962C8B-B14F-4D97-AF65-F5344CB8AC3E}">
        <p14:creationId xmlns:p14="http://schemas.microsoft.com/office/powerpoint/2010/main" val="1059157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17</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3-5)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Change in Law </a:t>
            </a:r>
            <a:r>
              <a:rPr lang="ko-KR" altLang="en-US" b="1" dirty="0">
                <a:solidFill>
                  <a:schemeClr val="bg1"/>
                </a:solidFill>
                <a:latin typeface="+mn-ea"/>
                <a:cs typeface="Arial" panose="020B0604020202020204" pitchFamily="34" charset="0"/>
              </a:rPr>
              <a:t>적용에 근거한 공기연장은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pic>
        <p:nvPicPr>
          <p:cNvPr id="9" name="내용 개체 틀 4">
            <a:extLst>
              <a:ext uri="{FF2B5EF4-FFF2-40B4-BE49-F238E27FC236}">
                <a16:creationId xmlns="" xmlns:a16="http://schemas.microsoft.com/office/drawing/2014/main" id="{592509D7-19A5-48EF-961B-4771C5558698}"/>
              </a:ext>
            </a:extLst>
          </p:cNvPr>
          <p:cNvPicPr>
            <a:picLocks noChangeAspect="1"/>
          </p:cNvPicPr>
          <p:nvPr/>
        </p:nvPicPr>
        <p:blipFill>
          <a:blip r:embed="rId2"/>
          <a:stretch>
            <a:fillRect/>
          </a:stretch>
        </p:blipFill>
        <p:spPr>
          <a:xfrm>
            <a:off x="1699215" y="1369917"/>
            <a:ext cx="8766496" cy="5243118"/>
          </a:xfrm>
          <a:prstGeom prst="rect">
            <a:avLst/>
          </a:prstGeom>
        </p:spPr>
      </p:pic>
    </p:spTree>
    <p:extLst>
      <p:ext uri="{BB962C8B-B14F-4D97-AF65-F5344CB8AC3E}">
        <p14:creationId xmlns:p14="http://schemas.microsoft.com/office/powerpoint/2010/main" val="2055939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18</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3-6)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Change in Law </a:t>
            </a:r>
            <a:r>
              <a:rPr lang="ko-KR" altLang="en-US" b="1" dirty="0">
                <a:solidFill>
                  <a:schemeClr val="bg1"/>
                </a:solidFill>
                <a:latin typeface="+mn-ea"/>
                <a:cs typeface="Arial" panose="020B0604020202020204" pitchFamily="34" charset="0"/>
              </a:rPr>
              <a:t>적용에 근거한 공기연장은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9" name="직사각형 8"/>
          <p:cNvSpPr/>
          <p:nvPr/>
        </p:nvSpPr>
        <p:spPr>
          <a:xfrm>
            <a:off x="355599" y="1368165"/>
            <a:ext cx="11644313" cy="2169825"/>
          </a:xfrm>
          <a:prstGeom prst="rect">
            <a:avLst/>
          </a:prstGeom>
        </p:spPr>
        <p:txBody>
          <a:bodyPr wrap="square">
            <a:spAutoFit/>
          </a:bodyPr>
          <a:lstStyle/>
          <a:p>
            <a:pPr marL="285750" indent="-285750" latinLnBrk="0">
              <a:lnSpc>
                <a:spcPct val="150000"/>
              </a:lnSpc>
              <a:spcAft>
                <a:spcPts val="600"/>
              </a:spcAft>
              <a:buFont typeface="Arial" panose="020B0604020202020204" pitchFamily="34" charset="0"/>
              <a:buChar char="•"/>
            </a:pPr>
            <a:r>
              <a:rPr lang="en-US" altLang="ko-KR" b="1" spc="-50" dirty="0">
                <a:latin typeface="+mn-ea"/>
              </a:rPr>
              <a:t>“Law” </a:t>
            </a:r>
            <a:r>
              <a:rPr lang="en-US" altLang="ko-KR" spc="-50" dirty="0">
                <a:latin typeface="+mn-ea"/>
              </a:rPr>
              <a:t>means any decree, resolution, statute, act, order, rule, ordinance, law, decision, code, regulation (including any implementing regulation), judgements (of all applicable courts and tribunals), </a:t>
            </a:r>
            <a:r>
              <a:rPr lang="en-US" altLang="ko-KR" spc="-50" dirty="0" err="1">
                <a:latin typeface="+mn-ea"/>
              </a:rPr>
              <a:t>licence</a:t>
            </a:r>
            <a:r>
              <a:rPr lang="en-US" altLang="ko-KR" spc="-50" dirty="0">
                <a:latin typeface="+mn-ea"/>
              </a:rPr>
              <a:t>, treaty or directive (to the extent having the force of law) or any interpretation by a Competent Authority having jurisdiction over the matter in question, as enacted, introduced or promulgated by any Competent Authority having jurisdiction over the matter in question, including any amendments, modifications, replacements or re-enactments thereof.</a:t>
            </a:r>
          </a:p>
        </p:txBody>
      </p:sp>
    </p:spTree>
    <p:extLst>
      <p:ext uri="{BB962C8B-B14F-4D97-AF65-F5344CB8AC3E}">
        <p14:creationId xmlns:p14="http://schemas.microsoft.com/office/powerpoint/2010/main" val="2152208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19</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3-7)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Change in Law </a:t>
            </a:r>
            <a:r>
              <a:rPr lang="ko-KR" altLang="en-US" b="1" dirty="0">
                <a:solidFill>
                  <a:schemeClr val="bg1"/>
                </a:solidFill>
                <a:latin typeface="+mn-ea"/>
                <a:cs typeface="Arial" panose="020B0604020202020204" pitchFamily="34" charset="0"/>
              </a:rPr>
              <a:t>적용에 근거한 공기연장은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pic>
        <p:nvPicPr>
          <p:cNvPr id="8" name="내용 개체 틀 4">
            <a:extLst>
              <a:ext uri="{FF2B5EF4-FFF2-40B4-BE49-F238E27FC236}">
                <a16:creationId xmlns="" xmlns:a16="http://schemas.microsoft.com/office/drawing/2014/main" id="{4F9B3A49-F3DA-499E-A354-E1BD79198A65}"/>
              </a:ext>
            </a:extLst>
          </p:cNvPr>
          <p:cNvPicPr>
            <a:picLocks noChangeAspect="1"/>
          </p:cNvPicPr>
          <p:nvPr/>
        </p:nvPicPr>
        <p:blipFill rotWithShape="1">
          <a:blip r:embed="rId2"/>
          <a:srcRect l="6995"/>
          <a:stretch/>
        </p:blipFill>
        <p:spPr>
          <a:xfrm>
            <a:off x="2262930" y="1355408"/>
            <a:ext cx="7675549" cy="5256000"/>
          </a:xfrm>
          <a:prstGeom prst="rect">
            <a:avLst/>
          </a:prstGeom>
        </p:spPr>
      </p:pic>
    </p:spTree>
    <p:extLst>
      <p:ext uri="{BB962C8B-B14F-4D97-AF65-F5344CB8AC3E}">
        <p14:creationId xmlns:p14="http://schemas.microsoft.com/office/powerpoint/2010/main" val="54174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en-US" altLang="ko-KR" sz="2400" b="1" dirty="0" smtClean="0">
                <a:latin typeface="+mn-ea"/>
                <a:cs typeface="Arial" panose="020B0604020202020204" pitchFamily="34" charset="0"/>
              </a:rPr>
              <a:t>Contents</a:t>
            </a:r>
            <a:endParaRPr lang="ko-KR" altLang="en-US" sz="2400" b="1" dirty="0">
              <a:latin typeface="+mn-ea"/>
              <a:cs typeface="Arial" panose="020B0604020202020204" pitchFamily="34" charset="0"/>
            </a:endParaRPr>
          </a:p>
        </p:txBody>
      </p:sp>
      <p:sp>
        <p:nvSpPr>
          <p:cNvPr id="35" name="TextBox 34">
            <a:extLst>
              <a:ext uri="{FF2B5EF4-FFF2-40B4-BE49-F238E27FC236}">
                <a16:creationId xmlns:a16="http://schemas.microsoft.com/office/drawing/2014/main" xmlns="" id="{89EB2E4B-D5D2-4667-89B5-22A72628DA28}"/>
              </a:ext>
            </a:extLst>
          </p:cNvPr>
          <p:cNvSpPr txBox="1"/>
          <p:nvPr/>
        </p:nvSpPr>
        <p:spPr>
          <a:xfrm>
            <a:off x="1255570" y="839297"/>
            <a:ext cx="9676282" cy="5343135"/>
          </a:xfrm>
          <a:prstGeom prst="rect">
            <a:avLst/>
          </a:prstGeom>
          <a:noFill/>
        </p:spPr>
        <p:txBody>
          <a:bodyPr wrap="square" rtlCol="0">
            <a:noAutofit/>
          </a:bodyPr>
          <a:lstStyle/>
          <a:p>
            <a:pPr>
              <a:spcAft>
                <a:spcPts val="600"/>
              </a:spcAft>
            </a:pPr>
            <a:r>
              <a:rPr lang="en-US" altLang="ko-KR" sz="2000" b="1" spc="-50" dirty="0" smtClean="0">
                <a:latin typeface="+mn-ea"/>
                <a:cs typeface="Arial" panose="020B0604020202020204" pitchFamily="34" charset="0"/>
              </a:rPr>
              <a:t>1. Opening</a:t>
            </a:r>
          </a:p>
          <a:p>
            <a:pPr>
              <a:spcAft>
                <a:spcPts val="600"/>
              </a:spcAft>
            </a:pPr>
            <a:r>
              <a:rPr lang="en-US" altLang="ko-KR" sz="2000" b="1" spc="-50" dirty="0" smtClean="0">
                <a:latin typeface="+mn-ea"/>
                <a:cs typeface="Arial" panose="020B0604020202020204" pitchFamily="34" charset="0"/>
              </a:rPr>
              <a:t>2. </a:t>
            </a:r>
            <a:r>
              <a:rPr lang="ko-KR" altLang="en-US" sz="2000" b="1" spc="-50" dirty="0">
                <a:latin typeface="+mn-ea"/>
              </a:rPr>
              <a:t>해외현장 핵심쟁점 </a:t>
            </a:r>
            <a:r>
              <a:rPr lang="en-US" altLang="ko-KR" sz="2000" b="1" spc="-50" dirty="0" smtClean="0">
                <a:latin typeface="+mn-ea"/>
              </a:rPr>
              <a:t>15</a:t>
            </a:r>
          </a:p>
          <a:p>
            <a:pPr marL="628650" indent="-342900">
              <a:buAutoNum type="arabicParenR"/>
            </a:pPr>
            <a:r>
              <a:rPr lang="ko-KR" altLang="en-US" spc="-50" dirty="0">
                <a:latin typeface="+mn-ea"/>
              </a:rPr>
              <a:t>계약상 </a:t>
            </a:r>
            <a:r>
              <a:rPr lang="en-US" altLang="ko-KR" spc="-50" dirty="0">
                <a:latin typeface="+mn-ea"/>
              </a:rPr>
              <a:t>Force Majeure</a:t>
            </a:r>
            <a:r>
              <a:rPr lang="ko-KR" altLang="en-US" spc="-50" dirty="0">
                <a:latin typeface="+mn-ea"/>
              </a:rPr>
              <a:t>에 근거한 공기연장 청구는 어떻게 적용해야 하는가</a:t>
            </a:r>
            <a:r>
              <a:rPr lang="en-US" altLang="ko-KR" spc="-50" dirty="0">
                <a:latin typeface="+mn-ea"/>
              </a:rPr>
              <a:t>?</a:t>
            </a:r>
          </a:p>
          <a:p>
            <a:pPr marL="628650" indent="-342900">
              <a:buAutoNum type="arabicParenR"/>
            </a:pPr>
            <a:r>
              <a:rPr lang="ko-KR" altLang="en-US" spc="-50" dirty="0">
                <a:latin typeface="+mn-ea"/>
              </a:rPr>
              <a:t>준거법상 </a:t>
            </a:r>
            <a:r>
              <a:rPr lang="en-US" altLang="ko-KR" spc="-50" dirty="0">
                <a:latin typeface="+mn-ea"/>
              </a:rPr>
              <a:t>Force </a:t>
            </a:r>
            <a:r>
              <a:rPr lang="en-US" altLang="ko-KR" spc="-50" dirty="0" smtClean="0">
                <a:latin typeface="+mn-ea"/>
              </a:rPr>
              <a:t>Majeure</a:t>
            </a:r>
            <a:r>
              <a:rPr lang="ko-KR" altLang="en-US" spc="-50" dirty="0" smtClean="0">
                <a:latin typeface="+mn-ea"/>
              </a:rPr>
              <a:t>에 대한 구제수단은 어떤 것이 있는가</a:t>
            </a:r>
            <a:r>
              <a:rPr lang="en-US" altLang="ko-KR" spc="-50" dirty="0" smtClean="0">
                <a:latin typeface="+mn-ea"/>
              </a:rPr>
              <a:t>?</a:t>
            </a:r>
            <a:endParaRPr lang="en-US" altLang="ko-KR" spc="-50" dirty="0">
              <a:latin typeface="+mn-ea"/>
            </a:endParaRPr>
          </a:p>
          <a:p>
            <a:pPr marL="628650" indent="-342900">
              <a:buAutoNum type="arabicParenR"/>
            </a:pPr>
            <a:r>
              <a:rPr lang="ko-KR" altLang="en-US" spc="-50" dirty="0">
                <a:latin typeface="+mn-ea"/>
              </a:rPr>
              <a:t>계약상 </a:t>
            </a:r>
            <a:r>
              <a:rPr lang="en-US" altLang="ko-KR" spc="-50" dirty="0">
                <a:latin typeface="+mn-ea"/>
              </a:rPr>
              <a:t>Change in Law </a:t>
            </a:r>
            <a:r>
              <a:rPr lang="ko-KR" altLang="en-US" spc="-50" dirty="0">
                <a:latin typeface="+mn-ea"/>
              </a:rPr>
              <a:t>적용에 근거한 공기연장은 어떻게 적용해야 하는가</a:t>
            </a:r>
            <a:r>
              <a:rPr lang="en-US" altLang="ko-KR" spc="-50" dirty="0">
                <a:latin typeface="+mn-ea"/>
              </a:rPr>
              <a:t>?</a:t>
            </a:r>
          </a:p>
          <a:p>
            <a:pPr marL="628650" indent="-342900">
              <a:buAutoNum type="arabicParenR"/>
            </a:pPr>
            <a:r>
              <a:rPr lang="ko-KR" altLang="en-US" spc="-50" dirty="0">
                <a:latin typeface="+mn-ea"/>
              </a:rPr>
              <a:t>공기연장과 관련하여 실무적으로 어떻게 대응해야 하는가</a:t>
            </a:r>
            <a:r>
              <a:rPr lang="en-US" altLang="ko-KR" spc="-50" dirty="0">
                <a:latin typeface="+mn-ea"/>
              </a:rPr>
              <a:t>?</a:t>
            </a:r>
          </a:p>
          <a:p>
            <a:pPr marL="628650" indent="-342900">
              <a:buAutoNum type="arabicParenR"/>
            </a:pPr>
            <a:r>
              <a:rPr lang="ko-KR" altLang="en-US" spc="-50" dirty="0">
                <a:latin typeface="+mn-ea"/>
              </a:rPr>
              <a:t>동시지연</a:t>
            </a:r>
            <a:r>
              <a:rPr lang="en-US" altLang="ko-KR" spc="-50" dirty="0">
                <a:latin typeface="+mn-ea"/>
              </a:rPr>
              <a:t>(Concurrent Delay)</a:t>
            </a:r>
            <a:r>
              <a:rPr lang="ko-KR" altLang="en-US" spc="-50" dirty="0">
                <a:latin typeface="+mn-ea"/>
              </a:rPr>
              <a:t>의 법리 적용 시 어떤 문제가 발생되는가</a:t>
            </a:r>
            <a:r>
              <a:rPr lang="en-US" altLang="ko-KR" spc="-50" dirty="0">
                <a:latin typeface="+mn-ea"/>
              </a:rPr>
              <a:t>?</a:t>
            </a:r>
          </a:p>
          <a:p>
            <a:pPr marL="628650" indent="-342900">
              <a:buAutoNum type="arabicParenR"/>
            </a:pPr>
            <a:r>
              <a:rPr lang="ko-KR" altLang="en-US" spc="-50" dirty="0">
                <a:latin typeface="+mn-ea"/>
              </a:rPr>
              <a:t>하자담보기간 중인 현장의 경우 어떻게 대처해야 하는지</a:t>
            </a:r>
            <a:r>
              <a:rPr lang="en-US" altLang="ko-KR" spc="-50" dirty="0">
                <a:latin typeface="+mn-ea"/>
              </a:rPr>
              <a:t>?</a:t>
            </a:r>
          </a:p>
          <a:p>
            <a:pPr marL="628650" indent="-342900">
              <a:buAutoNum type="arabicParenR"/>
            </a:pPr>
            <a:r>
              <a:rPr lang="en-US" altLang="ko-KR" spc="-50" dirty="0">
                <a:latin typeface="+mn-ea"/>
              </a:rPr>
              <a:t>EOT Claim </a:t>
            </a:r>
            <a:r>
              <a:rPr lang="ko-KR" altLang="en-US" spc="-50" dirty="0">
                <a:latin typeface="+mn-ea"/>
              </a:rPr>
              <a:t>작성시 유의사항은</a:t>
            </a:r>
            <a:r>
              <a:rPr lang="en-US" altLang="ko-KR" spc="-50" dirty="0">
                <a:latin typeface="+mn-ea"/>
              </a:rPr>
              <a:t>?</a:t>
            </a:r>
          </a:p>
          <a:p>
            <a:pPr marL="628650" indent="-342900">
              <a:buAutoNum type="arabicParenR"/>
            </a:pPr>
            <a:r>
              <a:rPr lang="en-US" altLang="ko-KR" spc="-50" dirty="0">
                <a:latin typeface="+mn-ea"/>
              </a:rPr>
              <a:t>Record keeping</a:t>
            </a:r>
            <a:r>
              <a:rPr lang="ko-KR" altLang="en-US" spc="-50" dirty="0">
                <a:latin typeface="+mn-ea"/>
              </a:rPr>
              <a:t>은 어떤 것에 유의해야 하는가</a:t>
            </a:r>
            <a:r>
              <a:rPr lang="en-US" altLang="ko-KR" spc="-50" dirty="0">
                <a:latin typeface="+mn-ea"/>
              </a:rPr>
              <a:t>?</a:t>
            </a:r>
          </a:p>
          <a:p>
            <a:pPr marL="628650" indent="-342900">
              <a:buAutoNum type="arabicParenR"/>
            </a:pPr>
            <a:r>
              <a:rPr lang="ko-KR" altLang="en-US" spc="-50" dirty="0">
                <a:latin typeface="+mn-ea"/>
              </a:rPr>
              <a:t>코로나 사태로 인한 </a:t>
            </a:r>
            <a:r>
              <a:rPr lang="en-US" altLang="ko-KR" spc="-50" dirty="0">
                <a:latin typeface="+mn-ea"/>
              </a:rPr>
              <a:t>Damage </a:t>
            </a:r>
            <a:r>
              <a:rPr lang="ko-KR" altLang="en-US" spc="-50" dirty="0">
                <a:latin typeface="+mn-ea"/>
              </a:rPr>
              <a:t>유형에는 어떤 것이 있는가</a:t>
            </a:r>
            <a:r>
              <a:rPr lang="en-US" altLang="ko-KR" spc="-50" dirty="0">
                <a:latin typeface="+mn-ea"/>
              </a:rPr>
              <a:t>?  </a:t>
            </a:r>
          </a:p>
          <a:p>
            <a:pPr marL="628650" indent="-342900">
              <a:buAutoNum type="arabicParenR"/>
            </a:pPr>
            <a:r>
              <a:rPr lang="ko-KR" altLang="en-US" spc="-50" dirty="0" smtClean="0">
                <a:latin typeface="+mn-ea"/>
              </a:rPr>
              <a:t> 코로나 </a:t>
            </a:r>
            <a:r>
              <a:rPr lang="ko-KR" altLang="en-US" spc="-50" dirty="0">
                <a:latin typeface="+mn-ea"/>
              </a:rPr>
              <a:t>사태로 인한 비용 보상 클레임 작성시 유의사항은</a:t>
            </a:r>
            <a:r>
              <a:rPr lang="en-US" altLang="ko-KR" spc="-50" dirty="0">
                <a:latin typeface="+mn-ea"/>
              </a:rPr>
              <a:t>?</a:t>
            </a:r>
          </a:p>
          <a:p>
            <a:pPr marL="628650" indent="-342900">
              <a:buAutoNum type="arabicParenR"/>
            </a:pPr>
            <a:r>
              <a:rPr lang="ko-KR" altLang="en-US" spc="-50" dirty="0" smtClean="0">
                <a:latin typeface="+mn-ea"/>
              </a:rPr>
              <a:t> 발주처가 </a:t>
            </a:r>
            <a:r>
              <a:rPr lang="ko-KR" altLang="en-US" spc="-50" dirty="0">
                <a:latin typeface="+mn-ea"/>
              </a:rPr>
              <a:t>정부 방침에 따른 중단 지시를 한 경우 </a:t>
            </a:r>
            <a:r>
              <a:rPr lang="en-US" altLang="ko-KR" spc="-50" dirty="0">
                <a:latin typeface="+mn-ea"/>
              </a:rPr>
              <a:t>Suspension</a:t>
            </a:r>
            <a:r>
              <a:rPr lang="ko-KR" altLang="en-US" spc="-50" dirty="0">
                <a:latin typeface="+mn-ea"/>
              </a:rPr>
              <a:t>의 적용 가능성은</a:t>
            </a:r>
            <a:r>
              <a:rPr lang="en-US" altLang="ko-KR" spc="-50" dirty="0">
                <a:latin typeface="+mn-ea"/>
              </a:rPr>
              <a:t>?</a:t>
            </a:r>
          </a:p>
          <a:p>
            <a:pPr marL="628650" indent="-342900">
              <a:buAutoNum type="arabicParenR"/>
            </a:pPr>
            <a:r>
              <a:rPr lang="ko-KR" altLang="en-US" spc="-50" dirty="0" smtClean="0">
                <a:latin typeface="+mn-ea"/>
              </a:rPr>
              <a:t> 이와 </a:t>
            </a:r>
            <a:r>
              <a:rPr lang="ko-KR" altLang="en-US" spc="-50" dirty="0">
                <a:latin typeface="+mn-ea"/>
              </a:rPr>
              <a:t>같은 상황에 실무적으로 어떻게 대응해야 하는가</a:t>
            </a:r>
          </a:p>
          <a:p>
            <a:pPr marL="628650" indent="-342900">
              <a:buAutoNum type="arabicParenR"/>
            </a:pPr>
            <a:r>
              <a:rPr lang="en-US" altLang="ko-KR" spc="-50" dirty="0" smtClean="0">
                <a:latin typeface="+mn-ea"/>
              </a:rPr>
              <a:t> Mitigation </a:t>
            </a:r>
            <a:r>
              <a:rPr lang="ko-KR" altLang="en-US" spc="-50" dirty="0">
                <a:latin typeface="+mn-ea"/>
              </a:rPr>
              <a:t>의무와 관련된 법리와 이를 실제 어떻게 이행해야 하는가</a:t>
            </a:r>
            <a:r>
              <a:rPr lang="en-US" altLang="ko-KR" spc="-50" dirty="0">
                <a:latin typeface="+mn-ea"/>
              </a:rPr>
              <a:t>?</a:t>
            </a:r>
          </a:p>
          <a:p>
            <a:pPr marL="628650" indent="-342900">
              <a:buAutoNum type="arabicParenR"/>
            </a:pPr>
            <a:r>
              <a:rPr lang="en-US" altLang="ko-KR" spc="-50" dirty="0" smtClean="0">
                <a:latin typeface="+mn-ea"/>
              </a:rPr>
              <a:t> Force </a:t>
            </a:r>
            <a:r>
              <a:rPr lang="en-US" altLang="ko-KR" spc="-50" dirty="0">
                <a:latin typeface="+mn-ea"/>
              </a:rPr>
              <a:t>Majeure</a:t>
            </a:r>
            <a:r>
              <a:rPr lang="ko-KR" altLang="en-US" spc="-50" dirty="0">
                <a:latin typeface="+mn-ea"/>
              </a:rPr>
              <a:t>시 비용보상까지 하도록 한 하도급 계약의 경우 어떻게 대응해야 하는가</a:t>
            </a:r>
            <a:r>
              <a:rPr lang="en-US" altLang="ko-KR" spc="-50" dirty="0">
                <a:latin typeface="+mn-ea"/>
              </a:rPr>
              <a:t>?</a:t>
            </a:r>
          </a:p>
          <a:p>
            <a:pPr marL="628650" indent="-342900">
              <a:spcAft>
                <a:spcPts val="600"/>
              </a:spcAft>
              <a:buAutoNum type="arabicParenR"/>
            </a:pPr>
            <a:r>
              <a:rPr lang="en-US" altLang="ko-KR" spc="-50" dirty="0" smtClean="0">
                <a:latin typeface="+mn-ea"/>
              </a:rPr>
              <a:t> Virtual </a:t>
            </a:r>
            <a:r>
              <a:rPr lang="en-US" altLang="ko-KR" spc="-50" dirty="0">
                <a:latin typeface="+mn-ea"/>
              </a:rPr>
              <a:t>hearing in times of COVID-19 pandemic / Emergency Arbitration? </a:t>
            </a:r>
          </a:p>
          <a:p>
            <a:r>
              <a:rPr lang="en-US" altLang="ko-KR" sz="2000" b="1" spc="-50" dirty="0" smtClean="0">
                <a:latin typeface="+mn-ea"/>
              </a:rPr>
              <a:t>3. Closing</a:t>
            </a:r>
            <a:endParaRPr lang="ko-KR" altLang="en-US" sz="2000" b="1" spc="-50" dirty="0">
              <a:latin typeface="+mn-ea"/>
              <a:cs typeface="Arial" panose="020B0604020202020204" pitchFamily="34" charset="0"/>
            </a:endParaRPr>
          </a:p>
        </p:txBody>
      </p:sp>
    </p:spTree>
    <p:extLst>
      <p:ext uri="{BB962C8B-B14F-4D97-AF65-F5344CB8AC3E}">
        <p14:creationId xmlns:p14="http://schemas.microsoft.com/office/powerpoint/2010/main" val="2331945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20</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4-1) </a:t>
            </a:r>
            <a:r>
              <a:rPr lang="ko-KR" altLang="en-US" b="1" dirty="0">
                <a:solidFill>
                  <a:schemeClr val="bg1"/>
                </a:solidFill>
                <a:latin typeface="+mn-ea"/>
                <a:cs typeface="Arial" panose="020B0604020202020204" pitchFamily="34" charset="0"/>
              </a:rPr>
              <a:t>공기연장과 관련하여 실무적으로 어떻게 대응해야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임정주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478223" y="166030"/>
            <a:ext cx="1508746" cy="338554"/>
          </a:xfrm>
          <a:prstGeom prst="rect">
            <a:avLst/>
          </a:prstGeom>
          <a:solidFill>
            <a:schemeClr val="bg1">
              <a:lumMod val="85000"/>
            </a:schemeClr>
          </a:solidFill>
        </p:spPr>
        <p:txBody>
          <a:bodyPr wrap="none" anchor="ctr">
            <a:spAutoFit/>
          </a:bodyPr>
          <a:lstStyle/>
          <a:p>
            <a:r>
              <a:rPr lang="ko-KR" altLang="en-US" sz="1600" b="1" spc="-50" dirty="0">
                <a:latin typeface="+mn-ea"/>
              </a:rPr>
              <a:t>對 </a:t>
            </a:r>
            <a:r>
              <a:rPr lang="ko-KR" altLang="en-US" sz="1600" b="1" spc="-50" dirty="0" err="1">
                <a:latin typeface="+mn-ea"/>
              </a:rPr>
              <a:t>발주처</a:t>
            </a:r>
            <a:r>
              <a:rPr lang="ko-KR" altLang="en-US" sz="1600" b="1" spc="-50" dirty="0">
                <a:latin typeface="+mn-ea"/>
              </a:rPr>
              <a:t> 대응</a:t>
            </a:r>
          </a:p>
        </p:txBody>
      </p:sp>
      <p:sp>
        <p:nvSpPr>
          <p:cNvPr id="8" name="직사각형 7">
            <a:extLst>
              <a:ext uri="{FF2B5EF4-FFF2-40B4-BE49-F238E27FC236}">
                <a16:creationId xmlns:a16="http://schemas.microsoft.com/office/drawing/2014/main" xmlns="" id="{CB35B8E1-2385-4F05-A4AE-21C3117EDE40}"/>
              </a:ext>
            </a:extLst>
          </p:cNvPr>
          <p:cNvSpPr/>
          <p:nvPr/>
        </p:nvSpPr>
        <p:spPr>
          <a:xfrm>
            <a:off x="3564428" y="1335654"/>
            <a:ext cx="2338993" cy="5075972"/>
          </a:xfrm>
          <a:prstGeom prst="rect">
            <a:avLst/>
          </a:prstGeom>
          <a:solidFill>
            <a:schemeClr val="bg1">
              <a:lumMod val="9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latin typeface="+mn-ea"/>
            </a:endParaRPr>
          </a:p>
        </p:txBody>
      </p:sp>
      <p:sp>
        <p:nvSpPr>
          <p:cNvPr id="9" name="직사각형 8">
            <a:extLst>
              <a:ext uri="{FF2B5EF4-FFF2-40B4-BE49-F238E27FC236}">
                <a16:creationId xmlns:a16="http://schemas.microsoft.com/office/drawing/2014/main" xmlns="" id="{E326FAD3-6E33-4D87-AD48-1C39F66D1B60}"/>
              </a:ext>
            </a:extLst>
          </p:cNvPr>
          <p:cNvSpPr/>
          <p:nvPr/>
        </p:nvSpPr>
        <p:spPr>
          <a:xfrm>
            <a:off x="803275" y="1424244"/>
            <a:ext cx="2095275" cy="487347"/>
          </a:xfrm>
          <a:prstGeom prst="rect">
            <a:avLst/>
          </a:prstGeom>
          <a:solidFill>
            <a:schemeClr val="bg1"/>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en-US" altLang="ko-KR" sz="1200" b="1" kern="0" spc="-50" noProof="0" dirty="0">
                <a:solidFill>
                  <a:prstClr val="black"/>
                </a:solidFill>
                <a:latin typeface="+mn-ea"/>
                <a:cs typeface="Arial" panose="020B0604020202020204" pitchFamily="34" charset="0"/>
              </a:rPr>
              <a:t>Event </a:t>
            </a:r>
            <a:r>
              <a:rPr lang="ko-KR" altLang="en-US" sz="1200" b="1" kern="0" spc="-50" noProof="0" dirty="0">
                <a:solidFill>
                  <a:prstClr val="black"/>
                </a:solidFill>
                <a:latin typeface="+mn-ea"/>
                <a:cs typeface="Arial" panose="020B0604020202020204" pitchFamily="34" charset="0"/>
              </a:rPr>
              <a:t>발생</a:t>
            </a:r>
            <a:endPar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endParaRPr>
          </a:p>
        </p:txBody>
      </p:sp>
      <p:sp>
        <p:nvSpPr>
          <p:cNvPr id="10" name="아래쪽 화살표 11">
            <a:extLst>
              <a:ext uri="{FF2B5EF4-FFF2-40B4-BE49-F238E27FC236}">
                <a16:creationId xmlns:a16="http://schemas.microsoft.com/office/drawing/2014/main" xmlns="" id="{BCC6C244-6F79-4F96-9432-469F8318919B}"/>
              </a:ext>
            </a:extLst>
          </p:cNvPr>
          <p:cNvSpPr/>
          <p:nvPr/>
        </p:nvSpPr>
        <p:spPr>
          <a:xfrm>
            <a:off x="4574501" y="1992946"/>
            <a:ext cx="318846" cy="446686"/>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11" name="아래쪽 화살표 12">
            <a:extLst>
              <a:ext uri="{FF2B5EF4-FFF2-40B4-BE49-F238E27FC236}">
                <a16:creationId xmlns:a16="http://schemas.microsoft.com/office/drawing/2014/main" xmlns="" id="{ADC6D92E-DAE6-425A-BF50-C3EE51D25415}"/>
              </a:ext>
            </a:extLst>
          </p:cNvPr>
          <p:cNvSpPr/>
          <p:nvPr/>
        </p:nvSpPr>
        <p:spPr>
          <a:xfrm rot="16200000">
            <a:off x="3103691" y="1417424"/>
            <a:ext cx="284286" cy="500988"/>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13" name="직사각형 12">
            <a:extLst>
              <a:ext uri="{FF2B5EF4-FFF2-40B4-BE49-F238E27FC236}">
                <a16:creationId xmlns:a16="http://schemas.microsoft.com/office/drawing/2014/main" xmlns="" id="{2E1500AD-598A-448C-BD30-AF4CC333761D}"/>
              </a:ext>
            </a:extLst>
          </p:cNvPr>
          <p:cNvSpPr/>
          <p:nvPr/>
        </p:nvSpPr>
        <p:spPr>
          <a:xfrm>
            <a:off x="3688368" y="1424244"/>
            <a:ext cx="2095275" cy="487347"/>
          </a:xfrm>
          <a:prstGeom prst="rect">
            <a:avLst/>
          </a:prstGeom>
          <a:solidFill>
            <a:schemeClr val="tx1">
              <a:lumMod val="65000"/>
              <a:lumOff val="3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en-US" altLang="ko-KR" sz="1200" b="1" kern="0" spc="-50" dirty="0">
                <a:solidFill>
                  <a:schemeClr val="bg1"/>
                </a:solidFill>
                <a:latin typeface="+mn-ea"/>
                <a:cs typeface="Arial" panose="020B0604020202020204" pitchFamily="34" charset="0"/>
              </a:rPr>
              <a:t>1. </a:t>
            </a:r>
            <a:r>
              <a:rPr lang="ko-KR" altLang="en-US" sz="1200" b="1" kern="0" spc="-50" dirty="0">
                <a:solidFill>
                  <a:schemeClr val="bg1"/>
                </a:solidFill>
                <a:latin typeface="+mn-ea"/>
                <a:cs typeface="Arial" panose="020B0604020202020204" pitchFamily="34" charset="0"/>
              </a:rPr>
              <a:t>계약조건 검토</a:t>
            </a:r>
            <a:endParaRPr lang="en-US" altLang="ko-KR" sz="1200" b="1" kern="0" spc="-50" dirty="0">
              <a:solidFill>
                <a:schemeClr val="bg1"/>
              </a:solidFill>
              <a:latin typeface="+mn-ea"/>
              <a:cs typeface="Arial" panose="020B0604020202020204" pitchFamily="34" charset="0"/>
            </a:endParaRPr>
          </a:p>
          <a:p>
            <a:pPr marL="0" marR="0" lvl="0" indent="0" algn="ctr" defTabSz="870234"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50" normalizeH="0" noProof="0" dirty="0">
                <a:ln>
                  <a:noFill/>
                </a:ln>
                <a:solidFill>
                  <a:schemeClr val="bg1"/>
                </a:solidFill>
                <a:effectLst/>
                <a:uLnTx/>
                <a:uFillTx/>
                <a:latin typeface="+mn-ea"/>
                <a:cs typeface="Arial" panose="020B0604020202020204" pitchFamily="34" charset="0"/>
              </a:rPr>
              <a:t>(Force Majeure </a:t>
            </a:r>
            <a:r>
              <a:rPr kumimoji="0" lang="ko-KR" altLang="en-US" sz="1200" b="1" i="0" u="none" strike="noStrike" kern="0" cap="none" spc="-50" normalizeH="0" noProof="0" dirty="0">
                <a:ln>
                  <a:noFill/>
                </a:ln>
                <a:solidFill>
                  <a:schemeClr val="bg1"/>
                </a:solidFill>
                <a:effectLst/>
                <a:uLnTx/>
                <a:uFillTx/>
                <a:latin typeface="+mn-ea"/>
                <a:cs typeface="Arial" panose="020B0604020202020204" pitchFamily="34" charset="0"/>
              </a:rPr>
              <a:t>해당여부</a:t>
            </a:r>
            <a:r>
              <a:rPr kumimoji="0" lang="en-US" altLang="ko-KR" sz="1200" b="1" i="0" u="none" strike="noStrike" kern="0" cap="none" spc="-50" normalizeH="0" noProof="0" dirty="0">
                <a:ln>
                  <a:noFill/>
                </a:ln>
                <a:solidFill>
                  <a:schemeClr val="bg1"/>
                </a:solidFill>
                <a:effectLst/>
                <a:uLnTx/>
                <a:uFillTx/>
                <a:latin typeface="+mn-ea"/>
                <a:cs typeface="Arial" panose="020B0604020202020204" pitchFamily="34" charset="0"/>
              </a:rPr>
              <a:t>)</a:t>
            </a:r>
            <a:endParaRPr kumimoji="0" lang="ko-KR" altLang="en-US" sz="1200" b="1" i="0" u="none" strike="noStrike" kern="0" cap="none" spc="-50" normalizeH="0" noProof="0" dirty="0">
              <a:ln>
                <a:noFill/>
              </a:ln>
              <a:solidFill>
                <a:schemeClr val="bg1"/>
              </a:solidFill>
              <a:effectLst/>
              <a:uLnTx/>
              <a:uFillTx/>
              <a:latin typeface="+mn-ea"/>
              <a:cs typeface="Arial" panose="020B0604020202020204" pitchFamily="34" charset="0"/>
            </a:endParaRPr>
          </a:p>
        </p:txBody>
      </p:sp>
      <p:sp>
        <p:nvSpPr>
          <p:cNvPr id="14" name="아래쪽 화살표 14">
            <a:extLst>
              <a:ext uri="{FF2B5EF4-FFF2-40B4-BE49-F238E27FC236}">
                <a16:creationId xmlns:a16="http://schemas.microsoft.com/office/drawing/2014/main" xmlns="" id="{8F9C8518-7940-4465-AFB5-4ABBFFB227CC}"/>
              </a:ext>
            </a:extLst>
          </p:cNvPr>
          <p:cNvSpPr/>
          <p:nvPr/>
        </p:nvSpPr>
        <p:spPr>
          <a:xfrm rot="16200000">
            <a:off x="6112608" y="1417424"/>
            <a:ext cx="284286" cy="500988"/>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15" name="직사각형 14">
            <a:extLst>
              <a:ext uri="{FF2B5EF4-FFF2-40B4-BE49-F238E27FC236}">
                <a16:creationId xmlns:a16="http://schemas.microsoft.com/office/drawing/2014/main" xmlns="" id="{4D9385E6-2BC4-4E1B-8006-B1685FC2795C}"/>
              </a:ext>
            </a:extLst>
          </p:cNvPr>
          <p:cNvSpPr/>
          <p:nvPr/>
        </p:nvSpPr>
        <p:spPr>
          <a:xfrm>
            <a:off x="6573460" y="1424244"/>
            <a:ext cx="2095275" cy="487347"/>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en-US" altLang="ko-KR" sz="1200" b="1" kern="0" spc="-50" noProof="0" dirty="0">
                <a:solidFill>
                  <a:prstClr val="black"/>
                </a:solidFill>
                <a:latin typeface="+mn-ea"/>
                <a:cs typeface="Arial" panose="020B0604020202020204" pitchFamily="34" charset="0"/>
              </a:rPr>
              <a:t>Insurance </a:t>
            </a:r>
            <a:r>
              <a:rPr lang="ko-KR" altLang="en-US" sz="1200" b="1" kern="0" spc="-50" noProof="0" dirty="0">
                <a:solidFill>
                  <a:prstClr val="black"/>
                </a:solidFill>
                <a:latin typeface="+mn-ea"/>
                <a:cs typeface="Arial" panose="020B0604020202020204" pitchFamily="34" charset="0"/>
              </a:rPr>
              <a:t>가능여부 검토</a:t>
            </a:r>
            <a:endPar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endParaRPr>
          </a:p>
        </p:txBody>
      </p:sp>
      <p:sp>
        <p:nvSpPr>
          <p:cNvPr id="16" name="아래쪽 화살표 16">
            <a:extLst>
              <a:ext uri="{FF2B5EF4-FFF2-40B4-BE49-F238E27FC236}">
                <a16:creationId xmlns:a16="http://schemas.microsoft.com/office/drawing/2014/main" xmlns="" id="{9FDFD515-BFAE-46C3-B5ED-6077896366C9}"/>
              </a:ext>
            </a:extLst>
          </p:cNvPr>
          <p:cNvSpPr/>
          <p:nvPr/>
        </p:nvSpPr>
        <p:spPr>
          <a:xfrm rot="16200000">
            <a:off x="8921499" y="1417424"/>
            <a:ext cx="284286" cy="500988"/>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17" name="직사각형 16">
            <a:extLst>
              <a:ext uri="{FF2B5EF4-FFF2-40B4-BE49-F238E27FC236}">
                <a16:creationId xmlns:a16="http://schemas.microsoft.com/office/drawing/2014/main" xmlns="" id="{EA367CFF-9EED-46E0-9309-6BD1F269F203}"/>
              </a:ext>
            </a:extLst>
          </p:cNvPr>
          <p:cNvSpPr/>
          <p:nvPr/>
        </p:nvSpPr>
        <p:spPr>
          <a:xfrm>
            <a:off x="9458550" y="1424244"/>
            <a:ext cx="2095275" cy="487347"/>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en-US" altLang="ko-KR" sz="1200" b="1" kern="0" spc="-50" noProof="0" dirty="0">
                <a:solidFill>
                  <a:prstClr val="black"/>
                </a:solidFill>
                <a:latin typeface="+mn-ea"/>
                <a:cs typeface="Arial" panose="020B0604020202020204" pitchFamily="34" charset="0"/>
              </a:rPr>
              <a:t>Insurance </a:t>
            </a:r>
            <a:r>
              <a:rPr lang="ko-KR" altLang="en-US" sz="1200" b="1" kern="0" spc="-50" noProof="0" dirty="0">
                <a:solidFill>
                  <a:prstClr val="black"/>
                </a:solidFill>
                <a:latin typeface="+mn-ea"/>
                <a:cs typeface="Arial" panose="020B0604020202020204" pitchFamily="34" charset="0"/>
              </a:rPr>
              <a:t>처리</a:t>
            </a:r>
            <a:endPar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endParaRPr>
          </a:p>
        </p:txBody>
      </p:sp>
      <p:sp>
        <p:nvSpPr>
          <p:cNvPr id="18" name="직사각형 17">
            <a:extLst>
              <a:ext uri="{FF2B5EF4-FFF2-40B4-BE49-F238E27FC236}">
                <a16:creationId xmlns:a16="http://schemas.microsoft.com/office/drawing/2014/main" xmlns="" id="{098B92DD-A89D-4CD3-84E4-0EB331B90389}"/>
              </a:ext>
            </a:extLst>
          </p:cNvPr>
          <p:cNvSpPr/>
          <p:nvPr/>
        </p:nvSpPr>
        <p:spPr>
          <a:xfrm>
            <a:off x="3688368" y="2520986"/>
            <a:ext cx="2095275" cy="487347"/>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50" normalizeH="0" noProof="0" dirty="0">
                <a:ln>
                  <a:noFill/>
                </a:ln>
                <a:solidFill>
                  <a:prstClr val="black"/>
                </a:solidFill>
                <a:effectLst/>
                <a:uLnTx/>
                <a:uFillTx/>
                <a:latin typeface="+mn-ea"/>
                <a:cs typeface="Arial" panose="020B0604020202020204" pitchFamily="34" charset="0"/>
              </a:rPr>
              <a:t>2. Notice</a:t>
            </a:r>
          </a:p>
          <a:p>
            <a:pPr marL="0" marR="0" lvl="0" indent="0" algn="ctr" defTabSz="870234" eaLnBrk="1" fontAlgn="auto" latinLnBrk="0" hangingPunct="1">
              <a:lnSpc>
                <a:spcPct val="100000"/>
              </a:lnSpc>
              <a:spcBef>
                <a:spcPts val="0"/>
              </a:spcBef>
              <a:spcAft>
                <a:spcPts val="0"/>
              </a:spcAft>
              <a:buClrTx/>
              <a:buSzTx/>
              <a:buFontTx/>
              <a:buNone/>
              <a:tabLst/>
              <a:defRPr/>
            </a:pPr>
            <a:r>
              <a:rPr lang="en-US" altLang="ko-KR" sz="1200" b="1" kern="0" spc="-50" dirty="0">
                <a:solidFill>
                  <a:prstClr val="black"/>
                </a:solidFill>
                <a:latin typeface="+mn-ea"/>
                <a:cs typeface="Arial" panose="020B0604020202020204" pitchFamily="34" charset="0"/>
              </a:rPr>
              <a:t>(</a:t>
            </a:r>
            <a:r>
              <a:rPr lang="ko-KR" altLang="en-US" sz="1200" b="1" kern="0" spc="-50" dirty="0">
                <a:solidFill>
                  <a:prstClr val="black"/>
                </a:solidFill>
                <a:latin typeface="+mn-ea"/>
                <a:cs typeface="Arial" panose="020B0604020202020204" pitchFamily="34" charset="0"/>
              </a:rPr>
              <a:t>특정시간 이내 통보</a:t>
            </a:r>
            <a:r>
              <a:rPr lang="en-US" altLang="ko-KR" sz="1200" b="1" kern="0" spc="-50" dirty="0">
                <a:solidFill>
                  <a:prstClr val="black"/>
                </a:solidFill>
                <a:latin typeface="+mn-ea"/>
                <a:cs typeface="Arial" panose="020B0604020202020204" pitchFamily="34" charset="0"/>
              </a:rPr>
              <a:t>)</a:t>
            </a:r>
            <a:endPar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endParaRPr>
          </a:p>
        </p:txBody>
      </p:sp>
      <p:sp>
        <p:nvSpPr>
          <p:cNvPr id="19" name="직사각형 18">
            <a:extLst>
              <a:ext uri="{FF2B5EF4-FFF2-40B4-BE49-F238E27FC236}">
                <a16:creationId xmlns:a16="http://schemas.microsoft.com/office/drawing/2014/main" xmlns="" id="{691AAF15-E65D-44DD-929D-14892DBFA1E6}"/>
              </a:ext>
            </a:extLst>
          </p:cNvPr>
          <p:cNvSpPr/>
          <p:nvPr/>
        </p:nvSpPr>
        <p:spPr>
          <a:xfrm>
            <a:off x="3688368" y="3617728"/>
            <a:ext cx="2095275" cy="487347"/>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50" normalizeH="0" noProof="0" dirty="0">
                <a:ln>
                  <a:noFill/>
                </a:ln>
                <a:solidFill>
                  <a:prstClr val="black"/>
                </a:solidFill>
                <a:effectLst/>
                <a:uLnTx/>
                <a:uFillTx/>
                <a:latin typeface="+mn-ea"/>
                <a:cs typeface="Arial" panose="020B0604020202020204" pitchFamily="34" charset="0"/>
              </a:rPr>
              <a:t>3. Mitigation Plan </a:t>
            </a:r>
            <a:r>
              <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rPr>
              <a:t>제출</a:t>
            </a:r>
          </a:p>
        </p:txBody>
      </p:sp>
      <p:sp>
        <p:nvSpPr>
          <p:cNvPr id="20" name="아래쪽 화살표 20">
            <a:extLst>
              <a:ext uri="{FF2B5EF4-FFF2-40B4-BE49-F238E27FC236}">
                <a16:creationId xmlns:a16="http://schemas.microsoft.com/office/drawing/2014/main" xmlns="" id="{692C9C7F-FA07-4409-8DD7-B1D7F34E4819}"/>
              </a:ext>
            </a:extLst>
          </p:cNvPr>
          <p:cNvSpPr/>
          <p:nvPr/>
        </p:nvSpPr>
        <p:spPr>
          <a:xfrm>
            <a:off x="4574501" y="3089688"/>
            <a:ext cx="318846" cy="446686"/>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21" name="직사각형 20">
            <a:extLst>
              <a:ext uri="{FF2B5EF4-FFF2-40B4-BE49-F238E27FC236}">
                <a16:creationId xmlns:a16="http://schemas.microsoft.com/office/drawing/2014/main" xmlns="" id="{6C735C7E-AD77-407A-AA1A-E84B4878E2B5}"/>
              </a:ext>
            </a:extLst>
          </p:cNvPr>
          <p:cNvSpPr/>
          <p:nvPr/>
        </p:nvSpPr>
        <p:spPr>
          <a:xfrm>
            <a:off x="3688368" y="4721188"/>
            <a:ext cx="2095275" cy="487347"/>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50" normalizeH="0" noProof="0" dirty="0">
                <a:ln>
                  <a:noFill/>
                </a:ln>
                <a:solidFill>
                  <a:prstClr val="black"/>
                </a:solidFill>
                <a:effectLst/>
                <a:uLnTx/>
                <a:uFillTx/>
                <a:latin typeface="+mn-ea"/>
                <a:cs typeface="Arial" panose="020B0604020202020204" pitchFamily="34" charset="0"/>
              </a:rPr>
              <a:t>Mitigation </a:t>
            </a:r>
            <a:r>
              <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rPr>
              <a:t>수행</a:t>
            </a:r>
          </a:p>
        </p:txBody>
      </p:sp>
      <p:sp>
        <p:nvSpPr>
          <p:cNvPr id="22" name="아래쪽 화살표 22">
            <a:extLst>
              <a:ext uri="{FF2B5EF4-FFF2-40B4-BE49-F238E27FC236}">
                <a16:creationId xmlns:a16="http://schemas.microsoft.com/office/drawing/2014/main" xmlns="" id="{3D665198-D992-45C6-944B-6C8624E7165C}"/>
              </a:ext>
            </a:extLst>
          </p:cNvPr>
          <p:cNvSpPr/>
          <p:nvPr/>
        </p:nvSpPr>
        <p:spPr>
          <a:xfrm>
            <a:off x="4574501" y="4186429"/>
            <a:ext cx="318846" cy="446686"/>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23" name="직사각형 22">
            <a:extLst>
              <a:ext uri="{FF2B5EF4-FFF2-40B4-BE49-F238E27FC236}">
                <a16:creationId xmlns:a16="http://schemas.microsoft.com/office/drawing/2014/main" xmlns="" id="{04E20E59-6AB9-4C7B-84A7-77EBAEEE6F0D}"/>
              </a:ext>
            </a:extLst>
          </p:cNvPr>
          <p:cNvSpPr/>
          <p:nvPr/>
        </p:nvSpPr>
        <p:spPr>
          <a:xfrm>
            <a:off x="3688368" y="5811208"/>
            <a:ext cx="2095275" cy="487347"/>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lIns="36000" rIns="36000"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50" normalizeH="0" noProof="0" dirty="0">
                <a:ln>
                  <a:noFill/>
                </a:ln>
                <a:solidFill>
                  <a:prstClr val="black"/>
                </a:solidFill>
                <a:effectLst/>
                <a:uLnTx/>
                <a:uFillTx/>
                <a:latin typeface="+mn-ea"/>
                <a:cs typeface="Arial" panose="020B0604020202020204" pitchFamily="34" charset="0"/>
              </a:rPr>
              <a:t>4. Force Majeure </a:t>
            </a:r>
            <a:r>
              <a:rPr lang="ko-KR" altLang="en-US" sz="1200" b="1" kern="0" spc="-50" dirty="0">
                <a:solidFill>
                  <a:prstClr val="black"/>
                </a:solidFill>
                <a:latin typeface="+mn-ea"/>
                <a:cs typeface="Arial" panose="020B0604020202020204" pitchFamily="34" charset="0"/>
              </a:rPr>
              <a:t>결과파악</a:t>
            </a:r>
            <a:endParaRPr lang="en-US" altLang="ko-KR" sz="1200" b="1" kern="0" spc="-50" dirty="0">
              <a:solidFill>
                <a:prstClr val="black"/>
              </a:solidFill>
              <a:latin typeface="+mn-ea"/>
              <a:cs typeface="Arial" panose="020B0604020202020204" pitchFamily="34" charset="0"/>
            </a:endParaRPr>
          </a:p>
          <a:p>
            <a:pPr marL="0" marR="0" lvl="0" indent="0" algn="ctr" defTabSz="870234" eaLnBrk="1" fontAlgn="auto" latinLnBrk="0" hangingPunct="1">
              <a:lnSpc>
                <a:spcPct val="100000"/>
              </a:lnSpc>
              <a:spcBef>
                <a:spcPts val="0"/>
              </a:spcBef>
              <a:spcAft>
                <a:spcPts val="0"/>
              </a:spcAft>
              <a:buClrTx/>
              <a:buSzTx/>
              <a:buFontTx/>
              <a:buNone/>
              <a:tabLst/>
              <a:defRPr/>
            </a:pPr>
            <a:r>
              <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rPr>
              <a:t>및 </a:t>
            </a:r>
            <a:r>
              <a:rPr kumimoji="0" lang="en-US" altLang="ko-KR" sz="1200" b="1" i="0" u="none" strike="noStrike" kern="0" cap="none" spc="-50" normalizeH="0" noProof="0" dirty="0">
                <a:ln>
                  <a:noFill/>
                </a:ln>
                <a:solidFill>
                  <a:prstClr val="black"/>
                </a:solidFill>
                <a:effectLst/>
                <a:uLnTx/>
                <a:uFillTx/>
                <a:latin typeface="+mn-ea"/>
                <a:cs typeface="Arial" panose="020B0604020202020204" pitchFamily="34" charset="0"/>
              </a:rPr>
              <a:t>Notice</a:t>
            </a:r>
            <a:endPar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endParaRPr>
          </a:p>
        </p:txBody>
      </p:sp>
      <p:sp>
        <p:nvSpPr>
          <p:cNvPr id="24" name="아래쪽 화살표 24">
            <a:extLst>
              <a:ext uri="{FF2B5EF4-FFF2-40B4-BE49-F238E27FC236}">
                <a16:creationId xmlns:a16="http://schemas.microsoft.com/office/drawing/2014/main" xmlns="" id="{09216A0A-DFB6-435E-AF6D-FC42827DC1E2}"/>
              </a:ext>
            </a:extLst>
          </p:cNvPr>
          <p:cNvSpPr/>
          <p:nvPr/>
        </p:nvSpPr>
        <p:spPr>
          <a:xfrm>
            <a:off x="4574501" y="5283171"/>
            <a:ext cx="318846" cy="446686"/>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25" name="직사각형 24">
            <a:extLst>
              <a:ext uri="{FF2B5EF4-FFF2-40B4-BE49-F238E27FC236}">
                <a16:creationId xmlns:a16="http://schemas.microsoft.com/office/drawing/2014/main" xmlns="" id="{90AD17A6-748A-4625-A38E-4E803C9DD60B}"/>
              </a:ext>
            </a:extLst>
          </p:cNvPr>
          <p:cNvSpPr/>
          <p:nvPr/>
        </p:nvSpPr>
        <p:spPr>
          <a:xfrm>
            <a:off x="6573460" y="4254463"/>
            <a:ext cx="2095275" cy="487347"/>
          </a:xfrm>
          <a:prstGeom prst="rect">
            <a:avLst/>
          </a:prstGeom>
          <a:solidFill>
            <a:schemeClr val="tx1">
              <a:lumMod val="65000"/>
              <a:lumOff val="3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ko-KR" altLang="en-US" sz="1200" b="1" kern="0" spc="-50" dirty="0">
                <a:solidFill>
                  <a:schemeClr val="bg1"/>
                </a:solidFill>
                <a:latin typeface="+mn-ea"/>
                <a:cs typeface="Arial" panose="020B0604020202020204" pitchFamily="34" charset="0"/>
              </a:rPr>
              <a:t>상황 </a:t>
            </a:r>
            <a:r>
              <a:rPr lang="ko-KR" altLang="en-US" sz="1200" b="1" kern="0" spc="-50" dirty="0" err="1">
                <a:solidFill>
                  <a:schemeClr val="bg1"/>
                </a:solidFill>
                <a:latin typeface="+mn-ea"/>
                <a:cs typeface="Arial" panose="020B0604020202020204" pitchFamily="34" charset="0"/>
              </a:rPr>
              <a:t>지속시</a:t>
            </a:r>
            <a:endParaRPr lang="en-US" altLang="ko-KR" sz="1200" b="1" kern="0" spc="-50" noProof="0" dirty="0">
              <a:solidFill>
                <a:schemeClr val="bg1"/>
              </a:solidFill>
              <a:latin typeface="+mn-ea"/>
              <a:cs typeface="Arial" panose="020B0604020202020204" pitchFamily="34" charset="0"/>
            </a:endParaRPr>
          </a:p>
          <a:p>
            <a:pPr marL="0" marR="0" lvl="0" indent="0" algn="ctr" defTabSz="870234"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50" normalizeH="0" dirty="0">
                <a:ln>
                  <a:noFill/>
                </a:ln>
                <a:solidFill>
                  <a:schemeClr val="bg1"/>
                </a:solidFill>
                <a:effectLst/>
                <a:uLnTx/>
                <a:uFillTx/>
                <a:latin typeface="+mn-ea"/>
                <a:cs typeface="Arial" panose="020B0604020202020204" pitchFamily="34" charset="0"/>
              </a:rPr>
              <a:t>Termination </a:t>
            </a:r>
            <a:r>
              <a:rPr kumimoji="0" lang="ko-KR" altLang="en-US" sz="1200" b="1" i="0" u="none" strike="noStrike" kern="0" cap="none" spc="-50" normalizeH="0" dirty="0">
                <a:ln>
                  <a:noFill/>
                </a:ln>
                <a:solidFill>
                  <a:schemeClr val="bg1"/>
                </a:solidFill>
                <a:effectLst/>
                <a:uLnTx/>
                <a:uFillTx/>
                <a:latin typeface="+mn-ea"/>
                <a:cs typeface="Arial" panose="020B0604020202020204" pitchFamily="34" charset="0"/>
              </a:rPr>
              <a:t>조건 검토</a:t>
            </a:r>
            <a:r>
              <a:rPr kumimoji="0" lang="en-US" altLang="ko-KR" sz="1200" b="1" i="0" u="none" strike="noStrike" kern="0" cap="none" spc="-50" normalizeH="0" dirty="0">
                <a:ln>
                  <a:noFill/>
                </a:ln>
                <a:solidFill>
                  <a:schemeClr val="bg1"/>
                </a:solidFill>
                <a:effectLst/>
                <a:uLnTx/>
                <a:uFillTx/>
                <a:latin typeface="+mn-ea"/>
                <a:cs typeface="Arial" panose="020B0604020202020204" pitchFamily="34" charset="0"/>
              </a:rPr>
              <a:t> </a:t>
            </a:r>
            <a:endParaRPr kumimoji="0" lang="ko-KR" altLang="en-US" sz="1200" b="1" i="0" u="none" strike="noStrike" kern="0" cap="none" spc="-50" normalizeH="0" noProof="0" dirty="0">
              <a:ln>
                <a:noFill/>
              </a:ln>
              <a:solidFill>
                <a:schemeClr val="bg1"/>
              </a:solidFill>
              <a:effectLst/>
              <a:uLnTx/>
              <a:uFillTx/>
              <a:latin typeface="+mn-ea"/>
              <a:cs typeface="Arial" panose="020B0604020202020204" pitchFamily="34" charset="0"/>
            </a:endParaRPr>
          </a:p>
        </p:txBody>
      </p:sp>
      <p:sp>
        <p:nvSpPr>
          <p:cNvPr id="26" name="직사각형 25">
            <a:extLst>
              <a:ext uri="{FF2B5EF4-FFF2-40B4-BE49-F238E27FC236}">
                <a16:creationId xmlns:a16="http://schemas.microsoft.com/office/drawing/2014/main" xmlns="" id="{6ECD2E59-21AD-4164-888E-4FDC9FBB9274}"/>
              </a:ext>
            </a:extLst>
          </p:cNvPr>
          <p:cNvSpPr/>
          <p:nvPr/>
        </p:nvSpPr>
        <p:spPr>
          <a:xfrm>
            <a:off x="9458550" y="4254463"/>
            <a:ext cx="2095275" cy="487347"/>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50" normalizeH="0" dirty="0">
                <a:ln>
                  <a:noFill/>
                </a:ln>
                <a:solidFill>
                  <a:prstClr val="black"/>
                </a:solidFill>
                <a:effectLst/>
                <a:uLnTx/>
                <a:uFillTx/>
                <a:latin typeface="+mn-ea"/>
                <a:cs typeface="Arial" panose="020B0604020202020204" pitchFamily="34" charset="0"/>
              </a:rPr>
              <a:t>Termination</a:t>
            </a:r>
            <a:endParaRPr kumimoji="0" lang="ko-KR" altLang="en-US" sz="1200" b="1" i="0" u="none" strike="noStrike" kern="0" cap="none" spc="-50" normalizeH="0" noProof="0" dirty="0">
              <a:ln>
                <a:noFill/>
              </a:ln>
              <a:solidFill>
                <a:prstClr val="black"/>
              </a:solidFill>
              <a:effectLst/>
              <a:uLnTx/>
              <a:uFillTx/>
              <a:latin typeface="+mn-ea"/>
              <a:cs typeface="Arial" panose="020B0604020202020204" pitchFamily="34" charset="0"/>
            </a:endParaRPr>
          </a:p>
        </p:txBody>
      </p:sp>
      <p:sp>
        <p:nvSpPr>
          <p:cNvPr id="27" name="아래쪽 화살표 33">
            <a:extLst>
              <a:ext uri="{FF2B5EF4-FFF2-40B4-BE49-F238E27FC236}">
                <a16:creationId xmlns:a16="http://schemas.microsoft.com/office/drawing/2014/main" xmlns="" id="{45D505BC-204D-4E78-A5FE-B5B806D9255A}"/>
              </a:ext>
            </a:extLst>
          </p:cNvPr>
          <p:cNvSpPr/>
          <p:nvPr/>
        </p:nvSpPr>
        <p:spPr>
          <a:xfrm rot="16200000">
            <a:off x="8921499" y="4247643"/>
            <a:ext cx="284286" cy="500988"/>
          </a:xfrm>
          <a:prstGeom prst="downArrow">
            <a:avLst/>
          </a:prstGeom>
          <a:solidFill>
            <a:schemeClr val="bg1">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latin typeface="+mn-ea"/>
            </a:endParaRPr>
          </a:p>
        </p:txBody>
      </p:sp>
      <p:sp>
        <p:nvSpPr>
          <p:cNvPr id="28" name="Rectangle 1">
            <a:extLst>
              <a:ext uri="{FF2B5EF4-FFF2-40B4-BE49-F238E27FC236}">
                <a16:creationId xmlns:a16="http://schemas.microsoft.com/office/drawing/2014/main" xmlns="" id="{5A6E03CD-ACC5-4EB7-9945-8D23E26812FD}"/>
              </a:ext>
            </a:extLst>
          </p:cNvPr>
          <p:cNvSpPr>
            <a:spLocks noChangeArrowheads="1"/>
          </p:cNvSpPr>
          <p:nvPr/>
        </p:nvSpPr>
        <p:spPr bwMode="auto">
          <a:xfrm>
            <a:off x="6532357" y="1871902"/>
            <a:ext cx="2418412" cy="533332"/>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noAutofit/>
          </a:bodyPr>
          <a:lstStyle/>
          <a:p>
            <a:pPr marL="88900" indent="-88900" defTabSz="870234" fontAlgn="base" latinLnBrk="0">
              <a:spcBef>
                <a:spcPct val="0"/>
              </a:spcBef>
              <a:spcAft>
                <a:spcPct val="0"/>
              </a:spcAft>
              <a:buFont typeface="Arial" panose="020B0604020202020204" pitchFamily="34" charset="0"/>
              <a:buChar char="•"/>
            </a:pPr>
            <a:r>
              <a:rPr kumimoji="1" lang="en-US" altLang="ko-KR" sz="1050" b="1" kern="0" spc="-50" dirty="0">
                <a:solidFill>
                  <a:prstClr val="black"/>
                </a:solidFill>
                <a:latin typeface="+mn-ea"/>
                <a:cs typeface="Arial" panose="020B0604020202020204" pitchFamily="34" charset="0"/>
              </a:rPr>
              <a:t>Insurance </a:t>
            </a:r>
            <a:r>
              <a:rPr kumimoji="1" lang="ko-KR" altLang="en-US" sz="1050" b="1" kern="0" spc="-50" dirty="0">
                <a:solidFill>
                  <a:prstClr val="black"/>
                </a:solidFill>
                <a:latin typeface="+mn-ea"/>
                <a:cs typeface="Arial" panose="020B0604020202020204" pitchFamily="34" charset="0"/>
              </a:rPr>
              <a:t>조건 확인</a:t>
            </a:r>
            <a:endParaRPr kumimoji="1" lang="en-US" altLang="ko-KR" sz="1050" b="1" kern="0" spc="-50" dirty="0">
              <a:solidFill>
                <a:prstClr val="black"/>
              </a:solidFill>
              <a:latin typeface="+mn-ea"/>
              <a:cs typeface="Arial" panose="020B0604020202020204" pitchFamily="34" charset="0"/>
            </a:endParaRPr>
          </a:p>
          <a:p>
            <a:pPr marL="88900" indent="-88900" defTabSz="870234" fontAlgn="base" latinLnBrk="0">
              <a:spcBef>
                <a:spcPct val="0"/>
              </a:spcBef>
              <a:spcAft>
                <a:spcPct val="0"/>
              </a:spcAft>
              <a:buFont typeface="Arial" panose="020B0604020202020204" pitchFamily="34" charset="0"/>
              <a:buChar char="•"/>
            </a:pPr>
            <a:r>
              <a:rPr kumimoji="1" lang="ko-KR" altLang="en-US" sz="1050" b="1" kern="0" spc="-50" dirty="0">
                <a:solidFill>
                  <a:prstClr val="black"/>
                </a:solidFill>
                <a:latin typeface="+mn-ea"/>
                <a:cs typeface="Arial" panose="020B0604020202020204" pitchFamily="34" charset="0"/>
              </a:rPr>
              <a:t>실사를 위한 자료 확보 및 정리</a:t>
            </a:r>
          </a:p>
        </p:txBody>
      </p:sp>
      <p:sp>
        <p:nvSpPr>
          <p:cNvPr id="29" name="직사각형 28">
            <a:extLst>
              <a:ext uri="{FF2B5EF4-FFF2-40B4-BE49-F238E27FC236}">
                <a16:creationId xmlns:a16="http://schemas.microsoft.com/office/drawing/2014/main" xmlns="" id="{52E2D53F-D5EC-4A49-809C-5D35DB5CC42B}"/>
              </a:ext>
            </a:extLst>
          </p:cNvPr>
          <p:cNvSpPr/>
          <p:nvPr/>
        </p:nvSpPr>
        <p:spPr>
          <a:xfrm>
            <a:off x="6573460" y="2454311"/>
            <a:ext cx="3073540" cy="1576567"/>
          </a:xfrm>
          <a:prstGeom prst="rect">
            <a:avLst/>
          </a:prstGeom>
          <a:ln w="3175">
            <a:solidFill>
              <a:schemeClr val="tx1"/>
            </a:solidFill>
          </a:ln>
        </p:spPr>
        <p:txBody>
          <a:bodyPr wrap="square" tIns="72000" bIns="72000">
            <a:spAutoFit/>
          </a:bodyPr>
          <a:lstStyle/>
          <a:p>
            <a:pPr marL="85725" marR="0" lvl="0" algn="ctr" defTabSz="870234" eaLnBrk="1" fontAlgn="auto" latinLnBrk="0" hangingPunct="1">
              <a:spcBef>
                <a:spcPts val="0"/>
              </a:spcBef>
              <a:spcAft>
                <a:spcPts val="600"/>
              </a:spcAft>
              <a:buClrTx/>
              <a:buSzTx/>
              <a:tabLst/>
              <a:defRPr/>
            </a:pPr>
            <a:r>
              <a:rPr lang="en-US" altLang="ko-KR" sz="1100" b="1" u="sng" kern="0" spc="-50" dirty="0">
                <a:solidFill>
                  <a:srgbClr val="FF0000"/>
                </a:solidFill>
                <a:latin typeface="+mn-ea"/>
                <a:cs typeface="Arial" panose="020B0604020202020204" pitchFamily="34" charset="0"/>
              </a:rPr>
              <a:t>&lt;Notice </a:t>
            </a:r>
            <a:r>
              <a:rPr lang="ko-KR" altLang="en-US" sz="1100" b="1" u="sng" kern="0" spc="-50" dirty="0">
                <a:solidFill>
                  <a:srgbClr val="FF0000"/>
                </a:solidFill>
                <a:latin typeface="+mn-ea"/>
                <a:cs typeface="Arial" panose="020B0604020202020204" pitchFamily="34" charset="0"/>
              </a:rPr>
              <a:t>포함내용</a:t>
            </a:r>
            <a:r>
              <a:rPr lang="en-US" altLang="ko-KR" sz="1100" b="1" u="sng" kern="0" spc="-50" dirty="0">
                <a:solidFill>
                  <a:srgbClr val="FF0000"/>
                </a:solidFill>
                <a:latin typeface="+mn-ea"/>
                <a:cs typeface="Arial" panose="020B0604020202020204" pitchFamily="34" charset="0"/>
              </a:rPr>
              <a:t>&gt;</a:t>
            </a:r>
          </a:p>
          <a:p>
            <a:pPr marL="266700" marR="0" lvl="0" indent="-200025" defTabSz="870234" eaLnBrk="1" fontAlgn="auto" latinLnBrk="0" hangingPunct="1">
              <a:spcBef>
                <a:spcPts val="0"/>
              </a:spcBef>
              <a:spcAft>
                <a:spcPts val="0"/>
              </a:spcAft>
              <a:buClrTx/>
              <a:buSzTx/>
              <a:buFont typeface="Arial" panose="020B0604020202020204" pitchFamily="34" charset="0"/>
              <a:buChar char="•"/>
              <a:tabLst/>
              <a:defRPr/>
            </a:pPr>
            <a:r>
              <a:rPr lang="ko-KR" altLang="en-US" sz="1100" kern="0" spc="-50" dirty="0">
                <a:solidFill>
                  <a:prstClr val="black"/>
                </a:solidFill>
                <a:latin typeface="+mn-ea"/>
                <a:cs typeface="Arial" panose="020B0604020202020204" pitchFamily="34" charset="0"/>
              </a:rPr>
              <a:t>불가항력 상황의 발생</a:t>
            </a:r>
            <a:endParaRPr lang="en-US" altLang="ko-KR" sz="1100" kern="0" spc="-50" dirty="0">
              <a:solidFill>
                <a:prstClr val="black"/>
              </a:solidFill>
              <a:latin typeface="+mn-ea"/>
              <a:cs typeface="Arial" panose="020B0604020202020204" pitchFamily="34" charset="0"/>
            </a:endParaRPr>
          </a:p>
          <a:p>
            <a:pPr marL="266700" marR="0" lvl="0" indent="-200025" defTabSz="870234" eaLnBrk="1" fontAlgn="auto" latinLnBrk="0" hangingPunct="1">
              <a:spcBef>
                <a:spcPts val="0"/>
              </a:spcBef>
              <a:spcAft>
                <a:spcPts val="0"/>
              </a:spcAft>
              <a:buClrTx/>
              <a:buSzTx/>
              <a:buFont typeface="Arial" panose="020B0604020202020204" pitchFamily="34" charset="0"/>
              <a:buChar char="•"/>
              <a:tabLst/>
              <a:defRPr/>
            </a:pPr>
            <a:r>
              <a:rPr lang="ko-KR" altLang="en-US" sz="1100" kern="0" spc="-50" dirty="0">
                <a:solidFill>
                  <a:prstClr val="black"/>
                </a:solidFill>
                <a:latin typeface="+mn-ea"/>
                <a:cs typeface="Arial" panose="020B0604020202020204" pitchFamily="34" charset="0"/>
              </a:rPr>
              <a:t>직접적 피해에 대한 구체적 기술</a:t>
            </a:r>
            <a:endParaRPr lang="en-US" altLang="ko-KR" sz="1100" kern="0" spc="-50" dirty="0">
              <a:solidFill>
                <a:prstClr val="black"/>
              </a:solidFill>
              <a:latin typeface="+mn-ea"/>
              <a:cs typeface="Arial" panose="020B0604020202020204" pitchFamily="34" charset="0"/>
            </a:endParaRPr>
          </a:p>
          <a:p>
            <a:pPr marL="266700" marR="0" lvl="0" indent="-200025" defTabSz="870234" eaLnBrk="1" fontAlgn="auto" latinLnBrk="0" hangingPunct="1">
              <a:spcBef>
                <a:spcPts val="0"/>
              </a:spcBef>
              <a:spcAft>
                <a:spcPts val="0"/>
              </a:spcAft>
              <a:buClrTx/>
              <a:buSzTx/>
              <a:buFont typeface="Arial" panose="020B0604020202020204" pitchFamily="34" charset="0"/>
              <a:buChar char="•"/>
              <a:tabLst/>
              <a:defRPr/>
            </a:pPr>
            <a:r>
              <a:rPr lang="ko-KR" altLang="en-US" sz="1100" kern="0" spc="-50" dirty="0">
                <a:solidFill>
                  <a:prstClr val="black"/>
                </a:solidFill>
                <a:latin typeface="+mn-ea"/>
                <a:cs typeface="Arial" panose="020B0604020202020204" pitchFamily="34" charset="0"/>
              </a:rPr>
              <a:t>계약자의 초도 대응 및 조치내용</a:t>
            </a:r>
            <a:endParaRPr lang="en-US" altLang="ko-KR" sz="1100" kern="0" spc="-50" dirty="0">
              <a:solidFill>
                <a:prstClr val="black"/>
              </a:solidFill>
              <a:latin typeface="+mn-ea"/>
              <a:cs typeface="Arial" panose="020B0604020202020204" pitchFamily="34" charset="0"/>
            </a:endParaRPr>
          </a:p>
          <a:p>
            <a:pPr marL="266700" marR="0" lvl="0" indent="-200025" defTabSz="870234" eaLnBrk="1" fontAlgn="auto" latinLnBrk="0" hangingPunct="1">
              <a:spcBef>
                <a:spcPts val="0"/>
              </a:spcBef>
              <a:spcAft>
                <a:spcPts val="0"/>
              </a:spcAft>
              <a:buClrTx/>
              <a:buSzTx/>
              <a:buFont typeface="Arial" panose="020B0604020202020204" pitchFamily="34" charset="0"/>
              <a:buChar char="•"/>
              <a:tabLst/>
              <a:defRPr/>
            </a:pPr>
            <a:r>
              <a:rPr lang="ko-KR" altLang="en-US" sz="1100" kern="0" spc="-50" dirty="0">
                <a:solidFill>
                  <a:prstClr val="black"/>
                </a:solidFill>
                <a:latin typeface="+mn-ea"/>
                <a:cs typeface="Arial" panose="020B0604020202020204" pitchFamily="34" charset="0"/>
              </a:rPr>
              <a:t>불가항력적 상황으로 판단되기 위한 내용</a:t>
            </a:r>
            <a:endParaRPr lang="en-US" altLang="ko-KR" sz="1100" kern="0" spc="-50" dirty="0">
              <a:solidFill>
                <a:prstClr val="black"/>
              </a:solidFill>
              <a:latin typeface="+mn-ea"/>
              <a:cs typeface="Arial" panose="020B0604020202020204" pitchFamily="34" charset="0"/>
            </a:endParaRPr>
          </a:p>
          <a:p>
            <a:pPr marL="266700" marR="0" lvl="0" indent="-200025" defTabSz="870234" eaLnBrk="1" fontAlgn="auto" latinLnBrk="0" hangingPunct="1">
              <a:spcBef>
                <a:spcPts val="0"/>
              </a:spcBef>
              <a:spcAft>
                <a:spcPts val="0"/>
              </a:spcAft>
              <a:buClrTx/>
              <a:buSzTx/>
              <a:buFont typeface="Arial" panose="020B0604020202020204" pitchFamily="34" charset="0"/>
              <a:buChar char="•"/>
              <a:tabLst/>
              <a:defRPr/>
            </a:pPr>
            <a:r>
              <a:rPr lang="ko-KR" altLang="en-US" sz="1100" kern="0" spc="-50" dirty="0">
                <a:solidFill>
                  <a:prstClr val="black"/>
                </a:solidFill>
                <a:latin typeface="+mn-ea"/>
                <a:cs typeface="Arial" panose="020B0604020202020204" pitchFamily="34" charset="0"/>
              </a:rPr>
              <a:t>추후 조치계획에 대한 언급</a:t>
            </a:r>
            <a:endParaRPr lang="en-US" altLang="ko-KR" sz="1100" kern="0" spc="-50" dirty="0">
              <a:solidFill>
                <a:prstClr val="black"/>
              </a:solidFill>
              <a:latin typeface="+mn-ea"/>
              <a:cs typeface="Arial" panose="020B0604020202020204" pitchFamily="34" charset="0"/>
            </a:endParaRPr>
          </a:p>
          <a:p>
            <a:pPr marL="266700" marR="0" lvl="0" indent="-200025" defTabSz="870234" eaLnBrk="1" fontAlgn="auto" latinLnBrk="0" hangingPunct="1">
              <a:spcBef>
                <a:spcPts val="0"/>
              </a:spcBef>
              <a:spcAft>
                <a:spcPts val="0"/>
              </a:spcAft>
              <a:buClrTx/>
              <a:buSzTx/>
              <a:buFont typeface="Arial" panose="020B0604020202020204" pitchFamily="34" charset="0"/>
              <a:buChar char="•"/>
              <a:tabLst/>
              <a:defRPr/>
            </a:pPr>
            <a:r>
              <a:rPr lang="ko-KR" altLang="en-US" sz="1100" kern="0" spc="-50" dirty="0">
                <a:solidFill>
                  <a:prstClr val="black"/>
                </a:solidFill>
                <a:latin typeface="+mn-ea"/>
                <a:cs typeface="Arial" panose="020B0604020202020204" pitchFamily="34" charset="0"/>
              </a:rPr>
              <a:t>현장 보존 및 관리</a:t>
            </a:r>
            <a:endParaRPr lang="en-US" altLang="ko-KR" sz="1100" kern="0" spc="-50" dirty="0">
              <a:solidFill>
                <a:prstClr val="black"/>
              </a:solidFill>
              <a:latin typeface="+mn-ea"/>
              <a:cs typeface="Arial" panose="020B0604020202020204" pitchFamily="34" charset="0"/>
            </a:endParaRPr>
          </a:p>
          <a:p>
            <a:pPr marL="266700" marR="0" lvl="0" indent="-200025" defTabSz="870234" eaLnBrk="1" fontAlgn="auto" latinLnBrk="0" hangingPunct="1">
              <a:spcBef>
                <a:spcPts val="0"/>
              </a:spcBef>
              <a:spcAft>
                <a:spcPts val="0"/>
              </a:spcAft>
              <a:buClrTx/>
              <a:buSzTx/>
              <a:buFont typeface="Arial" panose="020B0604020202020204" pitchFamily="34" charset="0"/>
              <a:buChar char="•"/>
              <a:tabLst/>
              <a:defRPr/>
            </a:pPr>
            <a:r>
              <a:rPr lang="ko-KR" altLang="en-US" sz="1100" kern="0" spc="-50" dirty="0">
                <a:solidFill>
                  <a:prstClr val="black"/>
                </a:solidFill>
                <a:latin typeface="+mn-ea"/>
                <a:cs typeface="Arial" panose="020B0604020202020204" pitchFamily="34" charset="0"/>
              </a:rPr>
              <a:t>계약적 의무를 게을리 하지 않았다는 내용</a:t>
            </a:r>
            <a:endParaRPr lang="en-US" altLang="ko-KR" sz="1100" kern="0" spc="-50" dirty="0">
              <a:solidFill>
                <a:prstClr val="black"/>
              </a:solidFill>
              <a:latin typeface="+mn-ea"/>
              <a:cs typeface="Arial" panose="020B0604020202020204" pitchFamily="34" charset="0"/>
            </a:endParaRPr>
          </a:p>
        </p:txBody>
      </p:sp>
      <p:cxnSp>
        <p:nvCxnSpPr>
          <p:cNvPr id="30" name="직선 화살표 연결선 29">
            <a:extLst>
              <a:ext uri="{FF2B5EF4-FFF2-40B4-BE49-F238E27FC236}">
                <a16:creationId xmlns:a16="http://schemas.microsoft.com/office/drawing/2014/main" xmlns="" id="{592F40DE-7123-45A6-9BBB-169CAC1F7A07}"/>
              </a:ext>
            </a:extLst>
          </p:cNvPr>
          <p:cNvCxnSpPr>
            <a:stCxn id="18" idx="3"/>
          </p:cNvCxnSpPr>
          <p:nvPr/>
        </p:nvCxnSpPr>
        <p:spPr>
          <a:xfrm>
            <a:off x="5783643" y="2764660"/>
            <a:ext cx="792000" cy="0"/>
          </a:xfrm>
          <a:prstGeom prst="straightConnector1">
            <a:avLst/>
          </a:prstGeom>
          <a:ln w="1905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직사각형 30">
            <a:extLst>
              <a:ext uri="{FF2B5EF4-FFF2-40B4-BE49-F238E27FC236}">
                <a16:creationId xmlns:a16="http://schemas.microsoft.com/office/drawing/2014/main" xmlns="" id="{6D1797ED-36C5-41CF-8CA2-634F9E2ACD7E}"/>
              </a:ext>
            </a:extLst>
          </p:cNvPr>
          <p:cNvSpPr/>
          <p:nvPr/>
        </p:nvSpPr>
        <p:spPr>
          <a:xfrm>
            <a:off x="513914" y="3617728"/>
            <a:ext cx="2508349" cy="1745844"/>
          </a:xfrm>
          <a:prstGeom prst="rect">
            <a:avLst/>
          </a:prstGeom>
          <a:ln w="3175">
            <a:solidFill>
              <a:schemeClr val="tx1"/>
            </a:solidFill>
          </a:ln>
        </p:spPr>
        <p:txBody>
          <a:bodyPr wrap="square" tIns="72000" rIns="144000" bIns="72000">
            <a:spAutoFit/>
          </a:bodyPr>
          <a:lstStyle/>
          <a:p>
            <a:pPr marL="85725" marR="0" lvl="0" algn="ctr" defTabSz="870234" eaLnBrk="1" fontAlgn="auto" latinLnBrk="0" hangingPunct="1">
              <a:spcBef>
                <a:spcPts val="0"/>
              </a:spcBef>
              <a:spcAft>
                <a:spcPts val="600"/>
              </a:spcAft>
              <a:buClrTx/>
              <a:buSzTx/>
              <a:tabLst/>
              <a:defRPr/>
            </a:pPr>
            <a:r>
              <a:rPr lang="en-US" altLang="ko-KR" sz="1100" b="1" u="sng" kern="0" spc="-50" dirty="0">
                <a:solidFill>
                  <a:srgbClr val="FF0000"/>
                </a:solidFill>
                <a:latin typeface="+mn-ea"/>
                <a:cs typeface="Arial" panose="020B0604020202020204" pitchFamily="34" charset="0"/>
              </a:rPr>
              <a:t>&lt;Mitigation </a:t>
            </a:r>
            <a:r>
              <a:rPr lang="ko-KR" altLang="en-US" sz="1100" b="1" u="sng" kern="0" spc="-50" dirty="0">
                <a:solidFill>
                  <a:srgbClr val="FF0000"/>
                </a:solidFill>
                <a:latin typeface="+mn-ea"/>
                <a:cs typeface="Arial" panose="020B0604020202020204" pitchFamily="34" charset="0"/>
              </a:rPr>
              <a:t>포함내용</a:t>
            </a:r>
            <a:r>
              <a:rPr lang="en-US" altLang="ko-KR" sz="1100" b="1" u="sng" kern="0" spc="-50" dirty="0">
                <a:solidFill>
                  <a:srgbClr val="FF0000"/>
                </a:solidFill>
                <a:latin typeface="+mn-ea"/>
                <a:cs typeface="Arial" panose="020B0604020202020204" pitchFamily="34" charset="0"/>
              </a:rPr>
              <a:t>&gt;</a:t>
            </a:r>
          </a:p>
          <a:p>
            <a:pPr marL="266700" lvl="0" indent="-200025" defTabSz="870234" latinLnBrk="0">
              <a:buFont typeface="Arial" panose="020B0604020202020204" pitchFamily="34" charset="0"/>
              <a:buChar char="•"/>
              <a:defRPr/>
            </a:pPr>
            <a:r>
              <a:rPr lang="en-US" altLang="ko-KR" sz="1100" kern="0" spc="-50" dirty="0">
                <a:solidFill>
                  <a:prstClr val="black"/>
                </a:solidFill>
                <a:latin typeface="+mn-ea"/>
                <a:cs typeface="Arial" panose="020B0604020202020204" pitchFamily="34" charset="0"/>
              </a:rPr>
              <a:t>Current Status</a:t>
            </a:r>
          </a:p>
          <a:p>
            <a:pPr marL="266700" lvl="0" indent="-200025" defTabSz="870234" latinLnBrk="0">
              <a:buFont typeface="Arial" panose="020B0604020202020204" pitchFamily="34" charset="0"/>
              <a:buChar char="•"/>
              <a:defRPr/>
            </a:pPr>
            <a:r>
              <a:rPr lang="en-US" altLang="ko-KR" sz="1100" kern="0" spc="-50" dirty="0">
                <a:solidFill>
                  <a:prstClr val="black"/>
                </a:solidFill>
                <a:latin typeface="+mn-ea"/>
                <a:cs typeface="Arial" panose="020B0604020202020204" pitchFamily="34" charset="0"/>
              </a:rPr>
              <a:t>Force Majeure </a:t>
            </a:r>
            <a:r>
              <a:rPr lang="ko-KR" altLang="en-US" sz="1100" kern="0" spc="-50" dirty="0">
                <a:solidFill>
                  <a:prstClr val="black"/>
                </a:solidFill>
                <a:latin typeface="+mn-ea"/>
                <a:cs typeface="Arial" panose="020B0604020202020204" pitchFamily="34" charset="0"/>
              </a:rPr>
              <a:t>로 인하여 영향을 받는 구체적 항목 기술</a:t>
            </a:r>
          </a:p>
          <a:p>
            <a:pPr marL="266700" lvl="0" indent="-200025" defTabSz="870234" latinLnBrk="0">
              <a:buFont typeface="Arial" panose="020B0604020202020204" pitchFamily="34" charset="0"/>
              <a:buChar char="•"/>
              <a:defRPr/>
            </a:pPr>
            <a:r>
              <a:rPr lang="ko-KR" altLang="en-US" sz="1100" kern="0" spc="-50" dirty="0">
                <a:solidFill>
                  <a:prstClr val="black"/>
                </a:solidFill>
                <a:latin typeface="+mn-ea"/>
                <a:cs typeface="Arial" panose="020B0604020202020204" pitchFamily="34" charset="0"/>
              </a:rPr>
              <a:t>각 항목의 영향을 최소화하기 위한 단계별 </a:t>
            </a:r>
            <a:r>
              <a:rPr lang="en-US" altLang="ko-KR" sz="1100" kern="0" spc="-50" dirty="0">
                <a:solidFill>
                  <a:prstClr val="black"/>
                </a:solidFill>
                <a:latin typeface="+mn-ea"/>
                <a:cs typeface="Arial" panose="020B0604020202020204" pitchFamily="34" charset="0"/>
              </a:rPr>
              <a:t>Mitigation Plan</a:t>
            </a:r>
          </a:p>
          <a:p>
            <a:pPr marL="266700" lvl="0" indent="-200025" defTabSz="870234" latinLnBrk="0">
              <a:buFont typeface="Arial" panose="020B0604020202020204" pitchFamily="34" charset="0"/>
              <a:buChar char="•"/>
              <a:defRPr/>
            </a:pPr>
            <a:r>
              <a:rPr lang="en-US" altLang="ko-KR" sz="1100" kern="0" spc="-50" dirty="0">
                <a:solidFill>
                  <a:prstClr val="black"/>
                </a:solidFill>
                <a:latin typeface="+mn-ea"/>
                <a:cs typeface="Arial" panose="020B0604020202020204" pitchFamily="34" charset="0"/>
              </a:rPr>
              <a:t>Preservation / Care and Custody</a:t>
            </a:r>
            <a:r>
              <a:rPr lang="ko-KR" altLang="en-US" sz="1100" kern="0" spc="-50" dirty="0">
                <a:solidFill>
                  <a:prstClr val="black"/>
                </a:solidFill>
                <a:latin typeface="+mn-ea"/>
                <a:cs typeface="Arial" panose="020B0604020202020204" pitchFamily="34" charset="0"/>
              </a:rPr>
              <a:t>의 의무에 대한 수행 계획</a:t>
            </a:r>
          </a:p>
          <a:p>
            <a:pPr marL="266700" lvl="0" indent="-200025" defTabSz="870234" latinLnBrk="0">
              <a:buFont typeface="Arial" panose="020B0604020202020204" pitchFamily="34" charset="0"/>
              <a:buChar char="•"/>
              <a:defRPr/>
            </a:pPr>
            <a:r>
              <a:rPr lang="ko-KR" altLang="en-US" sz="1100" kern="0" spc="-50" dirty="0">
                <a:solidFill>
                  <a:prstClr val="black"/>
                </a:solidFill>
                <a:latin typeface="+mn-ea"/>
                <a:cs typeface="Arial" panose="020B0604020202020204" pitchFamily="34" charset="0"/>
              </a:rPr>
              <a:t>계약적인 의무를 수행했다는 내용 </a:t>
            </a:r>
            <a:endParaRPr lang="en-US" altLang="ko-KR" sz="1100" kern="0" spc="-50" dirty="0">
              <a:solidFill>
                <a:prstClr val="black"/>
              </a:solidFill>
              <a:latin typeface="+mn-ea"/>
              <a:cs typeface="Arial" panose="020B0604020202020204" pitchFamily="34" charset="0"/>
            </a:endParaRPr>
          </a:p>
        </p:txBody>
      </p:sp>
      <p:cxnSp>
        <p:nvCxnSpPr>
          <p:cNvPr id="32" name="직선 화살표 연결선 31">
            <a:extLst>
              <a:ext uri="{FF2B5EF4-FFF2-40B4-BE49-F238E27FC236}">
                <a16:creationId xmlns:a16="http://schemas.microsoft.com/office/drawing/2014/main" xmlns="" id="{A84D6AA2-6773-4606-805E-6F6BCCB963ED}"/>
              </a:ext>
            </a:extLst>
          </p:cNvPr>
          <p:cNvCxnSpPr>
            <a:cxnSpLocks/>
          </p:cNvCxnSpPr>
          <p:nvPr/>
        </p:nvCxnSpPr>
        <p:spPr>
          <a:xfrm flipH="1">
            <a:off x="3031788" y="3861401"/>
            <a:ext cx="648000" cy="0"/>
          </a:xfrm>
          <a:prstGeom prst="straightConnector1">
            <a:avLst/>
          </a:prstGeom>
          <a:ln w="1905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a:extLst>
              <a:ext uri="{FF2B5EF4-FFF2-40B4-BE49-F238E27FC236}">
                <a16:creationId xmlns:a16="http://schemas.microsoft.com/office/drawing/2014/main" xmlns="" id="{A83B7EC9-AEB6-4F76-92F8-D23EE0D498A9}"/>
              </a:ext>
            </a:extLst>
          </p:cNvPr>
          <p:cNvCxnSpPr/>
          <p:nvPr/>
        </p:nvCxnSpPr>
        <p:spPr>
          <a:xfrm>
            <a:off x="4969056" y="4500074"/>
            <a:ext cx="1584000" cy="0"/>
          </a:xfrm>
          <a:prstGeom prst="straightConnector1">
            <a:avLst/>
          </a:prstGeom>
          <a:ln w="1905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직사각형 33">
            <a:extLst>
              <a:ext uri="{FF2B5EF4-FFF2-40B4-BE49-F238E27FC236}">
                <a16:creationId xmlns:a16="http://schemas.microsoft.com/office/drawing/2014/main" xmlns="" id="{9BACE48E-1849-4E0E-B68D-30C42C5F4A00}"/>
              </a:ext>
            </a:extLst>
          </p:cNvPr>
          <p:cNvSpPr/>
          <p:nvPr/>
        </p:nvSpPr>
        <p:spPr>
          <a:xfrm>
            <a:off x="6573460" y="4987334"/>
            <a:ext cx="4508522" cy="1407290"/>
          </a:xfrm>
          <a:prstGeom prst="rect">
            <a:avLst/>
          </a:prstGeom>
          <a:ln w="3175">
            <a:solidFill>
              <a:schemeClr val="tx1"/>
            </a:solidFill>
          </a:ln>
        </p:spPr>
        <p:txBody>
          <a:bodyPr wrap="square" tIns="72000" bIns="72000">
            <a:spAutoFit/>
          </a:bodyPr>
          <a:lstStyle/>
          <a:p>
            <a:pPr marL="85725" marR="0" lvl="0" algn="ctr" defTabSz="870234" eaLnBrk="1" fontAlgn="auto" latinLnBrk="0" hangingPunct="1">
              <a:spcBef>
                <a:spcPts val="0"/>
              </a:spcBef>
              <a:spcAft>
                <a:spcPts val="600"/>
              </a:spcAft>
              <a:buClrTx/>
              <a:buSzTx/>
              <a:tabLst/>
              <a:defRPr/>
            </a:pPr>
            <a:r>
              <a:rPr lang="en-US" altLang="ko-KR" sz="1100" b="1" u="sng" kern="0" spc="-50" dirty="0">
                <a:solidFill>
                  <a:srgbClr val="FF0000"/>
                </a:solidFill>
                <a:latin typeface="+mn-ea"/>
                <a:cs typeface="Arial" panose="020B0604020202020204" pitchFamily="34" charset="0"/>
              </a:rPr>
              <a:t>&lt;</a:t>
            </a:r>
            <a:r>
              <a:rPr lang="ko-KR" altLang="en-US" sz="1100" b="1" u="sng" kern="0" spc="-50" dirty="0">
                <a:solidFill>
                  <a:srgbClr val="FF0000"/>
                </a:solidFill>
                <a:latin typeface="+mn-ea"/>
                <a:cs typeface="Arial" panose="020B0604020202020204" pitchFamily="34" charset="0"/>
              </a:rPr>
              <a:t>결과보고서</a:t>
            </a:r>
            <a:r>
              <a:rPr lang="en-US" altLang="ko-KR" sz="1100" b="1" u="sng" kern="0" spc="-50" dirty="0">
                <a:solidFill>
                  <a:srgbClr val="FF0000"/>
                </a:solidFill>
                <a:latin typeface="+mn-ea"/>
                <a:cs typeface="Arial" panose="020B0604020202020204" pitchFamily="34" charset="0"/>
              </a:rPr>
              <a:t> </a:t>
            </a:r>
            <a:r>
              <a:rPr lang="ko-KR" altLang="en-US" sz="1100" b="1" u="sng" kern="0" spc="-50" dirty="0">
                <a:solidFill>
                  <a:srgbClr val="FF0000"/>
                </a:solidFill>
                <a:latin typeface="+mn-ea"/>
                <a:cs typeface="Arial" panose="020B0604020202020204" pitchFamily="34" charset="0"/>
              </a:rPr>
              <a:t>포함내용</a:t>
            </a:r>
            <a:r>
              <a:rPr lang="en-US" altLang="ko-KR" sz="1100" b="1" u="sng" kern="0" spc="-50" dirty="0">
                <a:solidFill>
                  <a:srgbClr val="FF0000"/>
                </a:solidFill>
                <a:latin typeface="+mn-ea"/>
                <a:cs typeface="Arial" panose="020B0604020202020204" pitchFamily="34" charset="0"/>
              </a:rPr>
              <a:t>&gt;</a:t>
            </a:r>
          </a:p>
          <a:p>
            <a:pPr marL="266700" lvl="0" indent="-200025" defTabSz="870234" latinLnBrk="0">
              <a:buFont typeface="Arial" panose="020B0604020202020204" pitchFamily="34" charset="0"/>
              <a:buChar char="•"/>
              <a:defRPr/>
            </a:pPr>
            <a:r>
              <a:rPr lang="ko-KR" altLang="en-US" sz="1100" kern="0" spc="-50" dirty="0">
                <a:solidFill>
                  <a:prstClr val="black"/>
                </a:solidFill>
                <a:latin typeface="+mn-ea"/>
                <a:cs typeface="Arial" panose="020B0604020202020204" pitchFamily="34" charset="0"/>
              </a:rPr>
              <a:t>공사이행에 방해가 되는 정황증거를 최대한 확보</a:t>
            </a:r>
            <a:endParaRPr lang="en-US" altLang="ko-KR" sz="1100" kern="0" spc="-50" dirty="0">
              <a:solidFill>
                <a:prstClr val="black"/>
              </a:solidFill>
              <a:latin typeface="+mn-ea"/>
              <a:cs typeface="Arial" panose="020B0604020202020204" pitchFamily="34" charset="0"/>
            </a:endParaRPr>
          </a:p>
          <a:p>
            <a:pPr marL="266700" lvl="0" indent="-200025" defTabSz="870234" latinLnBrk="0">
              <a:buFont typeface="Arial" panose="020B0604020202020204" pitchFamily="34" charset="0"/>
              <a:buChar char="•"/>
              <a:defRPr/>
            </a:pPr>
            <a:r>
              <a:rPr lang="ko-KR" altLang="en-US" sz="1100" kern="0" spc="-50" dirty="0">
                <a:solidFill>
                  <a:prstClr val="black"/>
                </a:solidFill>
                <a:latin typeface="+mn-ea"/>
                <a:cs typeface="Arial" panose="020B0604020202020204" pitchFamily="34" charset="0"/>
              </a:rPr>
              <a:t>발주처와 상황 </a:t>
            </a:r>
            <a:r>
              <a:rPr lang="ko-KR" altLang="en-US" sz="1100" kern="0" spc="-50" dirty="0" err="1">
                <a:solidFill>
                  <a:prstClr val="black"/>
                </a:solidFill>
                <a:latin typeface="+mn-ea"/>
                <a:cs typeface="Arial" panose="020B0604020202020204" pitchFamily="34" charset="0"/>
              </a:rPr>
              <a:t>공유시</a:t>
            </a:r>
            <a:r>
              <a:rPr lang="ko-KR" altLang="en-US" sz="1100" kern="0" spc="-50" dirty="0">
                <a:solidFill>
                  <a:prstClr val="black"/>
                </a:solidFill>
                <a:latin typeface="+mn-ea"/>
                <a:cs typeface="Arial" panose="020B0604020202020204" pitchFamily="34" charset="0"/>
              </a:rPr>
              <a:t> 예상상황 및 조치 </a:t>
            </a:r>
            <a:r>
              <a:rPr lang="en-US" altLang="ko-KR" sz="1100" kern="0" spc="-50" dirty="0">
                <a:solidFill>
                  <a:prstClr val="black"/>
                </a:solidFill>
                <a:latin typeface="+mn-ea"/>
                <a:cs typeface="Arial" panose="020B0604020202020204" pitchFamily="34" charset="0"/>
              </a:rPr>
              <a:t>/ </a:t>
            </a:r>
            <a:r>
              <a:rPr lang="ko-KR" altLang="en-US" sz="1100" kern="0" spc="-50" dirty="0">
                <a:solidFill>
                  <a:prstClr val="black"/>
                </a:solidFill>
                <a:latin typeface="+mn-ea"/>
                <a:cs typeface="Arial" panose="020B0604020202020204" pitchFamily="34" charset="0"/>
              </a:rPr>
              <a:t>예방 노력에 대한 </a:t>
            </a:r>
            <a:r>
              <a:rPr lang="en-US" altLang="ko-KR" sz="1100" kern="0" spc="-50" dirty="0">
                <a:solidFill>
                  <a:prstClr val="black"/>
                </a:solidFill>
                <a:latin typeface="+mn-ea"/>
                <a:cs typeface="Arial" panose="020B0604020202020204" pitchFamily="34" charset="0"/>
              </a:rPr>
              <a:t>Notice </a:t>
            </a:r>
          </a:p>
          <a:p>
            <a:pPr marL="266700" lvl="0" indent="-200025" defTabSz="870234" latinLnBrk="0">
              <a:buFont typeface="Arial" panose="020B0604020202020204" pitchFamily="34" charset="0"/>
              <a:buChar char="•"/>
              <a:defRPr/>
            </a:pPr>
            <a:r>
              <a:rPr lang="en-US" altLang="ko-KR" sz="1100" kern="0" spc="-50" dirty="0">
                <a:solidFill>
                  <a:prstClr val="black"/>
                </a:solidFill>
                <a:latin typeface="+mn-ea"/>
                <a:cs typeface="Arial" panose="020B0604020202020204" pitchFamily="34" charset="0"/>
              </a:rPr>
              <a:t>Baseline </a:t>
            </a:r>
            <a:r>
              <a:rPr lang="ko-KR" altLang="en-US" sz="1100" kern="0" spc="-50" dirty="0">
                <a:solidFill>
                  <a:prstClr val="black"/>
                </a:solidFill>
                <a:latin typeface="+mn-ea"/>
                <a:cs typeface="Arial" panose="020B0604020202020204" pitchFamily="34" charset="0"/>
              </a:rPr>
              <a:t>과 </a:t>
            </a:r>
            <a:r>
              <a:rPr lang="en-US" altLang="ko-KR" sz="1100" kern="0" spc="-50" dirty="0">
                <a:solidFill>
                  <a:prstClr val="black"/>
                </a:solidFill>
                <a:latin typeface="+mn-ea"/>
                <a:cs typeface="Arial" panose="020B0604020202020204" pitchFamily="34" charset="0"/>
              </a:rPr>
              <a:t>Updated Program </a:t>
            </a:r>
            <a:r>
              <a:rPr lang="ko-KR" altLang="en-US" sz="1100" kern="0" spc="-50" dirty="0">
                <a:solidFill>
                  <a:prstClr val="black"/>
                </a:solidFill>
                <a:latin typeface="+mn-ea"/>
                <a:cs typeface="Arial" panose="020B0604020202020204" pitchFamily="34" charset="0"/>
              </a:rPr>
              <a:t>등의 기록</a:t>
            </a:r>
          </a:p>
          <a:p>
            <a:pPr marL="266700" lvl="0" indent="-200025" defTabSz="870234" latinLnBrk="0">
              <a:buFont typeface="Arial" panose="020B0604020202020204" pitchFamily="34" charset="0"/>
              <a:buChar char="•"/>
              <a:defRPr/>
            </a:pPr>
            <a:r>
              <a:rPr lang="ko-KR" altLang="en-US" sz="1100" kern="0" spc="-50" dirty="0">
                <a:solidFill>
                  <a:prstClr val="black"/>
                </a:solidFill>
                <a:latin typeface="+mn-ea"/>
                <a:cs typeface="Arial" panose="020B0604020202020204" pitchFamily="34" charset="0"/>
              </a:rPr>
              <a:t>인력 </a:t>
            </a:r>
            <a:r>
              <a:rPr lang="en-US" altLang="ko-KR" sz="1100" kern="0" spc="-50" dirty="0">
                <a:solidFill>
                  <a:prstClr val="black"/>
                </a:solidFill>
                <a:latin typeface="+mn-ea"/>
                <a:cs typeface="Arial" panose="020B0604020202020204" pitchFamily="34" charset="0"/>
              </a:rPr>
              <a:t>/ </a:t>
            </a:r>
            <a:r>
              <a:rPr lang="ko-KR" altLang="en-US" sz="1100" kern="0" spc="-50" dirty="0">
                <a:solidFill>
                  <a:prstClr val="black"/>
                </a:solidFill>
                <a:latin typeface="+mn-ea"/>
                <a:cs typeface="Arial" panose="020B0604020202020204" pitchFamily="34" charset="0"/>
              </a:rPr>
              <a:t>자재 등 투입내역</a:t>
            </a:r>
          </a:p>
          <a:p>
            <a:pPr marL="266700" lvl="0" indent="-200025" defTabSz="870234" latinLnBrk="0">
              <a:buFont typeface="Arial" panose="020B0604020202020204" pitchFamily="34" charset="0"/>
              <a:buChar char="•"/>
              <a:defRPr/>
            </a:pPr>
            <a:r>
              <a:rPr lang="en-US" altLang="ko-KR" sz="1100" kern="0" spc="-50" dirty="0">
                <a:solidFill>
                  <a:prstClr val="black"/>
                </a:solidFill>
                <a:latin typeface="+mn-ea"/>
                <a:cs typeface="Arial" panose="020B0604020202020204" pitchFamily="34" charset="0"/>
              </a:rPr>
              <a:t>Daily Report, MOM, e-mail </a:t>
            </a:r>
            <a:r>
              <a:rPr lang="ko-KR" altLang="en-US" sz="1100" kern="0" spc="-50" dirty="0">
                <a:solidFill>
                  <a:prstClr val="black"/>
                </a:solidFill>
                <a:latin typeface="+mn-ea"/>
                <a:cs typeface="Arial" panose="020B0604020202020204" pitchFamily="34" charset="0"/>
              </a:rPr>
              <a:t>등 관련 자료 유지</a:t>
            </a:r>
          </a:p>
          <a:p>
            <a:pPr marL="266700" lvl="0" indent="-200025" defTabSz="870234" latinLnBrk="0">
              <a:buFont typeface="Arial" panose="020B0604020202020204" pitchFamily="34" charset="0"/>
              <a:buChar char="•"/>
              <a:defRPr/>
            </a:pPr>
            <a:r>
              <a:rPr lang="ko-KR" altLang="en-US" sz="1100" kern="0" spc="-50" dirty="0">
                <a:solidFill>
                  <a:prstClr val="black"/>
                </a:solidFill>
                <a:latin typeface="+mn-ea"/>
                <a:cs typeface="Arial" panose="020B0604020202020204" pitchFamily="34" charset="0"/>
              </a:rPr>
              <a:t>원인과 결과에 따른 논리적인 관계 입증 필요</a:t>
            </a:r>
            <a:endParaRPr lang="en-US" altLang="ko-KR" sz="1100" kern="0" spc="-50" dirty="0">
              <a:solidFill>
                <a:prstClr val="black"/>
              </a:solidFill>
              <a:latin typeface="+mn-ea"/>
              <a:cs typeface="Arial" panose="020B0604020202020204" pitchFamily="34" charset="0"/>
            </a:endParaRPr>
          </a:p>
        </p:txBody>
      </p:sp>
      <p:cxnSp>
        <p:nvCxnSpPr>
          <p:cNvPr id="35" name="직선 화살표 연결선 34">
            <a:extLst>
              <a:ext uri="{FF2B5EF4-FFF2-40B4-BE49-F238E27FC236}">
                <a16:creationId xmlns:a16="http://schemas.microsoft.com/office/drawing/2014/main" xmlns="" id="{5A1DEB8D-3A0D-40B1-B4DC-076F350689E1}"/>
              </a:ext>
            </a:extLst>
          </p:cNvPr>
          <p:cNvCxnSpPr/>
          <p:nvPr/>
        </p:nvCxnSpPr>
        <p:spPr>
          <a:xfrm>
            <a:off x="5783643" y="6069835"/>
            <a:ext cx="792000" cy="0"/>
          </a:xfrm>
          <a:prstGeom prst="straightConnector1">
            <a:avLst/>
          </a:prstGeom>
          <a:ln w="1905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92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21</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4-2) </a:t>
            </a:r>
            <a:r>
              <a:rPr lang="ko-KR" altLang="en-US" b="1" dirty="0">
                <a:solidFill>
                  <a:schemeClr val="bg1"/>
                </a:solidFill>
                <a:latin typeface="+mn-ea"/>
                <a:cs typeface="Arial" panose="020B0604020202020204" pitchFamily="34" charset="0"/>
              </a:rPr>
              <a:t>공기연장과 관련하여 실무적으로 어떻게 대응해야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임정주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478223" y="166030"/>
            <a:ext cx="1508746" cy="338554"/>
          </a:xfrm>
          <a:prstGeom prst="rect">
            <a:avLst/>
          </a:prstGeom>
          <a:solidFill>
            <a:schemeClr val="bg1">
              <a:lumMod val="85000"/>
            </a:schemeClr>
          </a:solidFill>
        </p:spPr>
        <p:txBody>
          <a:bodyPr wrap="none" anchor="ctr">
            <a:spAutoFit/>
          </a:bodyPr>
          <a:lstStyle/>
          <a:p>
            <a:r>
              <a:rPr lang="ko-KR" altLang="en-US" sz="1600" b="1" spc="-50" dirty="0">
                <a:latin typeface="+mn-ea"/>
              </a:rPr>
              <a:t>對 </a:t>
            </a:r>
            <a:r>
              <a:rPr lang="ko-KR" altLang="en-US" sz="1600" b="1" spc="-50" dirty="0" err="1">
                <a:latin typeface="+mn-ea"/>
              </a:rPr>
              <a:t>발주처</a:t>
            </a:r>
            <a:r>
              <a:rPr lang="ko-KR" altLang="en-US" sz="1600" b="1" spc="-50" dirty="0">
                <a:latin typeface="+mn-ea"/>
              </a:rPr>
              <a:t> 대응</a:t>
            </a:r>
          </a:p>
        </p:txBody>
      </p:sp>
      <p:sp>
        <p:nvSpPr>
          <p:cNvPr id="36" name="직사각형 35"/>
          <p:cNvSpPr/>
          <p:nvPr/>
        </p:nvSpPr>
        <p:spPr>
          <a:xfrm>
            <a:off x="355600" y="1368165"/>
            <a:ext cx="11629811" cy="4247317"/>
          </a:xfrm>
          <a:prstGeom prst="rect">
            <a:avLst/>
          </a:prstGeom>
        </p:spPr>
        <p:txBody>
          <a:bodyPr wrap="square">
            <a:spAutoFit/>
          </a:bodyPr>
          <a:lstStyle/>
          <a:p>
            <a:pPr marL="285750" indent="-285750" latinLnBrk="0">
              <a:buFont typeface="Arial" panose="020B0604020202020204" pitchFamily="34" charset="0"/>
              <a:buChar char="•"/>
            </a:pPr>
            <a:r>
              <a:rPr lang="ko-KR" altLang="en-US" spc="-50" dirty="0" smtClean="0">
                <a:latin typeface="+mn-ea"/>
              </a:rPr>
              <a:t>거의 </a:t>
            </a:r>
            <a:r>
              <a:rPr lang="ko-KR" altLang="en-US" spc="-50" dirty="0">
                <a:latin typeface="+mn-ea"/>
              </a:rPr>
              <a:t>모든 발주처가 순순히 승인해줄 가능성은 거의 없음</a:t>
            </a:r>
            <a:r>
              <a:rPr lang="en-US" altLang="ko-KR" spc="-50" dirty="0">
                <a:latin typeface="+mn-ea"/>
              </a:rPr>
              <a:t>. </a:t>
            </a:r>
            <a:r>
              <a:rPr lang="ko-KR" altLang="en-US" spc="-50" dirty="0">
                <a:latin typeface="+mn-ea"/>
              </a:rPr>
              <a:t>따라서 최종 결과 보고서 제출 이후 협상이 원만하게 진행되지 않을 경우를 대비해야 함 </a:t>
            </a:r>
            <a:endParaRPr lang="en-US" altLang="ko-KR" spc="-50" dirty="0">
              <a:latin typeface="+mn-ea"/>
            </a:endParaRPr>
          </a:p>
          <a:p>
            <a:pPr marL="285750" indent="-285750" latinLnBrk="0">
              <a:buFont typeface="Arial" panose="020B0604020202020204" pitchFamily="34" charset="0"/>
              <a:buChar char="•"/>
            </a:pPr>
            <a:endParaRPr lang="en-US" altLang="ko-KR" spc="-50" dirty="0">
              <a:latin typeface="+mn-ea"/>
            </a:endParaRPr>
          </a:p>
          <a:p>
            <a:pPr marL="273050" latinLnBrk="0"/>
            <a:r>
              <a:rPr lang="en-US" altLang="ko-KR" b="1" u="sng" spc="-50" dirty="0" smtClean="0">
                <a:latin typeface="+mn-ea"/>
              </a:rPr>
              <a:t>1) Instructed </a:t>
            </a:r>
            <a:r>
              <a:rPr lang="en-US" altLang="ko-KR" b="1" u="sng" spc="-50" dirty="0">
                <a:latin typeface="+mn-ea"/>
              </a:rPr>
              <a:t>Acceleration</a:t>
            </a:r>
          </a:p>
          <a:p>
            <a:pPr marL="533400" latinLnBrk="0"/>
            <a:r>
              <a:rPr lang="ko-KR" altLang="en-US" spc="-50" dirty="0">
                <a:latin typeface="+mn-ea"/>
              </a:rPr>
              <a:t>최종결과보고서 제출에 따라 몇 개월이 지연되고 그에 대해서 </a:t>
            </a:r>
            <a:r>
              <a:rPr lang="en-US" altLang="ko-KR" spc="-50" dirty="0">
                <a:latin typeface="+mn-ea"/>
              </a:rPr>
              <a:t>Acceleration</a:t>
            </a:r>
            <a:r>
              <a:rPr lang="ko-KR" altLang="en-US" spc="-50" dirty="0">
                <a:latin typeface="+mn-ea"/>
              </a:rPr>
              <a:t>을 </a:t>
            </a:r>
            <a:r>
              <a:rPr lang="ko-KR" altLang="en-US" spc="-50" dirty="0" err="1">
                <a:latin typeface="+mn-ea"/>
              </a:rPr>
              <a:t>진행할테니까</a:t>
            </a:r>
            <a:r>
              <a:rPr lang="ko-KR" altLang="en-US" spc="-50" dirty="0">
                <a:latin typeface="+mn-ea"/>
              </a:rPr>
              <a:t> 이 금액을 승인해달라고 요청</a:t>
            </a:r>
            <a:r>
              <a:rPr lang="en-US" altLang="ko-KR" spc="-50" dirty="0">
                <a:latin typeface="+mn-ea"/>
              </a:rPr>
              <a:t>, </a:t>
            </a:r>
            <a:r>
              <a:rPr lang="ko-KR" altLang="en-US" spc="-50" dirty="0">
                <a:latin typeface="+mn-ea"/>
              </a:rPr>
              <a:t>승인하지 않을 경우 </a:t>
            </a:r>
            <a:r>
              <a:rPr lang="ko-KR" altLang="en-US" spc="-50" dirty="0" err="1">
                <a:latin typeface="+mn-ea"/>
              </a:rPr>
              <a:t>기신청한</a:t>
            </a:r>
            <a:r>
              <a:rPr lang="ko-KR" altLang="en-US" spc="-50" dirty="0">
                <a:latin typeface="+mn-ea"/>
              </a:rPr>
              <a:t> 지연기간에 맞춰 </a:t>
            </a:r>
            <a:r>
              <a:rPr lang="ko-KR" altLang="en-US" spc="-50" dirty="0" smtClean="0">
                <a:latin typeface="+mn-ea"/>
              </a:rPr>
              <a:t>공사진행</a:t>
            </a:r>
            <a:endParaRPr lang="en-US" altLang="ko-KR" spc="-50" dirty="0" smtClean="0">
              <a:latin typeface="+mn-ea"/>
            </a:endParaRPr>
          </a:p>
          <a:p>
            <a:pPr marL="273050" latinLnBrk="0"/>
            <a:endParaRPr lang="ko-KR" altLang="en-US" spc="-50" dirty="0">
              <a:latin typeface="+mn-ea"/>
            </a:endParaRPr>
          </a:p>
          <a:p>
            <a:pPr marL="273050" latinLnBrk="0"/>
            <a:r>
              <a:rPr lang="en-US" altLang="ko-KR" b="1" u="sng" spc="-50" dirty="0" smtClean="0">
                <a:latin typeface="+mn-ea"/>
              </a:rPr>
              <a:t>2) Constructive </a:t>
            </a:r>
            <a:r>
              <a:rPr lang="en-US" altLang="ko-KR" b="1" u="sng" spc="-50" dirty="0">
                <a:latin typeface="+mn-ea"/>
              </a:rPr>
              <a:t>Acceleration</a:t>
            </a:r>
          </a:p>
          <a:p>
            <a:pPr marL="533400" latinLnBrk="0"/>
            <a:r>
              <a:rPr lang="ko-KR" altLang="en-US" spc="-50" dirty="0">
                <a:latin typeface="+mn-ea"/>
              </a:rPr>
              <a:t>최종결과보고서로 공기연장을 신청하였는데</a:t>
            </a:r>
            <a:r>
              <a:rPr lang="en-US" altLang="ko-KR" spc="-50" dirty="0">
                <a:latin typeface="+mn-ea"/>
              </a:rPr>
              <a:t>, </a:t>
            </a:r>
            <a:r>
              <a:rPr lang="ko-KR" altLang="en-US" spc="-50" dirty="0">
                <a:latin typeface="+mn-ea"/>
              </a:rPr>
              <a:t>발주자가 당초의 공사기간 이내에 끝내라고 한다면 이는 </a:t>
            </a:r>
            <a:r>
              <a:rPr lang="en-US" altLang="ko-KR" spc="-50" dirty="0">
                <a:latin typeface="+mn-ea"/>
              </a:rPr>
              <a:t>Constructive Acceleration </a:t>
            </a:r>
            <a:r>
              <a:rPr lang="ko-KR" altLang="en-US" spc="-50" dirty="0">
                <a:latin typeface="+mn-ea"/>
              </a:rPr>
              <a:t>상황에 해당함</a:t>
            </a:r>
            <a:r>
              <a:rPr lang="en-US" altLang="ko-KR" spc="-50" dirty="0">
                <a:latin typeface="+mn-ea"/>
              </a:rPr>
              <a:t>. </a:t>
            </a:r>
            <a:r>
              <a:rPr lang="ko-KR" altLang="en-US" spc="-50" dirty="0">
                <a:latin typeface="+mn-ea"/>
              </a:rPr>
              <a:t>따라서 추후 발생할 비용을 청구할 예정임을 발주자에게 </a:t>
            </a:r>
            <a:r>
              <a:rPr lang="ko-KR" altLang="en-US" spc="-50" dirty="0" smtClean="0">
                <a:latin typeface="+mn-ea"/>
              </a:rPr>
              <a:t>통보</a:t>
            </a:r>
            <a:endParaRPr lang="en-US" altLang="ko-KR" spc="-50" dirty="0" smtClean="0">
              <a:latin typeface="+mn-ea"/>
            </a:endParaRPr>
          </a:p>
          <a:p>
            <a:pPr marL="533400" latinLnBrk="0"/>
            <a:endParaRPr lang="ko-KR" altLang="en-US" spc="-50" dirty="0">
              <a:latin typeface="+mn-ea"/>
            </a:endParaRPr>
          </a:p>
          <a:p>
            <a:pPr marL="273050" latinLnBrk="0"/>
            <a:r>
              <a:rPr lang="en-US" altLang="ko-KR" b="1" u="sng" spc="-50" dirty="0" smtClean="0">
                <a:latin typeface="+mn-ea"/>
              </a:rPr>
              <a:t>3) Revised </a:t>
            </a:r>
            <a:r>
              <a:rPr lang="en-US" altLang="ko-KR" b="1" u="sng" spc="-50" dirty="0">
                <a:latin typeface="+mn-ea"/>
              </a:rPr>
              <a:t>Program</a:t>
            </a:r>
          </a:p>
          <a:p>
            <a:pPr marL="536575" latinLnBrk="0"/>
            <a:r>
              <a:rPr lang="ko-KR" altLang="en-US" spc="-50" dirty="0">
                <a:latin typeface="+mn-ea"/>
              </a:rPr>
              <a:t>코로나의 피해 및 변경된 예상일정을 포함하여 </a:t>
            </a:r>
            <a:r>
              <a:rPr lang="en-US" altLang="ko-KR" spc="-50" dirty="0">
                <a:latin typeface="+mn-ea"/>
              </a:rPr>
              <a:t>Revised Program </a:t>
            </a:r>
            <a:r>
              <a:rPr lang="ko-KR" altLang="en-US" spc="-50" dirty="0">
                <a:latin typeface="+mn-ea"/>
              </a:rPr>
              <a:t>제출</a:t>
            </a:r>
            <a:r>
              <a:rPr lang="en-US" altLang="ko-KR" spc="-50" dirty="0">
                <a:latin typeface="+mn-ea"/>
              </a:rPr>
              <a:t>, </a:t>
            </a:r>
            <a:r>
              <a:rPr lang="ko-KR" altLang="en-US" spc="-50" dirty="0">
                <a:latin typeface="+mn-ea"/>
              </a:rPr>
              <a:t>여기에 맞춰서 월간리포트</a:t>
            </a:r>
            <a:r>
              <a:rPr lang="en-US" altLang="ko-KR" spc="-50" dirty="0">
                <a:latin typeface="+mn-ea"/>
              </a:rPr>
              <a:t>, </a:t>
            </a:r>
            <a:r>
              <a:rPr lang="ko-KR" altLang="en-US" spc="-50" dirty="0">
                <a:latin typeface="+mn-ea"/>
              </a:rPr>
              <a:t>주간리포트의 모든 </a:t>
            </a:r>
            <a:r>
              <a:rPr lang="en-US" altLang="ko-KR" spc="-50" dirty="0">
                <a:latin typeface="+mn-ea"/>
              </a:rPr>
              <a:t>Plan % </a:t>
            </a:r>
            <a:r>
              <a:rPr lang="ko-KR" altLang="en-US" spc="-50" dirty="0">
                <a:latin typeface="+mn-ea"/>
              </a:rPr>
              <a:t>변경하여 </a:t>
            </a:r>
            <a:r>
              <a:rPr lang="ko-KR" altLang="en-US" spc="-50" dirty="0" smtClean="0">
                <a:latin typeface="+mn-ea"/>
              </a:rPr>
              <a:t>제출</a:t>
            </a:r>
            <a:r>
              <a:rPr lang="en-US" altLang="ko-KR" spc="-50" dirty="0" smtClean="0">
                <a:latin typeface="+mn-ea"/>
              </a:rPr>
              <a:t>, Revised </a:t>
            </a:r>
            <a:r>
              <a:rPr lang="en-US" altLang="ko-KR" spc="-50" dirty="0">
                <a:latin typeface="+mn-ea"/>
              </a:rPr>
              <a:t>Program</a:t>
            </a:r>
            <a:r>
              <a:rPr lang="ko-KR" altLang="en-US" spc="-50" dirty="0">
                <a:latin typeface="+mn-ea"/>
              </a:rPr>
              <a:t>이 승인되지 않더라도 변경된 </a:t>
            </a:r>
            <a:r>
              <a:rPr lang="en-US" altLang="ko-KR" spc="-50" dirty="0">
                <a:latin typeface="+mn-ea"/>
              </a:rPr>
              <a:t>%</a:t>
            </a:r>
            <a:r>
              <a:rPr lang="ko-KR" altLang="en-US" spc="-50" dirty="0">
                <a:latin typeface="+mn-ea"/>
              </a:rPr>
              <a:t>로 </a:t>
            </a:r>
            <a:r>
              <a:rPr lang="en-US" altLang="ko-KR" spc="-50" dirty="0">
                <a:latin typeface="+mn-ea"/>
              </a:rPr>
              <a:t>Communication</a:t>
            </a:r>
            <a:r>
              <a:rPr lang="ko-KR" altLang="en-US" spc="-50" dirty="0">
                <a:latin typeface="+mn-ea"/>
              </a:rPr>
              <a:t>이 지속적으로 진행된다면 추후 시공자에게 유리하게 해석될 수 있음</a:t>
            </a:r>
            <a:r>
              <a:rPr lang="en-US" altLang="ko-KR" spc="-50" dirty="0">
                <a:latin typeface="+mn-ea"/>
              </a:rPr>
              <a:t>.</a:t>
            </a:r>
          </a:p>
        </p:txBody>
      </p:sp>
    </p:spTree>
    <p:extLst>
      <p:ext uri="{BB962C8B-B14F-4D97-AF65-F5344CB8AC3E}">
        <p14:creationId xmlns:p14="http://schemas.microsoft.com/office/powerpoint/2010/main" val="2131588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22</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5-1) </a:t>
            </a:r>
            <a:r>
              <a:rPr lang="ko-KR" altLang="en-US" b="1" dirty="0">
                <a:solidFill>
                  <a:schemeClr val="bg1"/>
                </a:solidFill>
                <a:latin typeface="+mn-ea"/>
                <a:cs typeface="Arial" panose="020B0604020202020204" pitchFamily="34" charset="0"/>
              </a:rPr>
              <a:t>동시지연</a:t>
            </a:r>
            <a:r>
              <a:rPr lang="en-US" altLang="ko-KR" b="1" dirty="0">
                <a:solidFill>
                  <a:schemeClr val="bg1"/>
                </a:solidFill>
                <a:latin typeface="+mn-ea"/>
                <a:cs typeface="Arial" panose="020B0604020202020204" pitchFamily="34" charset="0"/>
              </a:rPr>
              <a:t>(Concurrent Delay)</a:t>
            </a:r>
            <a:r>
              <a:rPr lang="ko-KR" altLang="en-US" b="1" dirty="0">
                <a:solidFill>
                  <a:schemeClr val="bg1"/>
                </a:solidFill>
                <a:latin typeface="+mn-ea"/>
                <a:cs typeface="Arial" panose="020B0604020202020204" pitchFamily="34" charset="0"/>
              </a:rPr>
              <a:t>의 법리 적용 시 어떤 문제가 발생되는가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박기정 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478223" y="166030"/>
            <a:ext cx="1508746" cy="338554"/>
          </a:xfrm>
          <a:prstGeom prst="rect">
            <a:avLst/>
          </a:prstGeom>
          <a:solidFill>
            <a:schemeClr val="bg1">
              <a:lumMod val="85000"/>
            </a:schemeClr>
          </a:solidFill>
        </p:spPr>
        <p:txBody>
          <a:bodyPr wrap="none" anchor="ctr">
            <a:spAutoFit/>
          </a:bodyPr>
          <a:lstStyle/>
          <a:p>
            <a:r>
              <a:rPr lang="ko-KR" altLang="en-US" sz="1600" b="1" spc="-50" dirty="0">
                <a:latin typeface="+mn-ea"/>
              </a:rPr>
              <a:t>對 </a:t>
            </a:r>
            <a:r>
              <a:rPr lang="ko-KR" altLang="en-US" sz="1600" b="1" spc="-50" dirty="0" err="1">
                <a:latin typeface="+mn-ea"/>
              </a:rPr>
              <a:t>발주처</a:t>
            </a:r>
            <a:r>
              <a:rPr lang="ko-KR" altLang="en-US" sz="1600" b="1" spc="-50" dirty="0">
                <a:latin typeface="+mn-ea"/>
              </a:rPr>
              <a:t> 대응</a:t>
            </a:r>
          </a:p>
        </p:txBody>
      </p:sp>
      <p:sp>
        <p:nvSpPr>
          <p:cNvPr id="8" name="직사각형 7"/>
          <p:cNvSpPr/>
          <p:nvPr/>
        </p:nvSpPr>
        <p:spPr>
          <a:xfrm>
            <a:off x="355600" y="1368165"/>
            <a:ext cx="3817619" cy="3139321"/>
          </a:xfrm>
          <a:prstGeom prst="rect">
            <a:avLst/>
          </a:prstGeom>
        </p:spPr>
        <p:txBody>
          <a:bodyPr wrap="square">
            <a:spAutoFit/>
          </a:bodyPr>
          <a:lstStyle/>
          <a:p>
            <a:pPr marL="285750" indent="-285750" latinLnBrk="0">
              <a:buFont typeface="Arial" panose="020B0604020202020204" pitchFamily="34" charset="0"/>
              <a:buChar char="•"/>
            </a:pPr>
            <a:r>
              <a:rPr lang="ko-KR" altLang="en-US" spc="-50" dirty="0" smtClean="0">
                <a:latin typeface="+mn-ea"/>
              </a:rPr>
              <a:t>일반적으로 </a:t>
            </a:r>
            <a:r>
              <a:rPr lang="ko-KR" altLang="en-US" spc="-50" dirty="0">
                <a:latin typeface="+mn-ea"/>
              </a:rPr>
              <a:t>동시지연 인정 시 공기연장 </a:t>
            </a:r>
            <a:r>
              <a:rPr lang="ko-KR" altLang="en-US" spc="-50" dirty="0" smtClean="0">
                <a:latin typeface="+mn-ea"/>
              </a:rPr>
              <a:t>가능</a:t>
            </a:r>
            <a:endParaRPr lang="en-US" altLang="ko-KR" spc="-50" dirty="0" smtClean="0">
              <a:latin typeface="+mn-ea"/>
            </a:endParaRPr>
          </a:p>
          <a:p>
            <a:pPr marL="285750" indent="-285750" latinLnBrk="0">
              <a:buFont typeface="Arial" panose="020B0604020202020204" pitchFamily="34" charset="0"/>
              <a:buChar char="•"/>
            </a:pPr>
            <a:endParaRPr lang="ko-KR" altLang="en-US" spc="-50" dirty="0">
              <a:latin typeface="+mn-ea"/>
            </a:endParaRPr>
          </a:p>
          <a:p>
            <a:pPr marL="285750" indent="-285750" latinLnBrk="0">
              <a:buFont typeface="Arial" panose="020B0604020202020204" pitchFamily="34" charset="0"/>
              <a:buChar char="•"/>
            </a:pPr>
            <a:r>
              <a:rPr lang="ko-KR" altLang="en-US" spc="-50" dirty="0" smtClean="0">
                <a:latin typeface="+mn-ea"/>
              </a:rPr>
              <a:t>시공사의 </a:t>
            </a:r>
            <a:r>
              <a:rPr lang="ko-KR" altLang="en-US" spc="-50" dirty="0">
                <a:latin typeface="+mn-ea"/>
              </a:rPr>
              <a:t>책임 있는 사유로 공사가 먼저 지연되고 있는 상황에서 코로나 건이 발생되었다면</a:t>
            </a:r>
            <a:r>
              <a:rPr lang="en-US" altLang="ko-KR" spc="-50" dirty="0" smtClean="0">
                <a:latin typeface="+mn-ea"/>
              </a:rPr>
              <a:t>?</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endParaRPr lang="en-US" altLang="ko-KR" spc="-50" dirty="0" smtClean="0">
              <a:latin typeface="+mn-ea"/>
            </a:endParaRP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en-US" altLang="ko-KR" b="1" spc="-50" dirty="0" smtClean="0">
                <a:latin typeface="+mn-ea"/>
              </a:rPr>
              <a:t>Concurrent Delay </a:t>
            </a:r>
            <a:r>
              <a:rPr lang="ko-KR" altLang="en-US" b="1" spc="-50" dirty="0" smtClean="0">
                <a:latin typeface="+mn-ea"/>
              </a:rPr>
              <a:t>상황</a:t>
            </a:r>
            <a:endParaRPr lang="ko-KR" altLang="en-US" b="1" spc="-50" dirty="0">
              <a:latin typeface="+mn-ea"/>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70"/>
          <a:stretch/>
        </p:blipFill>
        <p:spPr bwMode="auto">
          <a:xfrm>
            <a:off x="4173220" y="1368165"/>
            <a:ext cx="7894934" cy="5048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그룹 6"/>
          <p:cNvGrpSpPr/>
          <p:nvPr/>
        </p:nvGrpSpPr>
        <p:grpSpPr>
          <a:xfrm>
            <a:off x="458329" y="4627363"/>
            <a:ext cx="4931391" cy="1786698"/>
            <a:chOff x="5534025" y="1313573"/>
            <a:chExt cx="6657975" cy="266698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6702"/>
            <a:stretch/>
          </p:blipFill>
          <p:spPr bwMode="auto">
            <a:xfrm>
              <a:off x="5534025" y="1313573"/>
              <a:ext cx="6657975" cy="167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995"/>
            <a:stretch/>
          </p:blipFill>
          <p:spPr bwMode="auto">
            <a:xfrm>
              <a:off x="5534025" y="3100271"/>
              <a:ext cx="6657975" cy="88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899312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23</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5-2) </a:t>
            </a:r>
            <a:r>
              <a:rPr lang="ko-KR" altLang="en-US" b="1" dirty="0">
                <a:solidFill>
                  <a:schemeClr val="bg1"/>
                </a:solidFill>
                <a:latin typeface="+mn-ea"/>
                <a:cs typeface="Arial" panose="020B0604020202020204" pitchFamily="34" charset="0"/>
              </a:rPr>
              <a:t>동시지연</a:t>
            </a:r>
            <a:r>
              <a:rPr lang="en-US" altLang="ko-KR" b="1" dirty="0">
                <a:solidFill>
                  <a:schemeClr val="bg1"/>
                </a:solidFill>
                <a:latin typeface="+mn-ea"/>
                <a:cs typeface="Arial" panose="020B0604020202020204" pitchFamily="34" charset="0"/>
              </a:rPr>
              <a:t>(Concurrent Delay)</a:t>
            </a:r>
            <a:r>
              <a:rPr lang="ko-KR" altLang="en-US" b="1" dirty="0">
                <a:solidFill>
                  <a:schemeClr val="bg1"/>
                </a:solidFill>
                <a:latin typeface="+mn-ea"/>
                <a:cs typeface="Arial" panose="020B0604020202020204" pitchFamily="34" charset="0"/>
              </a:rPr>
              <a:t>의 법리 적용 시 어떤 문제가 발생되는가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박기정 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478223" y="166030"/>
            <a:ext cx="1508746" cy="338554"/>
          </a:xfrm>
          <a:prstGeom prst="rect">
            <a:avLst/>
          </a:prstGeom>
          <a:solidFill>
            <a:schemeClr val="bg1">
              <a:lumMod val="85000"/>
            </a:schemeClr>
          </a:solidFill>
        </p:spPr>
        <p:txBody>
          <a:bodyPr wrap="none" anchor="ctr">
            <a:spAutoFit/>
          </a:bodyPr>
          <a:lstStyle/>
          <a:p>
            <a:r>
              <a:rPr lang="ko-KR" altLang="en-US" sz="1600" b="1" spc="-50" dirty="0">
                <a:latin typeface="+mn-ea"/>
              </a:rPr>
              <a:t>對 </a:t>
            </a:r>
            <a:r>
              <a:rPr lang="ko-KR" altLang="en-US" sz="1600" b="1" spc="-50" dirty="0" err="1">
                <a:latin typeface="+mn-ea"/>
              </a:rPr>
              <a:t>발주처</a:t>
            </a:r>
            <a:r>
              <a:rPr lang="ko-KR" altLang="en-US" sz="1600" b="1" spc="-50" dirty="0">
                <a:latin typeface="+mn-ea"/>
              </a:rPr>
              <a:t> 대응</a:t>
            </a:r>
          </a:p>
        </p:txBody>
      </p:sp>
      <p:sp>
        <p:nvSpPr>
          <p:cNvPr id="8" name="직사각형 7"/>
          <p:cNvSpPr/>
          <p:nvPr/>
        </p:nvSpPr>
        <p:spPr>
          <a:xfrm>
            <a:off x="355601" y="1368165"/>
            <a:ext cx="2810680" cy="3139321"/>
          </a:xfrm>
          <a:prstGeom prst="rect">
            <a:avLst/>
          </a:prstGeom>
        </p:spPr>
        <p:txBody>
          <a:bodyPr wrap="square">
            <a:spAutoFit/>
          </a:bodyPr>
          <a:lstStyle/>
          <a:p>
            <a:pPr marL="285750" indent="-285750" latinLnBrk="0">
              <a:buFont typeface="Arial" panose="020B0604020202020204" pitchFamily="34" charset="0"/>
              <a:buChar char="•"/>
            </a:pPr>
            <a:r>
              <a:rPr lang="ko-KR" altLang="en-US" spc="-50" dirty="0" smtClean="0">
                <a:latin typeface="+mn-ea"/>
              </a:rPr>
              <a:t>동시지연의 </a:t>
            </a:r>
            <a:r>
              <a:rPr lang="ko-KR" altLang="en-US" spc="-50" dirty="0">
                <a:latin typeface="+mn-ea"/>
              </a:rPr>
              <a:t>경우 공기연장을 인정하지 않겠다고 규정한 </a:t>
            </a:r>
            <a:r>
              <a:rPr lang="ko-KR" altLang="en-US" spc="-50" dirty="0" smtClean="0">
                <a:latin typeface="+mn-ea"/>
              </a:rPr>
              <a:t>내용 </a:t>
            </a:r>
            <a:r>
              <a:rPr lang="en-US" altLang="ko-KR" spc="-50" dirty="0" smtClean="0">
                <a:latin typeface="+mn-ea"/>
              </a:rPr>
              <a:t>(</a:t>
            </a:r>
            <a:r>
              <a:rPr lang="en-US" altLang="ko-KR" spc="-50" dirty="0">
                <a:latin typeface="+mn-ea"/>
              </a:rPr>
              <a:t>Anti-</a:t>
            </a:r>
            <a:r>
              <a:rPr lang="en-US" altLang="ko-KR" spc="-50" dirty="0" err="1">
                <a:latin typeface="+mn-ea"/>
              </a:rPr>
              <a:t>Malmaison</a:t>
            </a:r>
            <a:r>
              <a:rPr lang="en-US" altLang="ko-KR" spc="-50" dirty="0">
                <a:latin typeface="+mn-ea"/>
              </a:rPr>
              <a:t> </a:t>
            </a:r>
            <a:r>
              <a:rPr lang="ko-KR" altLang="en-US" spc="-50" dirty="0">
                <a:latin typeface="+mn-ea"/>
              </a:rPr>
              <a:t>조항</a:t>
            </a:r>
            <a:r>
              <a:rPr lang="en-US" altLang="ko-KR" spc="-50" dirty="0">
                <a:latin typeface="+mn-ea"/>
              </a:rPr>
              <a:t>)</a:t>
            </a:r>
            <a:r>
              <a:rPr lang="ko-KR" altLang="en-US" spc="-50" dirty="0">
                <a:latin typeface="+mn-ea"/>
              </a:rPr>
              <a:t>이 있고 해당되는 동시지연이 발생되었을 경우</a:t>
            </a:r>
            <a:r>
              <a:rPr lang="en-US" altLang="ko-KR" spc="-50" dirty="0" smtClean="0">
                <a:latin typeface="+mn-ea"/>
              </a:rPr>
              <a:t>?</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smtClean="0">
                <a:latin typeface="+mn-ea"/>
              </a:rPr>
              <a:t>현장 </a:t>
            </a:r>
            <a:r>
              <a:rPr lang="ko-KR" altLang="en-US" spc="-50" dirty="0">
                <a:latin typeface="+mn-ea"/>
              </a:rPr>
              <a:t>공정 관리의 중요성</a:t>
            </a:r>
          </a:p>
          <a:p>
            <a:pPr marL="285750" indent="-285750" latinLnBrk="0">
              <a:buFont typeface="Arial" panose="020B0604020202020204" pitchFamily="34" charset="0"/>
              <a:buChar char="•"/>
            </a:pPr>
            <a:endParaRPr lang="ko-KR" altLang="en-US" spc="-50" dirty="0">
              <a:latin typeface="+mn-ea"/>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463" y="1313574"/>
            <a:ext cx="8709948" cy="4495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356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24</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6) </a:t>
            </a:r>
            <a:r>
              <a:rPr lang="ko-KR" altLang="en-US" b="1" dirty="0">
                <a:solidFill>
                  <a:schemeClr val="bg1"/>
                </a:solidFill>
                <a:latin typeface="+mn-ea"/>
                <a:cs typeface="Arial" panose="020B0604020202020204" pitchFamily="34" charset="0"/>
              </a:rPr>
              <a:t>하자담보기간 중인 현장의 경우 어떻게 대처해야 하는지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임병우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478223" y="166030"/>
            <a:ext cx="1508746" cy="338554"/>
          </a:xfrm>
          <a:prstGeom prst="rect">
            <a:avLst/>
          </a:prstGeom>
          <a:solidFill>
            <a:schemeClr val="bg1">
              <a:lumMod val="85000"/>
            </a:schemeClr>
          </a:solidFill>
        </p:spPr>
        <p:txBody>
          <a:bodyPr wrap="none" anchor="ctr">
            <a:spAutoFit/>
          </a:bodyPr>
          <a:lstStyle/>
          <a:p>
            <a:r>
              <a:rPr lang="ko-KR" altLang="en-US" sz="1600" b="1" spc="-50" dirty="0">
                <a:latin typeface="+mn-ea"/>
              </a:rPr>
              <a:t>對 </a:t>
            </a:r>
            <a:r>
              <a:rPr lang="ko-KR" altLang="en-US" sz="1600" b="1" spc="-50" dirty="0" err="1">
                <a:latin typeface="+mn-ea"/>
              </a:rPr>
              <a:t>발주처</a:t>
            </a:r>
            <a:r>
              <a:rPr lang="ko-KR" altLang="en-US" sz="1600" b="1" spc="-50" dirty="0">
                <a:latin typeface="+mn-ea"/>
              </a:rPr>
              <a:t> 대응</a:t>
            </a:r>
          </a:p>
        </p:txBody>
      </p:sp>
      <p:sp>
        <p:nvSpPr>
          <p:cNvPr id="9" name="직사각형 8"/>
          <p:cNvSpPr/>
          <p:nvPr/>
        </p:nvSpPr>
        <p:spPr>
          <a:xfrm>
            <a:off x="355600" y="1413072"/>
            <a:ext cx="11629811" cy="5047536"/>
          </a:xfrm>
          <a:prstGeom prst="rect">
            <a:avLst/>
          </a:prstGeom>
        </p:spPr>
        <p:txBody>
          <a:bodyPr wrap="square">
            <a:spAutoFit/>
          </a:bodyPr>
          <a:lstStyle/>
          <a:p>
            <a:pPr marL="285750" indent="-285750" latinLnBrk="0">
              <a:buFont typeface="Arial" panose="020B0604020202020204" pitchFamily="34" charset="0"/>
              <a:buChar char="•"/>
            </a:pPr>
            <a:r>
              <a:rPr lang="en-US" altLang="ko-KR" sz="1700" spc="-50" dirty="0" smtClean="0">
                <a:latin typeface="+mn-ea"/>
              </a:rPr>
              <a:t>Project</a:t>
            </a:r>
            <a:r>
              <a:rPr lang="ko-KR" altLang="en-US" sz="1700" spc="-50" dirty="0" smtClean="0">
                <a:latin typeface="+mn-ea"/>
              </a:rPr>
              <a:t>의 </a:t>
            </a:r>
            <a:r>
              <a:rPr lang="en-US" altLang="ko-KR" sz="1700" spc="-50" dirty="0" smtClean="0">
                <a:latin typeface="+mn-ea"/>
              </a:rPr>
              <a:t>completion </a:t>
            </a:r>
            <a:r>
              <a:rPr lang="ko-KR" altLang="en-US" sz="1700" spc="-50" dirty="0" smtClean="0">
                <a:latin typeface="+mn-ea"/>
              </a:rPr>
              <a:t>이 되고</a:t>
            </a:r>
            <a:r>
              <a:rPr lang="en-US" altLang="ko-KR" sz="1700" spc="-50" dirty="0" smtClean="0">
                <a:latin typeface="+mn-ea"/>
              </a:rPr>
              <a:t>, warranty period </a:t>
            </a:r>
            <a:r>
              <a:rPr lang="ko-KR" altLang="en-US" sz="1700" spc="-50" dirty="0" smtClean="0">
                <a:latin typeface="+mn-ea"/>
              </a:rPr>
              <a:t>혹은 </a:t>
            </a:r>
            <a:r>
              <a:rPr lang="en-US" altLang="ko-KR" sz="1700" spc="-50" dirty="0" smtClean="0">
                <a:latin typeface="+mn-ea"/>
              </a:rPr>
              <a:t>defect notification period </a:t>
            </a:r>
            <a:r>
              <a:rPr lang="ko-KR" altLang="en-US" sz="1700" spc="-50" dirty="0" smtClean="0">
                <a:latin typeface="+mn-ea"/>
              </a:rPr>
              <a:t>가 개시된 후 </a:t>
            </a:r>
            <a:r>
              <a:rPr lang="en-US" altLang="ko-KR" sz="1700" spc="-50" dirty="0" smtClean="0">
                <a:latin typeface="+mn-ea"/>
              </a:rPr>
              <a:t>defect</a:t>
            </a:r>
            <a:r>
              <a:rPr lang="ko-KR" altLang="en-US" sz="1700" spc="-50" dirty="0" smtClean="0">
                <a:latin typeface="+mn-ea"/>
              </a:rPr>
              <a:t>가 발견되어 </a:t>
            </a:r>
            <a:r>
              <a:rPr lang="en-US" altLang="ko-KR" sz="1700" spc="-50" dirty="0" smtClean="0">
                <a:latin typeface="+mn-ea"/>
              </a:rPr>
              <a:t>repair / remedy </a:t>
            </a:r>
            <a:r>
              <a:rPr lang="ko-KR" altLang="en-US" sz="1700" spc="-50" dirty="0" smtClean="0">
                <a:latin typeface="+mn-ea"/>
              </a:rPr>
              <a:t>가 진행 되는 도중 </a:t>
            </a:r>
            <a:r>
              <a:rPr lang="en-US" altLang="ko-KR" sz="1700" spc="-50" dirty="0" smtClean="0">
                <a:latin typeface="+mn-ea"/>
              </a:rPr>
              <a:t>COVID 19 </a:t>
            </a:r>
            <a:r>
              <a:rPr lang="ko-KR" altLang="en-US" sz="1700" spc="-50" dirty="0" smtClean="0">
                <a:latin typeface="+mn-ea"/>
              </a:rPr>
              <a:t>로 인하여 </a:t>
            </a:r>
            <a:r>
              <a:rPr lang="en-US" altLang="ko-KR" sz="1700" spc="-50" dirty="0" smtClean="0">
                <a:latin typeface="+mn-ea"/>
              </a:rPr>
              <a:t>repair </a:t>
            </a:r>
            <a:r>
              <a:rPr lang="en-US" altLang="ko-KR" sz="1700" spc="-50" dirty="0">
                <a:latin typeface="+mn-ea"/>
              </a:rPr>
              <a:t>/ remedy </a:t>
            </a:r>
            <a:r>
              <a:rPr lang="ko-KR" altLang="en-US" sz="1700" spc="-50" dirty="0" smtClean="0">
                <a:latin typeface="+mn-ea"/>
              </a:rPr>
              <a:t>가 </a:t>
            </a:r>
            <a:r>
              <a:rPr lang="en-US" altLang="ko-KR" sz="1700" spc="-50" dirty="0" smtClean="0">
                <a:latin typeface="+mn-ea"/>
              </a:rPr>
              <a:t>delay / disrupt </a:t>
            </a:r>
            <a:r>
              <a:rPr lang="ko-KR" altLang="en-US" sz="1700" spc="-50" dirty="0" smtClean="0">
                <a:latin typeface="+mn-ea"/>
              </a:rPr>
              <a:t>되는 경우</a:t>
            </a:r>
            <a:r>
              <a:rPr lang="en-US" altLang="ko-KR" sz="1700" spc="-50" dirty="0" smtClean="0">
                <a:latin typeface="+mn-ea"/>
              </a:rPr>
              <a:t>, (1) </a:t>
            </a:r>
            <a:r>
              <a:rPr lang="ko-KR" altLang="en-US" sz="1700" spc="-50" dirty="0" smtClean="0">
                <a:latin typeface="+mn-ea"/>
              </a:rPr>
              <a:t>시공사가 그러한 </a:t>
            </a:r>
            <a:r>
              <a:rPr lang="en-US" altLang="ko-KR" sz="1700" spc="-50" dirty="0" smtClean="0">
                <a:latin typeface="+mn-ea"/>
              </a:rPr>
              <a:t>delay </a:t>
            </a:r>
            <a:r>
              <a:rPr lang="ko-KR" altLang="en-US" sz="1700" spc="-50" dirty="0" smtClean="0">
                <a:latin typeface="+mn-ea"/>
              </a:rPr>
              <a:t>로 인한 책임을 지는지</a:t>
            </a:r>
            <a:r>
              <a:rPr lang="en-US" altLang="ko-KR" sz="1700" spc="-50" dirty="0" smtClean="0">
                <a:latin typeface="+mn-ea"/>
              </a:rPr>
              <a:t>, (2) </a:t>
            </a:r>
            <a:r>
              <a:rPr lang="ko-KR" altLang="en-US" sz="1700" spc="-50" dirty="0" smtClean="0">
                <a:latin typeface="+mn-ea"/>
              </a:rPr>
              <a:t>그로 인한 </a:t>
            </a:r>
            <a:r>
              <a:rPr lang="en-US" altLang="ko-KR" sz="1700" spc="-50" dirty="0" smtClean="0">
                <a:latin typeface="+mn-ea"/>
              </a:rPr>
              <a:t>repair </a:t>
            </a:r>
            <a:r>
              <a:rPr lang="en-US" altLang="ko-KR" sz="1700" spc="-50" dirty="0">
                <a:latin typeface="+mn-ea"/>
              </a:rPr>
              <a:t>/ remedy </a:t>
            </a:r>
            <a:r>
              <a:rPr lang="ko-KR" altLang="en-US" sz="1700" spc="-50" dirty="0" smtClean="0">
                <a:latin typeface="+mn-ea"/>
              </a:rPr>
              <a:t>의 비용 증가에 대하여 </a:t>
            </a:r>
            <a:r>
              <a:rPr lang="en-US" altLang="ko-KR" sz="1700" spc="-50" dirty="0" smtClean="0">
                <a:latin typeface="+mn-ea"/>
              </a:rPr>
              <a:t>cost claim </a:t>
            </a:r>
            <a:r>
              <a:rPr lang="ko-KR" altLang="en-US" sz="1700" spc="-50" dirty="0" smtClean="0">
                <a:latin typeface="+mn-ea"/>
              </a:rPr>
              <a:t>이 가능한지 여부의 문제가 있음</a:t>
            </a:r>
            <a:r>
              <a:rPr lang="en-US" altLang="ko-KR" sz="1700" spc="-50" dirty="0" smtClean="0">
                <a:latin typeface="+mn-ea"/>
              </a:rPr>
              <a:t>. </a:t>
            </a:r>
            <a:endParaRPr lang="en-US" altLang="ko-KR" sz="1700" spc="-50" dirty="0">
              <a:latin typeface="+mn-ea"/>
            </a:endParaRPr>
          </a:p>
          <a:p>
            <a:pPr marL="285750" indent="-285750" latinLnBrk="0">
              <a:buFont typeface="Arial" panose="020B0604020202020204" pitchFamily="34" charset="0"/>
              <a:buChar char="•"/>
            </a:pPr>
            <a:endParaRPr lang="en-US" altLang="ko-KR" sz="1700" spc="-50" dirty="0">
              <a:latin typeface="+mn-ea"/>
            </a:endParaRPr>
          </a:p>
          <a:p>
            <a:pPr marL="285750" indent="-285750" latinLnBrk="0">
              <a:buFont typeface="Arial" panose="020B0604020202020204" pitchFamily="34" charset="0"/>
              <a:buChar char="•"/>
            </a:pPr>
            <a:r>
              <a:rPr lang="en-US" altLang="ko-KR" sz="1700" b="1" spc="-50" dirty="0" smtClean="0">
                <a:latin typeface="+mn-ea"/>
              </a:rPr>
              <a:t>(1) </a:t>
            </a:r>
            <a:r>
              <a:rPr lang="ko-KR" altLang="en-US" sz="1700" b="1" spc="-50" dirty="0" smtClean="0">
                <a:latin typeface="+mn-ea"/>
              </a:rPr>
              <a:t>지연 책임 </a:t>
            </a:r>
            <a:r>
              <a:rPr lang="en-US" altLang="ko-KR" sz="1700" b="1" spc="-50" dirty="0" smtClean="0">
                <a:latin typeface="+mn-ea"/>
              </a:rPr>
              <a:t>: </a:t>
            </a:r>
            <a:r>
              <a:rPr lang="ko-KR" altLang="en-US" sz="1700" spc="-50" dirty="0" smtClean="0">
                <a:latin typeface="+mn-ea"/>
              </a:rPr>
              <a:t>일반적인 </a:t>
            </a:r>
            <a:r>
              <a:rPr lang="ko-KR" altLang="en-US" sz="1700" spc="-50" dirty="0">
                <a:latin typeface="+mn-ea"/>
              </a:rPr>
              <a:t>계약서 상 </a:t>
            </a:r>
            <a:r>
              <a:rPr lang="en-US" altLang="ko-KR" sz="1700" spc="-50" dirty="0">
                <a:latin typeface="+mn-ea"/>
              </a:rPr>
              <a:t>LD / EOT</a:t>
            </a:r>
            <a:r>
              <a:rPr lang="ko-KR" altLang="en-US" sz="1700" spc="-50" dirty="0">
                <a:latin typeface="+mn-ea"/>
              </a:rPr>
              <a:t>는 </a:t>
            </a:r>
            <a:r>
              <a:rPr lang="en-US" altLang="ko-KR" sz="1700" spc="-50" dirty="0">
                <a:latin typeface="+mn-ea"/>
              </a:rPr>
              <a:t>warranty period </a:t>
            </a:r>
            <a:r>
              <a:rPr lang="ko-KR" altLang="en-US" sz="1700" spc="-50" dirty="0">
                <a:latin typeface="+mn-ea"/>
              </a:rPr>
              <a:t>혹은 </a:t>
            </a:r>
            <a:r>
              <a:rPr lang="en-US" altLang="ko-KR" sz="1700" spc="-50" dirty="0">
                <a:latin typeface="+mn-ea"/>
              </a:rPr>
              <a:t>defect notification period </a:t>
            </a:r>
            <a:r>
              <a:rPr lang="ko-KR" altLang="en-US" sz="1700" spc="-50" dirty="0">
                <a:latin typeface="+mn-ea"/>
              </a:rPr>
              <a:t>개시 전의 </a:t>
            </a:r>
            <a:r>
              <a:rPr lang="en-US" altLang="ko-KR" sz="1700" spc="-50" dirty="0">
                <a:latin typeface="+mn-ea"/>
              </a:rPr>
              <a:t>completion </a:t>
            </a:r>
            <a:r>
              <a:rPr lang="ko-KR" altLang="en-US" sz="1700" spc="-50" dirty="0">
                <a:latin typeface="+mn-ea"/>
              </a:rPr>
              <a:t>을 기준으로 하고 있고</a:t>
            </a:r>
            <a:r>
              <a:rPr lang="en-US" altLang="ko-KR" sz="1700" spc="-50" dirty="0">
                <a:latin typeface="+mn-ea"/>
              </a:rPr>
              <a:t>, warranty </a:t>
            </a:r>
            <a:r>
              <a:rPr lang="ko-KR" altLang="en-US" sz="1700" spc="-50" dirty="0">
                <a:latin typeface="+mn-ea"/>
              </a:rPr>
              <a:t>에 대하여서는 별도의 </a:t>
            </a:r>
            <a:r>
              <a:rPr lang="en-US" altLang="ko-KR" sz="1700" spc="-50" dirty="0">
                <a:latin typeface="+mn-ea"/>
              </a:rPr>
              <a:t>LD</a:t>
            </a:r>
            <a:r>
              <a:rPr lang="ko-KR" altLang="en-US" sz="1700" spc="-50" dirty="0">
                <a:latin typeface="+mn-ea"/>
              </a:rPr>
              <a:t>가 없으며</a:t>
            </a:r>
            <a:r>
              <a:rPr lang="en-US" altLang="ko-KR" sz="1700" spc="-50" dirty="0">
                <a:latin typeface="+mn-ea"/>
              </a:rPr>
              <a:t>, FIDIC</a:t>
            </a:r>
            <a:r>
              <a:rPr lang="ko-KR" altLang="en-US" sz="1700" spc="-50" dirty="0">
                <a:latin typeface="+mn-ea"/>
              </a:rPr>
              <a:t>의 경우 </a:t>
            </a:r>
            <a:r>
              <a:rPr lang="en-US" altLang="ko-KR" sz="1700" spc="-50" dirty="0" smtClean="0">
                <a:latin typeface="+mn-ea"/>
              </a:rPr>
              <a:t>repair </a:t>
            </a:r>
            <a:r>
              <a:rPr lang="en-US" altLang="ko-KR" sz="1700" spc="-50" dirty="0">
                <a:latin typeface="+mn-ea"/>
              </a:rPr>
              <a:t>/ remedy </a:t>
            </a:r>
            <a:r>
              <a:rPr lang="ko-KR" altLang="en-US" sz="1700" spc="-50" dirty="0">
                <a:latin typeface="+mn-ea"/>
              </a:rPr>
              <a:t>는 “</a:t>
            </a:r>
            <a:r>
              <a:rPr lang="en-US" altLang="ko-KR" sz="1700" spc="-50" dirty="0">
                <a:latin typeface="+mn-ea"/>
              </a:rPr>
              <a:t>within a reasonable time”</a:t>
            </a:r>
            <a:r>
              <a:rPr lang="ko-KR" altLang="en-US" sz="1700" spc="-50" dirty="0">
                <a:latin typeface="+mn-ea"/>
              </a:rPr>
              <a:t>에 하도록 되어 있기 때문에 </a:t>
            </a:r>
            <a:r>
              <a:rPr lang="en-US" altLang="ko-KR" sz="1700" spc="-50" dirty="0" smtClean="0">
                <a:latin typeface="+mn-ea"/>
              </a:rPr>
              <a:t>COVID 19 </a:t>
            </a:r>
            <a:r>
              <a:rPr lang="ko-KR" altLang="en-US" sz="1700" spc="-50" dirty="0" smtClean="0">
                <a:latin typeface="+mn-ea"/>
              </a:rPr>
              <a:t>등 </a:t>
            </a:r>
            <a:r>
              <a:rPr lang="en-US" altLang="ko-KR" sz="1700" spc="-50" dirty="0">
                <a:latin typeface="+mn-ea"/>
              </a:rPr>
              <a:t>FM </a:t>
            </a:r>
            <a:r>
              <a:rPr lang="ko-KR" altLang="en-US" sz="1700" spc="-50" dirty="0">
                <a:latin typeface="+mn-ea"/>
              </a:rPr>
              <a:t>사태로 인하여 </a:t>
            </a:r>
            <a:r>
              <a:rPr lang="en-US" altLang="ko-KR" sz="1700" spc="-50" dirty="0" smtClean="0">
                <a:latin typeface="+mn-ea"/>
              </a:rPr>
              <a:t>repair / remedy </a:t>
            </a:r>
            <a:r>
              <a:rPr lang="ko-KR" altLang="en-US" sz="1700" spc="-50" dirty="0" smtClean="0">
                <a:latin typeface="+mn-ea"/>
              </a:rPr>
              <a:t>수행 </a:t>
            </a:r>
            <a:r>
              <a:rPr lang="ko-KR" altLang="en-US" sz="1700" spc="-50" dirty="0">
                <a:latin typeface="+mn-ea"/>
              </a:rPr>
              <a:t>도중 지연이 발생하더라도 시공사가 합리적으로 대응하는 한 </a:t>
            </a:r>
            <a:r>
              <a:rPr lang="ko-KR" altLang="en-US" sz="1700" spc="-50" dirty="0" smtClean="0">
                <a:latin typeface="+mn-ea"/>
              </a:rPr>
              <a:t>지연 </a:t>
            </a:r>
            <a:r>
              <a:rPr lang="ko-KR" altLang="en-US" sz="1700" spc="-50" dirty="0">
                <a:latin typeface="+mn-ea"/>
              </a:rPr>
              <a:t>관련 책임은 발생하지 않을 </a:t>
            </a:r>
            <a:r>
              <a:rPr lang="ko-KR" altLang="en-US" sz="1700" spc="-50" dirty="0" smtClean="0">
                <a:latin typeface="+mn-ea"/>
              </a:rPr>
              <a:t>가능성 높음</a:t>
            </a:r>
            <a:r>
              <a:rPr lang="en-US" altLang="ko-KR" sz="1700" spc="-50" dirty="0" smtClean="0">
                <a:latin typeface="+mn-ea"/>
              </a:rPr>
              <a:t>. </a:t>
            </a:r>
            <a:endParaRPr lang="en-US" altLang="ko-KR" sz="1700" spc="-50" dirty="0">
              <a:latin typeface="+mn-ea"/>
            </a:endParaRPr>
          </a:p>
          <a:p>
            <a:pPr marL="285750" indent="-285750" latinLnBrk="0">
              <a:buFont typeface="Arial" panose="020B0604020202020204" pitchFamily="34" charset="0"/>
              <a:buChar char="•"/>
            </a:pPr>
            <a:endParaRPr lang="en-US" altLang="ko-KR" sz="1700" spc="-50" dirty="0">
              <a:latin typeface="+mn-ea"/>
            </a:endParaRPr>
          </a:p>
          <a:p>
            <a:pPr marL="285750" indent="-285750" latinLnBrk="0">
              <a:buFont typeface="Arial" panose="020B0604020202020204" pitchFamily="34" charset="0"/>
              <a:buChar char="•"/>
            </a:pPr>
            <a:r>
              <a:rPr lang="en-US" altLang="ko-KR" sz="1700" b="1" spc="-50" dirty="0" smtClean="0">
                <a:latin typeface="+mn-ea"/>
              </a:rPr>
              <a:t>(2) </a:t>
            </a:r>
            <a:r>
              <a:rPr lang="ko-KR" altLang="en-US" sz="1700" b="1" spc="-50" dirty="0" smtClean="0">
                <a:latin typeface="+mn-ea"/>
              </a:rPr>
              <a:t>추가 비용 청구 </a:t>
            </a:r>
            <a:r>
              <a:rPr lang="en-US" altLang="ko-KR" sz="1700" b="1" spc="-50" dirty="0" smtClean="0">
                <a:latin typeface="+mn-ea"/>
              </a:rPr>
              <a:t>:  </a:t>
            </a:r>
            <a:r>
              <a:rPr lang="en-US" altLang="ko-KR" sz="1700" spc="-50" dirty="0" smtClean="0">
                <a:latin typeface="+mn-ea"/>
              </a:rPr>
              <a:t>FIDIC</a:t>
            </a:r>
            <a:r>
              <a:rPr lang="ko-KR" altLang="en-US" sz="1700" spc="-50" dirty="0">
                <a:latin typeface="+mn-ea"/>
              </a:rPr>
              <a:t>과 같이 계약서에 “</a:t>
            </a:r>
            <a:r>
              <a:rPr lang="en-US" altLang="ko-KR" sz="1700" spc="-50" dirty="0">
                <a:latin typeface="+mn-ea"/>
              </a:rPr>
              <a:t>All work referred to in sub-paragraph (b) of Sub-Clause 11.1 [Completion of Outstanding Work and Remedying Defects] shall be executed </a:t>
            </a:r>
            <a:r>
              <a:rPr lang="en-US" altLang="ko-KR" sz="1700" u="sng" spc="-50" dirty="0">
                <a:latin typeface="+mn-ea"/>
              </a:rPr>
              <a:t>at the risk and cost of the Contractor</a:t>
            </a:r>
            <a:r>
              <a:rPr lang="en-US" altLang="ko-KR" sz="1700" spc="-50" dirty="0">
                <a:latin typeface="+mn-ea"/>
              </a:rPr>
              <a:t>, if and to the extent that the work is attributable to: [Contractor’s fault]” </a:t>
            </a:r>
            <a:r>
              <a:rPr lang="ko-KR" altLang="en-US" sz="1700" spc="-50" dirty="0" smtClean="0">
                <a:latin typeface="+mn-ea"/>
              </a:rPr>
              <a:t>의 취지로 규정되어 </a:t>
            </a:r>
            <a:r>
              <a:rPr lang="ko-KR" altLang="en-US" sz="1700" spc="-50" dirty="0">
                <a:latin typeface="+mn-ea"/>
              </a:rPr>
              <a:t>있다면</a:t>
            </a:r>
            <a:r>
              <a:rPr lang="en-US" altLang="ko-KR" sz="1700" spc="-50" dirty="0">
                <a:latin typeface="+mn-ea"/>
              </a:rPr>
              <a:t>, warranty</a:t>
            </a:r>
            <a:r>
              <a:rPr lang="ko-KR" altLang="en-US" sz="1700" spc="-50" dirty="0">
                <a:latin typeface="+mn-ea"/>
              </a:rPr>
              <a:t>의 근거가 된 </a:t>
            </a:r>
            <a:r>
              <a:rPr lang="en-US" altLang="ko-KR" sz="1700" spc="-50" dirty="0">
                <a:latin typeface="+mn-ea"/>
              </a:rPr>
              <a:t>defect </a:t>
            </a:r>
            <a:r>
              <a:rPr lang="ko-KR" altLang="en-US" sz="1700" spc="-50" dirty="0">
                <a:latin typeface="+mn-ea"/>
              </a:rPr>
              <a:t>가 </a:t>
            </a:r>
            <a:r>
              <a:rPr lang="en-US" altLang="ko-KR" sz="1700" spc="-50" dirty="0">
                <a:latin typeface="+mn-ea"/>
              </a:rPr>
              <a:t>contractor</a:t>
            </a:r>
            <a:r>
              <a:rPr lang="ko-KR" altLang="en-US" sz="1700" spc="-50" dirty="0">
                <a:latin typeface="+mn-ea"/>
              </a:rPr>
              <a:t>로 인한 </a:t>
            </a:r>
            <a:r>
              <a:rPr lang="ko-KR" altLang="en-US" sz="1700" spc="-50" dirty="0" smtClean="0">
                <a:latin typeface="+mn-ea"/>
              </a:rPr>
              <a:t>것이고 </a:t>
            </a:r>
            <a:r>
              <a:rPr lang="ko-KR" altLang="en-US" sz="1700" spc="-50" dirty="0" err="1" smtClean="0">
                <a:latin typeface="+mn-ea"/>
              </a:rPr>
              <a:t>발주처의</a:t>
            </a:r>
            <a:r>
              <a:rPr lang="ko-KR" altLang="en-US" sz="1700" spc="-50" dirty="0" smtClean="0">
                <a:latin typeface="+mn-ea"/>
              </a:rPr>
              <a:t> </a:t>
            </a:r>
            <a:r>
              <a:rPr lang="ko-KR" altLang="en-US" sz="1700" spc="-50" dirty="0">
                <a:latin typeface="+mn-ea"/>
              </a:rPr>
              <a:t>책임이 아닌 </a:t>
            </a:r>
            <a:r>
              <a:rPr lang="ko-KR" altLang="en-US" sz="1700" spc="-50" dirty="0" smtClean="0">
                <a:latin typeface="+mn-ea"/>
              </a:rPr>
              <a:t>이상</a:t>
            </a:r>
            <a:r>
              <a:rPr lang="en-US" altLang="ko-KR" sz="1700" spc="-50" dirty="0" smtClean="0">
                <a:latin typeface="+mn-ea"/>
              </a:rPr>
              <a:t>, </a:t>
            </a:r>
            <a:r>
              <a:rPr lang="ko-KR" altLang="en-US" sz="1700" spc="-50" dirty="0" smtClean="0">
                <a:latin typeface="+mn-ea"/>
              </a:rPr>
              <a:t>관련 비용을 </a:t>
            </a:r>
            <a:r>
              <a:rPr lang="ko-KR" altLang="en-US" sz="1700" spc="-50" dirty="0" err="1">
                <a:latin typeface="+mn-ea"/>
              </a:rPr>
              <a:t>발주처에</a:t>
            </a:r>
            <a:r>
              <a:rPr lang="ko-KR" altLang="en-US" sz="1700" spc="-50" dirty="0">
                <a:latin typeface="+mn-ea"/>
              </a:rPr>
              <a:t> 전가하기는 어려워 </a:t>
            </a:r>
            <a:r>
              <a:rPr lang="ko-KR" altLang="en-US" sz="1700" spc="-50" dirty="0" smtClean="0">
                <a:latin typeface="+mn-ea"/>
              </a:rPr>
              <a:t>보임</a:t>
            </a:r>
            <a:r>
              <a:rPr lang="en-US" altLang="ko-KR" sz="1700" spc="-50" dirty="0" smtClean="0">
                <a:latin typeface="+mn-ea"/>
              </a:rPr>
              <a:t>. </a:t>
            </a:r>
            <a:endParaRPr lang="en-US" altLang="ko-KR" sz="1700" spc="-50" dirty="0">
              <a:latin typeface="+mn-ea"/>
            </a:endParaRPr>
          </a:p>
          <a:p>
            <a:pPr marL="285750" indent="-285750" latinLnBrk="0">
              <a:buFont typeface="Arial" panose="020B0604020202020204" pitchFamily="34" charset="0"/>
              <a:buChar char="•"/>
            </a:pPr>
            <a:endParaRPr lang="en-US" altLang="ko-KR" sz="1700" spc="-50" dirty="0">
              <a:latin typeface="+mn-ea"/>
            </a:endParaRPr>
          </a:p>
          <a:p>
            <a:pPr marL="285750" indent="-285750" latinLnBrk="0">
              <a:buFont typeface="Arial" panose="020B0604020202020204" pitchFamily="34" charset="0"/>
              <a:buChar char="•"/>
            </a:pPr>
            <a:r>
              <a:rPr lang="ko-KR" altLang="en-US" sz="1700" spc="-50" dirty="0" smtClean="0">
                <a:latin typeface="+mn-ea"/>
              </a:rPr>
              <a:t>다만</a:t>
            </a:r>
            <a:r>
              <a:rPr lang="en-US" altLang="ko-KR" sz="1700" spc="-50" dirty="0" smtClean="0">
                <a:latin typeface="+mn-ea"/>
              </a:rPr>
              <a:t>, </a:t>
            </a:r>
            <a:r>
              <a:rPr lang="ko-KR" altLang="en-US" sz="1700" spc="-50" dirty="0" smtClean="0">
                <a:latin typeface="+mn-ea"/>
              </a:rPr>
              <a:t>위와 같은 상황의 결과</a:t>
            </a:r>
            <a:r>
              <a:rPr lang="en-US" altLang="ko-KR" sz="1700" spc="-50" dirty="0" smtClean="0">
                <a:latin typeface="+mn-ea"/>
              </a:rPr>
              <a:t>, </a:t>
            </a:r>
            <a:r>
              <a:rPr lang="ko-KR" altLang="en-US" sz="1700" spc="-50" dirty="0" smtClean="0">
                <a:latin typeface="+mn-ea"/>
              </a:rPr>
              <a:t>시공사로서는 </a:t>
            </a:r>
            <a:r>
              <a:rPr lang="en-US" altLang="ko-KR" sz="1700" spc="-50" dirty="0" smtClean="0">
                <a:latin typeface="+mn-ea"/>
              </a:rPr>
              <a:t>(a) Performance Bond </a:t>
            </a:r>
            <a:r>
              <a:rPr lang="ko-KR" altLang="en-US" sz="1700" spc="-50" dirty="0" smtClean="0">
                <a:latin typeface="+mn-ea"/>
              </a:rPr>
              <a:t>혹은 </a:t>
            </a:r>
            <a:r>
              <a:rPr lang="en-US" altLang="ko-KR" sz="1700" spc="-50" dirty="0" smtClean="0">
                <a:latin typeface="+mn-ea"/>
              </a:rPr>
              <a:t>Warranty Bond</a:t>
            </a:r>
            <a:r>
              <a:rPr lang="ko-KR" altLang="en-US" sz="1700" spc="-50" dirty="0" smtClean="0">
                <a:latin typeface="+mn-ea"/>
              </a:rPr>
              <a:t>를 좀더 오래 유지해야 하는 불이익</a:t>
            </a:r>
            <a:r>
              <a:rPr lang="en-US" altLang="ko-KR" sz="1700" spc="-50" dirty="0" smtClean="0">
                <a:latin typeface="+mn-ea"/>
              </a:rPr>
              <a:t>, (2) Defect Notification Period </a:t>
            </a:r>
            <a:r>
              <a:rPr lang="ko-KR" altLang="en-US" sz="1700" spc="-50" dirty="0" err="1" smtClean="0">
                <a:latin typeface="+mn-ea"/>
              </a:rPr>
              <a:t>완료시까지</a:t>
            </a:r>
            <a:r>
              <a:rPr lang="ko-KR" altLang="en-US" sz="1700" spc="-50" dirty="0" smtClean="0">
                <a:latin typeface="+mn-ea"/>
              </a:rPr>
              <a:t> </a:t>
            </a:r>
            <a:r>
              <a:rPr lang="en-US" altLang="ko-KR" sz="1700" spc="-50" dirty="0" smtClean="0">
                <a:latin typeface="+mn-ea"/>
              </a:rPr>
              <a:t>retention payment</a:t>
            </a:r>
            <a:r>
              <a:rPr lang="ko-KR" altLang="en-US" sz="1700" spc="-50" dirty="0" smtClean="0">
                <a:latin typeface="+mn-ea"/>
              </a:rPr>
              <a:t>를 받지 못하는 불이익이 있으므로</a:t>
            </a:r>
            <a:r>
              <a:rPr lang="en-US" altLang="ko-KR" sz="1700" spc="-50" dirty="0" smtClean="0">
                <a:latin typeface="+mn-ea"/>
              </a:rPr>
              <a:t>, </a:t>
            </a:r>
            <a:r>
              <a:rPr lang="ko-KR" altLang="en-US" sz="1700" spc="-50" dirty="0" smtClean="0">
                <a:latin typeface="+mn-ea"/>
              </a:rPr>
              <a:t>이런 부분에 관하여 </a:t>
            </a:r>
            <a:r>
              <a:rPr lang="ko-KR" altLang="en-US" sz="1700" spc="-50" dirty="0" err="1" smtClean="0">
                <a:latin typeface="+mn-ea"/>
              </a:rPr>
              <a:t>발주처와</a:t>
            </a:r>
            <a:r>
              <a:rPr lang="ko-KR" altLang="en-US" sz="1700" spc="-50" dirty="0" smtClean="0">
                <a:latin typeface="+mn-ea"/>
              </a:rPr>
              <a:t> </a:t>
            </a:r>
            <a:r>
              <a:rPr lang="en-US" altLang="ko-KR" sz="1700" spc="-50" dirty="0" smtClean="0">
                <a:latin typeface="+mn-ea"/>
              </a:rPr>
              <a:t>commercial </a:t>
            </a:r>
            <a:r>
              <a:rPr lang="en-US" altLang="ko-KR" sz="1700" spc="-50" dirty="0" err="1" smtClean="0">
                <a:latin typeface="+mn-ea"/>
              </a:rPr>
              <a:t>nego</a:t>
            </a:r>
            <a:r>
              <a:rPr lang="en-US" altLang="ko-KR" sz="1700" spc="-50" dirty="0" smtClean="0">
                <a:latin typeface="+mn-ea"/>
              </a:rPr>
              <a:t> </a:t>
            </a:r>
            <a:r>
              <a:rPr lang="ko-KR" altLang="en-US" sz="1700" spc="-50" dirty="0" smtClean="0">
                <a:latin typeface="+mn-ea"/>
              </a:rPr>
              <a:t>를 할 여지가 있을지 검토할 필요 있을 것임</a:t>
            </a:r>
            <a:r>
              <a:rPr lang="en-US" altLang="ko-KR" sz="1700" spc="-50" dirty="0" smtClean="0">
                <a:latin typeface="+mn-ea"/>
              </a:rPr>
              <a:t>. (</a:t>
            </a:r>
            <a:r>
              <a:rPr lang="ko-KR" altLang="en-US" sz="1700" spc="-50" dirty="0" smtClean="0">
                <a:latin typeface="+mn-ea"/>
              </a:rPr>
              <a:t>일반적으로 시공계약에서는 이러한 부분에 관한 시공사의 비용 </a:t>
            </a:r>
            <a:r>
              <a:rPr lang="en-US" altLang="ko-KR" sz="1700" spc="-50" dirty="0" smtClean="0">
                <a:latin typeface="+mn-ea"/>
              </a:rPr>
              <a:t>entitlement </a:t>
            </a:r>
            <a:r>
              <a:rPr lang="ko-KR" altLang="en-US" sz="1700" spc="-50" dirty="0" smtClean="0">
                <a:latin typeface="+mn-ea"/>
              </a:rPr>
              <a:t>조항은 찾기 어려움</a:t>
            </a:r>
            <a:r>
              <a:rPr lang="en-US" altLang="ko-KR" sz="1700" spc="-50" dirty="0" smtClean="0">
                <a:latin typeface="+mn-ea"/>
              </a:rPr>
              <a:t>) </a:t>
            </a:r>
            <a:endParaRPr lang="en-US" altLang="ko-KR" sz="1700" spc="-50" dirty="0">
              <a:latin typeface="+mn-ea"/>
            </a:endParaRPr>
          </a:p>
          <a:p>
            <a:pPr marL="285750" indent="-285750" latinLnBrk="0">
              <a:buFont typeface="Arial" panose="020B0604020202020204" pitchFamily="34" charset="0"/>
              <a:buChar char="•"/>
            </a:pPr>
            <a:endParaRPr lang="en-US" altLang="ko-KR" sz="1600" spc="-50" dirty="0">
              <a:latin typeface="+mn-ea"/>
            </a:endParaRPr>
          </a:p>
        </p:txBody>
      </p:sp>
    </p:spTree>
    <p:extLst>
      <p:ext uri="{BB962C8B-B14F-4D97-AF65-F5344CB8AC3E}">
        <p14:creationId xmlns:p14="http://schemas.microsoft.com/office/powerpoint/2010/main" val="347218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25</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7) </a:t>
            </a:r>
            <a:r>
              <a:rPr lang="en-US" altLang="ko-KR" b="1" dirty="0">
                <a:solidFill>
                  <a:schemeClr val="bg1"/>
                </a:solidFill>
                <a:latin typeface="+mn-ea"/>
                <a:cs typeface="Arial" panose="020B0604020202020204" pitchFamily="34" charset="0"/>
              </a:rPr>
              <a:t>EOT Claim </a:t>
            </a:r>
            <a:r>
              <a:rPr lang="ko-KR" altLang="en-US" b="1" dirty="0">
                <a:solidFill>
                  <a:schemeClr val="bg1"/>
                </a:solidFill>
                <a:latin typeface="+mn-ea"/>
                <a:cs typeface="Arial" panose="020B0604020202020204" pitchFamily="34" charset="0"/>
              </a:rPr>
              <a:t>작성시 유의사항은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임정주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737535" y="166030"/>
            <a:ext cx="1244251" cy="338554"/>
          </a:xfrm>
          <a:prstGeom prst="rect">
            <a:avLst/>
          </a:prstGeom>
          <a:solidFill>
            <a:schemeClr val="bg1">
              <a:lumMod val="85000"/>
            </a:schemeClr>
          </a:solidFill>
        </p:spPr>
        <p:txBody>
          <a:bodyPr wrap="none" anchor="ctr">
            <a:spAutoFit/>
          </a:bodyPr>
          <a:lstStyle/>
          <a:p>
            <a:r>
              <a:rPr lang="ko-KR" altLang="en-US" sz="1600" b="1" spc="-50" smtClean="0">
                <a:latin typeface="+mn-ea"/>
              </a:rPr>
              <a:t>클레임 실무</a:t>
            </a:r>
            <a:endParaRPr lang="ko-KR" altLang="en-US" sz="1600" b="1" spc="-50" dirty="0">
              <a:latin typeface="+mn-ea"/>
            </a:endParaRPr>
          </a:p>
        </p:txBody>
      </p:sp>
      <p:sp>
        <p:nvSpPr>
          <p:cNvPr id="8" name="직사각형 7"/>
          <p:cNvSpPr/>
          <p:nvPr/>
        </p:nvSpPr>
        <p:spPr>
          <a:xfrm>
            <a:off x="355600" y="1368165"/>
            <a:ext cx="11629811" cy="5078313"/>
          </a:xfrm>
          <a:prstGeom prst="rect">
            <a:avLst/>
          </a:prstGeom>
        </p:spPr>
        <p:txBody>
          <a:bodyPr wrap="square">
            <a:spAutoFit/>
          </a:bodyPr>
          <a:lstStyle/>
          <a:p>
            <a:pPr marL="285750" indent="-285750" latinLnBrk="0">
              <a:buFont typeface="Arial" panose="020B0604020202020204" pitchFamily="34" charset="0"/>
              <a:buChar char="•"/>
            </a:pPr>
            <a:r>
              <a:rPr lang="en-US" altLang="ko-KR" b="1" spc="-50" dirty="0" smtClean="0">
                <a:latin typeface="+mn-ea"/>
              </a:rPr>
              <a:t>EOT </a:t>
            </a:r>
            <a:r>
              <a:rPr lang="en-US" altLang="ko-KR" b="1" spc="-50" dirty="0">
                <a:latin typeface="+mn-ea"/>
              </a:rPr>
              <a:t>Claim </a:t>
            </a:r>
            <a:r>
              <a:rPr lang="ko-KR" altLang="en-US" b="1" spc="-50" dirty="0">
                <a:latin typeface="+mn-ea"/>
              </a:rPr>
              <a:t>작성 전 유의사항 </a:t>
            </a:r>
            <a:r>
              <a:rPr lang="en-US" altLang="ko-KR" b="1" spc="-50" dirty="0">
                <a:latin typeface="+mn-ea"/>
              </a:rPr>
              <a:t>2</a:t>
            </a:r>
            <a:r>
              <a:rPr lang="ko-KR" altLang="en-US" b="1" spc="-50" dirty="0">
                <a:latin typeface="+mn-ea"/>
              </a:rPr>
              <a:t>가지</a:t>
            </a:r>
          </a:p>
          <a:p>
            <a:pPr marL="273050" latinLnBrk="0"/>
            <a:r>
              <a:rPr lang="en-US" altLang="ko-KR" spc="-50" dirty="0" smtClean="0">
                <a:latin typeface="+mn-ea"/>
              </a:rPr>
              <a:t>1. </a:t>
            </a:r>
            <a:r>
              <a:rPr lang="en-US" altLang="ko-KR" b="1" spc="-50" dirty="0" smtClean="0">
                <a:solidFill>
                  <a:srgbClr val="FF0000"/>
                </a:solidFill>
                <a:latin typeface="+mn-ea"/>
              </a:rPr>
              <a:t>Revised </a:t>
            </a:r>
            <a:r>
              <a:rPr lang="en-US" altLang="ko-KR" b="1" spc="-50" dirty="0">
                <a:solidFill>
                  <a:srgbClr val="FF0000"/>
                </a:solidFill>
                <a:latin typeface="+mn-ea"/>
              </a:rPr>
              <a:t>Program</a:t>
            </a:r>
            <a:r>
              <a:rPr lang="ko-KR" altLang="en-US" b="1" spc="-50" dirty="0">
                <a:solidFill>
                  <a:srgbClr val="FF0000"/>
                </a:solidFill>
                <a:latin typeface="+mn-ea"/>
              </a:rPr>
              <a:t>을 </a:t>
            </a:r>
            <a:r>
              <a:rPr lang="en-US" altLang="ko-KR" b="1" spc="-50" dirty="0">
                <a:solidFill>
                  <a:srgbClr val="FF0000"/>
                </a:solidFill>
                <a:latin typeface="+mn-ea"/>
              </a:rPr>
              <a:t>EOT Claim</a:t>
            </a:r>
            <a:r>
              <a:rPr lang="ko-KR" altLang="en-US" b="1" spc="-50" dirty="0">
                <a:solidFill>
                  <a:srgbClr val="FF0000"/>
                </a:solidFill>
                <a:latin typeface="+mn-ea"/>
              </a:rPr>
              <a:t>보다 먼저 작성해서 제출하는 것에 </a:t>
            </a:r>
            <a:r>
              <a:rPr lang="ko-KR" altLang="en-US" b="1" spc="-50" dirty="0" smtClean="0">
                <a:solidFill>
                  <a:srgbClr val="FF0000"/>
                </a:solidFill>
                <a:latin typeface="+mn-ea"/>
              </a:rPr>
              <a:t>유의</a:t>
            </a:r>
            <a:r>
              <a:rPr lang="en-US" altLang="ko-KR" b="1" spc="-50" dirty="0" smtClean="0">
                <a:solidFill>
                  <a:srgbClr val="FF0000"/>
                </a:solidFill>
                <a:latin typeface="+mn-ea"/>
              </a:rPr>
              <a:t>. </a:t>
            </a:r>
            <a:r>
              <a:rPr lang="ko-KR" altLang="en-US" spc="-50" dirty="0">
                <a:latin typeface="+mn-ea"/>
              </a:rPr>
              <a:t>계약적인 순서는 </a:t>
            </a:r>
            <a:r>
              <a:rPr lang="en-US" altLang="ko-KR" spc="-50" dirty="0">
                <a:latin typeface="+mn-ea"/>
              </a:rPr>
              <a:t>EOT Claim</a:t>
            </a:r>
            <a:r>
              <a:rPr lang="ko-KR" altLang="en-US" spc="-50" dirty="0">
                <a:latin typeface="+mn-ea"/>
              </a:rPr>
              <a:t>을 제출하고 그에 대한 협의 이후 그 결과에 따라 </a:t>
            </a:r>
            <a:r>
              <a:rPr lang="en-US" altLang="ko-KR" spc="-50" dirty="0">
                <a:latin typeface="+mn-ea"/>
              </a:rPr>
              <a:t>Revised Program</a:t>
            </a:r>
            <a:r>
              <a:rPr lang="ko-KR" altLang="en-US" spc="-50" dirty="0">
                <a:latin typeface="+mn-ea"/>
              </a:rPr>
              <a:t>을 제출해야 함</a:t>
            </a:r>
            <a:r>
              <a:rPr lang="en-US" altLang="ko-KR" spc="-50" dirty="0">
                <a:latin typeface="+mn-ea"/>
              </a:rPr>
              <a:t>.</a:t>
            </a:r>
          </a:p>
          <a:p>
            <a:pPr marL="273050" latinLnBrk="0"/>
            <a:r>
              <a:rPr lang="en-US" altLang="ko-KR" spc="-50" dirty="0">
                <a:latin typeface="+mn-ea"/>
              </a:rPr>
              <a:t>2</a:t>
            </a:r>
            <a:r>
              <a:rPr lang="en-US" altLang="ko-KR" spc="-50" dirty="0" smtClean="0">
                <a:latin typeface="+mn-ea"/>
              </a:rPr>
              <a:t>. </a:t>
            </a:r>
            <a:r>
              <a:rPr lang="ko-KR" altLang="en-US" b="1" spc="-50" dirty="0" smtClean="0">
                <a:solidFill>
                  <a:srgbClr val="FF0000"/>
                </a:solidFill>
                <a:latin typeface="+mn-ea"/>
              </a:rPr>
              <a:t>코로나가 </a:t>
            </a:r>
            <a:r>
              <a:rPr lang="ko-KR" altLang="en-US" b="1" spc="-50" dirty="0">
                <a:solidFill>
                  <a:srgbClr val="FF0000"/>
                </a:solidFill>
                <a:latin typeface="+mn-ea"/>
              </a:rPr>
              <a:t>발생하기 직전의 </a:t>
            </a:r>
            <a:r>
              <a:rPr lang="en-US" altLang="ko-KR" b="1" spc="-50" dirty="0">
                <a:solidFill>
                  <a:srgbClr val="FF0000"/>
                </a:solidFill>
                <a:latin typeface="+mn-ea"/>
              </a:rPr>
              <a:t>Status</a:t>
            </a:r>
            <a:r>
              <a:rPr lang="ko-KR" altLang="en-US" b="1" spc="-50" dirty="0">
                <a:solidFill>
                  <a:srgbClr val="FF0000"/>
                </a:solidFill>
                <a:latin typeface="+mn-ea"/>
              </a:rPr>
              <a:t>를 </a:t>
            </a:r>
            <a:r>
              <a:rPr lang="ko-KR" altLang="en-US" spc="-50" dirty="0">
                <a:latin typeface="+mn-ea"/>
              </a:rPr>
              <a:t>확인하고 그에 따라 </a:t>
            </a:r>
            <a:r>
              <a:rPr lang="en-US" altLang="ko-KR" spc="-50" dirty="0">
                <a:latin typeface="+mn-ea"/>
              </a:rPr>
              <a:t>EOT Claim</a:t>
            </a:r>
            <a:r>
              <a:rPr lang="ko-KR" altLang="en-US" spc="-50" dirty="0">
                <a:latin typeface="+mn-ea"/>
              </a:rPr>
              <a:t>을 작성해야 함</a:t>
            </a:r>
            <a:r>
              <a:rPr lang="en-US" altLang="ko-KR" spc="-50" dirty="0">
                <a:latin typeface="+mn-ea"/>
              </a:rPr>
              <a:t>. </a:t>
            </a:r>
            <a:r>
              <a:rPr lang="ko-KR" altLang="en-US" spc="-50" dirty="0">
                <a:latin typeface="+mn-ea"/>
              </a:rPr>
              <a:t>직전의 상황과 코로나로 인한 지연을 분리해서 고려해야 함</a:t>
            </a:r>
            <a:r>
              <a:rPr lang="en-US" altLang="ko-KR" spc="-50" dirty="0">
                <a:latin typeface="+mn-ea"/>
              </a:rPr>
              <a:t>. </a:t>
            </a:r>
            <a:endParaRPr lang="en-US" altLang="ko-KR" spc="-50" dirty="0" smtClean="0">
              <a:latin typeface="+mn-ea"/>
            </a:endParaRPr>
          </a:p>
          <a:p>
            <a:pPr marL="273050" latinLnBrk="0"/>
            <a:endParaRPr lang="en-US" altLang="ko-KR" spc="-50" dirty="0">
              <a:latin typeface="+mn-ea"/>
            </a:endParaRPr>
          </a:p>
          <a:p>
            <a:pPr marL="285750" indent="-285750" latinLnBrk="0">
              <a:buFont typeface="Arial" panose="020B0604020202020204" pitchFamily="34" charset="0"/>
              <a:buChar char="•"/>
            </a:pPr>
            <a:r>
              <a:rPr lang="en-US" altLang="ko-KR" b="1" spc="-50" dirty="0" smtClean="0">
                <a:latin typeface="+mn-ea"/>
              </a:rPr>
              <a:t>EOT </a:t>
            </a:r>
            <a:r>
              <a:rPr lang="en-US" altLang="ko-KR" b="1" spc="-50" dirty="0">
                <a:latin typeface="+mn-ea"/>
              </a:rPr>
              <a:t>Claim </a:t>
            </a:r>
            <a:r>
              <a:rPr lang="ko-KR" altLang="en-US" b="1" spc="-50" dirty="0">
                <a:latin typeface="+mn-ea"/>
              </a:rPr>
              <a:t>작성 시 유의사항 </a:t>
            </a:r>
            <a:r>
              <a:rPr lang="en-US" altLang="ko-KR" b="1" spc="-50" dirty="0">
                <a:latin typeface="+mn-ea"/>
              </a:rPr>
              <a:t>3</a:t>
            </a:r>
            <a:r>
              <a:rPr lang="ko-KR" altLang="en-US" b="1" spc="-50" dirty="0">
                <a:latin typeface="+mn-ea"/>
              </a:rPr>
              <a:t>가지</a:t>
            </a:r>
          </a:p>
          <a:p>
            <a:pPr marL="273050" latinLnBrk="0"/>
            <a:r>
              <a:rPr lang="en-US" altLang="ko-KR" spc="-50" dirty="0" smtClean="0">
                <a:latin typeface="+mn-ea"/>
              </a:rPr>
              <a:t>1) </a:t>
            </a:r>
            <a:r>
              <a:rPr lang="ko-KR" altLang="en-US" b="1" spc="-50" dirty="0" smtClean="0">
                <a:solidFill>
                  <a:srgbClr val="FF0000"/>
                </a:solidFill>
                <a:latin typeface="+mn-ea"/>
              </a:rPr>
              <a:t>분석방법</a:t>
            </a:r>
            <a:r>
              <a:rPr lang="ko-KR" altLang="en-US" spc="-50" dirty="0" smtClean="0">
                <a:latin typeface="+mn-ea"/>
              </a:rPr>
              <a:t>을 </a:t>
            </a:r>
            <a:r>
              <a:rPr lang="ko-KR" altLang="en-US" spc="-50" dirty="0">
                <a:latin typeface="+mn-ea"/>
              </a:rPr>
              <a:t>정확히 적용해야 나중에 분석방법과 관련된 논쟁을 최소화할 수 있음</a:t>
            </a:r>
            <a:r>
              <a:rPr lang="en-US" altLang="ko-KR" spc="-50" dirty="0">
                <a:latin typeface="+mn-ea"/>
              </a:rPr>
              <a:t>.</a:t>
            </a:r>
          </a:p>
          <a:p>
            <a:pPr marL="273050" latinLnBrk="0"/>
            <a:r>
              <a:rPr lang="en-US" altLang="ko-KR" spc="-50" dirty="0" smtClean="0">
                <a:latin typeface="+mn-ea"/>
              </a:rPr>
              <a:t>    (</a:t>
            </a:r>
            <a:r>
              <a:rPr lang="ko-KR" altLang="en-US" spc="-50" dirty="0">
                <a:latin typeface="+mn-ea"/>
              </a:rPr>
              <a:t>계약조항 고려</a:t>
            </a:r>
            <a:r>
              <a:rPr lang="en-US" altLang="ko-KR" spc="-50" dirty="0">
                <a:latin typeface="+mn-ea"/>
              </a:rPr>
              <a:t>, </a:t>
            </a:r>
            <a:r>
              <a:rPr lang="ko-KR" altLang="en-US" spc="-50" dirty="0">
                <a:latin typeface="+mn-ea"/>
              </a:rPr>
              <a:t>상황에 맞는 적합한 방법 고려</a:t>
            </a:r>
            <a:r>
              <a:rPr lang="en-US" altLang="ko-KR" spc="-50" dirty="0">
                <a:latin typeface="+mn-ea"/>
              </a:rPr>
              <a:t>, </a:t>
            </a:r>
            <a:r>
              <a:rPr lang="ko-KR" altLang="en-US" spc="-50" dirty="0">
                <a:latin typeface="+mn-ea"/>
              </a:rPr>
              <a:t>합리적인 방법 적용</a:t>
            </a:r>
            <a:r>
              <a:rPr lang="en-US" altLang="ko-KR" spc="-50" dirty="0">
                <a:latin typeface="+mn-ea"/>
              </a:rPr>
              <a:t>)</a:t>
            </a:r>
          </a:p>
          <a:p>
            <a:pPr marL="273050" latinLnBrk="0"/>
            <a:r>
              <a:rPr lang="en-US" altLang="ko-KR" spc="-50" dirty="0" smtClean="0">
                <a:latin typeface="+mn-ea"/>
              </a:rPr>
              <a:t>2) </a:t>
            </a:r>
            <a:r>
              <a:rPr lang="ko-KR" altLang="en-US" b="1" spc="-50" dirty="0" smtClean="0">
                <a:solidFill>
                  <a:srgbClr val="FF0000"/>
                </a:solidFill>
                <a:latin typeface="+mn-ea"/>
              </a:rPr>
              <a:t>무리한 </a:t>
            </a:r>
            <a:r>
              <a:rPr lang="ko-KR" altLang="en-US" b="1" spc="-50" dirty="0">
                <a:solidFill>
                  <a:srgbClr val="FF0000"/>
                </a:solidFill>
                <a:latin typeface="+mn-ea"/>
              </a:rPr>
              <a:t>지연기간 계산 유의 </a:t>
            </a:r>
            <a:r>
              <a:rPr lang="en-US" altLang="ko-KR" spc="-50" dirty="0">
                <a:latin typeface="+mn-ea"/>
              </a:rPr>
              <a:t>(FM</a:t>
            </a:r>
            <a:r>
              <a:rPr lang="ko-KR" altLang="en-US" spc="-50" dirty="0">
                <a:latin typeface="+mn-ea"/>
              </a:rPr>
              <a:t>은 통보기간이 짧고 </a:t>
            </a:r>
            <a:r>
              <a:rPr lang="en-US" altLang="ko-KR" spc="-50" dirty="0">
                <a:latin typeface="+mn-ea"/>
              </a:rPr>
              <a:t>Time bar</a:t>
            </a:r>
            <a:r>
              <a:rPr lang="ko-KR" altLang="en-US" spc="-50" dirty="0">
                <a:latin typeface="+mn-ea"/>
              </a:rPr>
              <a:t>가 </a:t>
            </a:r>
            <a:r>
              <a:rPr lang="ko-KR" altLang="en-US" spc="-50" dirty="0" smtClean="0">
                <a:latin typeface="+mn-ea"/>
              </a:rPr>
              <a:t>있기 </a:t>
            </a:r>
            <a:r>
              <a:rPr lang="ko-KR" altLang="en-US" spc="-50" dirty="0">
                <a:latin typeface="+mn-ea"/>
              </a:rPr>
              <a:t>때문에 </a:t>
            </a:r>
            <a:r>
              <a:rPr lang="en-US" altLang="ko-KR" spc="-50" dirty="0">
                <a:latin typeface="+mn-ea"/>
              </a:rPr>
              <a:t>Notice</a:t>
            </a:r>
            <a:r>
              <a:rPr lang="ko-KR" altLang="en-US" spc="-50" dirty="0">
                <a:latin typeface="+mn-ea"/>
              </a:rPr>
              <a:t>를 고려하여 지연기간을 계산해야 함</a:t>
            </a:r>
            <a:r>
              <a:rPr lang="en-US" altLang="ko-KR" spc="-50" dirty="0">
                <a:latin typeface="+mn-ea"/>
              </a:rPr>
              <a:t>. </a:t>
            </a:r>
            <a:r>
              <a:rPr lang="ko-KR" altLang="en-US" spc="-50" dirty="0">
                <a:latin typeface="+mn-ea"/>
              </a:rPr>
              <a:t>무리하게 지연기간을 늘리려다가 오히려 </a:t>
            </a:r>
            <a:r>
              <a:rPr lang="en-US" altLang="ko-KR" spc="-50" dirty="0">
                <a:latin typeface="+mn-ea"/>
              </a:rPr>
              <a:t>Time bar</a:t>
            </a:r>
            <a:r>
              <a:rPr lang="ko-KR" altLang="en-US" spc="-50" dirty="0">
                <a:latin typeface="+mn-ea"/>
              </a:rPr>
              <a:t>와 같은 계약적인 논리로 번질 수 </a:t>
            </a:r>
            <a:r>
              <a:rPr lang="ko-KR" altLang="en-US" spc="-50" dirty="0" smtClean="0">
                <a:latin typeface="+mn-ea"/>
              </a:rPr>
              <a:t>있음</a:t>
            </a:r>
            <a:r>
              <a:rPr lang="en-US" altLang="ko-KR" spc="-50" dirty="0" smtClean="0">
                <a:latin typeface="+mn-ea"/>
              </a:rPr>
              <a:t>) </a:t>
            </a:r>
          </a:p>
          <a:p>
            <a:pPr marL="273050" latinLnBrk="0"/>
            <a:r>
              <a:rPr lang="en-US" altLang="ko-KR" spc="-50" dirty="0" smtClean="0">
                <a:latin typeface="+mn-ea"/>
              </a:rPr>
              <a:t>3) </a:t>
            </a:r>
            <a:r>
              <a:rPr lang="ko-KR" altLang="en-US" b="1" spc="-50" dirty="0" smtClean="0">
                <a:solidFill>
                  <a:srgbClr val="FF0000"/>
                </a:solidFill>
                <a:latin typeface="+mn-ea"/>
              </a:rPr>
              <a:t>분석하고자 </a:t>
            </a:r>
            <a:r>
              <a:rPr lang="ko-KR" altLang="en-US" b="1" spc="-50" dirty="0">
                <a:solidFill>
                  <a:srgbClr val="FF0000"/>
                </a:solidFill>
                <a:latin typeface="+mn-ea"/>
              </a:rPr>
              <a:t>하는 상황이 </a:t>
            </a:r>
            <a:r>
              <a:rPr lang="en-US" altLang="ko-KR" spc="-50" dirty="0">
                <a:latin typeface="+mn-ea"/>
              </a:rPr>
              <a:t>Delay</a:t>
            </a:r>
            <a:r>
              <a:rPr lang="ko-KR" altLang="en-US" spc="-50" dirty="0">
                <a:latin typeface="+mn-ea"/>
              </a:rPr>
              <a:t>인지</a:t>
            </a:r>
            <a:r>
              <a:rPr lang="en-US" altLang="ko-KR" spc="-50" dirty="0">
                <a:latin typeface="+mn-ea"/>
              </a:rPr>
              <a:t>, Disruption</a:t>
            </a:r>
            <a:r>
              <a:rPr lang="ko-KR" altLang="en-US" spc="-50" dirty="0">
                <a:latin typeface="+mn-ea"/>
              </a:rPr>
              <a:t>인지 또는 </a:t>
            </a:r>
            <a:r>
              <a:rPr lang="ko-KR" altLang="en-US" spc="-50" dirty="0" smtClean="0">
                <a:latin typeface="+mn-ea"/>
              </a:rPr>
              <a:t>결합되어 </a:t>
            </a:r>
            <a:r>
              <a:rPr lang="ko-KR" altLang="en-US" spc="-50" dirty="0">
                <a:latin typeface="+mn-ea"/>
              </a:rPr>
              <a:t>있는지 그 피해의 유형을 먼저 확인해야 </a:t>
            </a:r>
            <a:r>
              <a:rPr lang="ko-KR" altLang="en-US" spc="-50" dirty="0" smtClean="0">
                <a:latin typeface="+mn-ea"/>
              </a:rPr>
              <a:t>함</a:t>
            </a:r>
            <a:endParaRPr lang="en-US" altLang="ko-KR" spc="-50" dirty="0" smtClean="0">
              <a:latin typeface="+mn-ea"/>
            </a:endParaRPr>
          </a:p>
          <a:p>
            <a:pPr marL="273050" latinLnBrk="0"/>
            <a:endParaRPr lang="ko-KR" altLang="en-US" spc="-50" dirty="0">
              <a:latin typeface="+mn-ea"/>
            </a:endParaRPr>
          </a:p>
          <a:p>
            <a:pPr marL="285750" indent="-285750" latinLnBrk="0">
              <a:buFont typeface="Arial" panose="020B0604020202020204" pitchFamily="34" charset="0"/>
              <a:buChar char="•"/>
            </a:pPr>
            <a:r>
              <a:rPr lang="en-US" altLang="ko-KR" b="1" spc="-50" dirty="0" smtClean="0">
                <a:latin typeface="+mn-ea"/>
              </a:rPr>
              <a:t>Disruption </a:t>
            </a:r>
            <a:r>
              <a:rPr lang="en-US" altLang="ko-KR" b="1" spc="-50" dirty="0">
                <a:latin typeface="+mn-ea"/>
              </a:rPr>
              <a:t>Analysis</a:t>
            </a:r>
            <a:r>
              <a:rPr lang="ko-KR" altLang="en-US" b="1" spc="-50" dirty="0">
                <a:latin typeface="+mn-ea"/>
              </a:rPr>
              <a:t>를 위한 고려사항과 대응방향</a:t>
            </a:r>
          </a:p>
          <a:p>
            <a:pPr marL="273050" latinLnBrk="0"/>
            <a:r>
              <a:rPr lang="en-US" altLang="ko-KR" spc="-50" dirty="0" smtClean="0">
                <a:latin typeface="+mn-ea"/>
              </a:rPr>
              <a:t>1)</a:t>
            </a:r>
            <a:r>
              <a:rPr lang="ko-KR" altLang="en-US" spc="-50" dirty="0" smtClean="0">
                <a:latin typeface="+mn-ea"/>
              </a:rPr>
              <a:t> </a:t>
            </a:r>
            <a:r>
              <a:rPr lang="en-US" altLang="ko-KR" spc="-50" dirty="0">
                <a:latin typeface="+mn-ea"/>
              </a:rPr>
              <a:t>Disruption</a:t>
            </a:r>
            <a:r>
              <a:rPr lang="ko-KR" altLang="en-US" spc="-50" dirty="0">
                <a:latin typeface="+mn-ea"/>
              </a:rPr>
              <a:t>은 꼭 </a:t>
            </a:r>
            <a:r>
              <a:rPr lang="ko-KR" altLang="en-US" b="1" spc="-50" dirty="0">
                <a:solidFill>
                  <a:srgbClr val="FF0000"/>
                </a:solidFill>
                <a:latin typeface="+mn-ea"/>
              </a:rPr>
              <a:t>생산성 관련 자료가 </a:t>
            </a:r>
            <a:r>
              <a:rPr lang="ko-KR" altLang="en-US" spc="-50" dirty="0">
                <a:latin typeface="+mn-ea"/>
              </a:rPr>
              <a:t>있어야 함</a:t>
            </a:r>
            <a:r>
              <a:rPr lang="en-US" altLang="ko-KR" spc="-50" dirty="0">
                <a:latin typeface="+mn-ea"/>
              </a:rPr>
              <a:t>. </a:t>
            </a:r>
            <a:r>
              <a:rPr lang="ko-KR" altLang="en-US" spc="-50" dirty="0">
                <a:latin typeface="+mn-ea"/>
              </a:rPr>
              <a:t>따라서 현장에 생산성을 확인할 수 있는 가용자료가 어떤 것이 있는지</a:t>
            </a:r>
            <a:r>
              <a:rPr lang="en-US" altLang="ko-KR" spc="-50" dirty="0">
                <a:latin typeface="+mn-ea"/>
              </a:rPr>
              <a:t>, </a:t>
            </a:r>
            <a:r>
              <a:rPr lang="ko-KR" altLang="en-US" spc="-50" dirty="0">
                <a:latin typeface="+mn-ea"/>
              </a:rPr>
              <a:t>그 자료가 어느 </a:t>
            </a:r>
            <a:r>
              <a:rPr lang="en-US" altLang="ko-KR" spc="-50" dirty="0">
                <a:latin typeface="+mn-ea"/>
              </a:rPr>
              <a:t>Level</a:t>
            </a:r>
            <a:r>
              <a:rPr lang="ko-KR" altLang="en-US" spc="-50" dirty="0">
                <a:latin typeface="+mn-ea"/>
              </a:rPr>
              <a:t>로 유지되고 있는지를 </a:t>
            </a:r>
            <a:r>
              <a:rPr lang="ko-KR" altLang="en-US" spc="-50" dirty="0" smtClean="0">
                <a:latin typeface="+mn-ea"/>
              </a:rPr>
              <a:t>확인해서 분석방법을 적용해야 함</a:t>
            </a:r>
            <a:r>
              <a:rPr lang="en-US" altLang="ko-KR" spc="-50" dirty="0" smtClean="0">
                <a:latin typeface="+mn-ea"/>
              </a:rPr>
              <a:t>.</a:t>
            </a:r>
            <a:endParaRPr lang="en-US" altLang="ko-KR" spc="-50" dirty="0">
              <a:latin typeface="+mn-ea"/>
            </a:endParaRPr>
          </a:p>
          <a:p>
            <a:pPr marL="273050" latinLnBrk="0"/>
            <a:r>
              <a:rPr lang="en-US" altLang="ko-KR" spc="-50" dirty="0" smtClean="0">
                <a:latin typeface="+mn-ea"/>
              </a:rPr>
              <a:t>2) </a:t>
            </a:r>
            <a:r>
              <a:rPr lang="ko-KR" altLang="en-US" spc="-50" dirty="0" smtClean="0">
                <a:latin typeface="+mn-ea"/>
              </a:rPr>
              <a:t>활용 </a:t>
            </a:r>
            <a:r>
              <a:rPr lang="ko-KR" altLang="en-US" spc="-50" dirty="0">
                <a:latin typeface="+mn-ea"/>
              </a:rPr>
              <a:t>가능한 </a:t>
            </a:r>
            <a:r>
              <a:rPr lang="en-US" altLang="ko-KR" spc="-50" dirty="0">
                <a:latin typeface="+mn-ea"/>
              </a:rPr>
              <a:t>Evidence </a:t>
            </a:r>
            <a:r>
              <a:rPr lang="ko-KR" altLang="en-US" spc="-50" dirty="0">
                <a:latin typeface="+mn-ea"/>
              </a:rPr>
              <a:t>유무를 확인해야 함</a:t>
            </a:r>
            <a:r>
              <a:rPr lang="en-US" altLang="ko-KR" spc="-50" dirty="0">
                <a:latin typeface="+mn-ea"/>
              </a:rPr>
              <a:t>. </a:t>
            </a:r>
            <a:r>
              <a:rPr lang="ko-KR" altLang="en-US" spc="-50" dirty="0">
                <a:latin typeface="+mn-ea"/>
              </a:rPr>
              <a:t>즉 시공자의 </a:t>
            </a:r>
            <a:r>
              <a:rPr lang="ko-KR" altLang="en-US" spc="-50" dirty="0" smtClean="0">
                <a:latin typeface="+mn-ea"/>
              </a:rPr>
              <a:t>내부자료를 </a:t>
            </a:r>
            <a:r>
              <a:rPr lang="ko-KR" altLang="en-US" spc="-50" dirty="0">
                <a:latin typeface="+mn-ea"/>
              </a:rPr>
              <a:t>갑자기 적용해서 클레임을 </a:t>
            </a:r>
            <a:r>
              <a:rPr lang="ko-KR" altLang="en-US" spc="-50" dirty="0" smtClean="0">
                <a:latin typeface="+mn-ea"/>
              </a:rPr>
              <a:t>만들면 안 되고</a:t>
            </a:r>
            <a:r>
              <a:rPr lang="en-US" altLang="ko-KR" spc="-50" dirty="0" smtClean="0">
                <a:latin typeface="+mn-ea"/>
              </a:rPr>
              <a:t> </a:t>
            </a:r>
            <a:r>
              <a:rPr lang="ko-KR" altLang="en-US" spc="-50" dirty="0" smtClean="0">
                <a:latin typeface="+mn-ea"/>
              </a:rPr>
              <a:t>최소한 </a:t>
            </a:r>
            <a:r>
              <a:rPr lang="ko-KR" altLang="en-US" spc="-50" dirty="0">
                <a:latin typeface="+mn-ea"/>
              </a:rPr>
              <a:t>월간 단위로 </a:t>
            </a:r>
            <a:r>
              <a:rPr lang="en-US" altLang="ko-KR" spc="-50" dirty="0">
                <a:latin typeface="+mn-ea"/>
              </a:rPr>
              <a:t>MPR</a:t>
            </a:r>
            <a:r>
              <a:rPr lang="ko-KR" altLang="en-US" spc="-50" dirty="0">
                <a:latin typeface="+mn-ea"/>
              </a:rPr>
              <a:t>에 포함하여 </a:t>
            </a:r>
            <a:r>
              <a:rPr lang="ko-KR" altLang="en-US" b="1" spc="-50" dirty="0">
                <a:solidFill>
                  <a:srgbClr val="FF0000"/>
                </a:solidFill>
                <a:latin typeface="+mn-ea"/>
              </a:rPr>
              <a:t>발주자와 </a:t>
            </a:r>
            <a:r>
              <a:rPr lang="en-US" altLang="ko-KR" b="1" spc="-50" dirty="0">
                <a:solidFill>
                  <a:srgbClr val="FF0000"/>
                </a:solidFill>
                <a:latin typeface="+mn-ea"/>
              </a:rPr>
              <a:t>Communication</a:t>
            </a:r>
            <a:r>
              <a:rPr lang="ko-KR" altLang="en-US" b="1" spc="-50" dirty="0">
                <a:solidFill>
                  <a:srgbClr val="FF0000"/>
                </a:solidFill>
                <a:latin typeface="+mn-ea"/>
              </a:rPr>
              <a:t>을 유지해야 함</a:t>
            </a:r>
            <a:r>
              <a:rPr lang="en-US" altLang="ko-KR" b="1" spc="-50" dirty="0">
                <a:solidFill>
                  <a:srgbClr val="FF0000"/>
                </a:solidFill>
                <a:latin typeface="+mn-ea"/>
              </a:rPr>
              <a:t>. </a:t>
            </a:r>
            <a:endParaRPr lang="ko-KR" altLang="en-US" b="1" spc="-50" dirty="0">
              <a:solidFill>
                <a:srgbClr val="FF0000"/>
              </a:solidFill>
              <a:latin typeface="+mn-ea"/>
            </a:endParaRPr>
          </a:p>
        </p:txBody>
      </p:sp>
    </p:spTree>
    <p:extLst>
      <p:ext uri="{BB962C8B-B14F-4D97-AF65-F5344CB8AC3E}">
        <p14:creationId xmlns:p14="http://schemas.microsoft.com/office/powerpoint/2010/main" val="3382831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26</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8) </a:t>
            </a:r>
            <a:r>
              <a:rPr lang="en-US" altLang="ko-KR" b="1" dirty="0">
                <a:solidFill>
                  <a:schemeClr val="bg1"/>
                </a:solidFill>
                <a:latin typeface="+mn-ea"/>
                <a:cs typeface="Arial" panose="020B0604020202020204" pitchFamily="34" charset="0"/>
              </a:rPr>
              <a:t>Record keeping</a:t>
            </a:r>
            <a:r>
              <a:rPr lang="ko-KR" altLang="en-US" b="1" dirty="0">
                <a:solidFill>
                  <a:schemeClr val="bg1"/>
                </a:solidFill>
                <a:latin typeface="+mn-ea"/>
                <a:cs typeface="Arial" panose="020B0604020202020204" pitchFamily="34" charset="0"/>
              </a:rPr>
              <a:t>은 어떤 것에 유의해야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임정주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737535" y="166030"/>
            <a:ext cx="1244251" cy="338554"/>
          </a:xfrm>
          <a:prstGeom prst="rect">
            <a:avLst/>
          </a:prstGeom>
          <a:solidFill>
            <a:schemeClr val="bg1">
              <a:lumMod val="85000"/>
            </a:schemeClr>
          </a:solidFill>
        </p:spPr>
        <p:txBody>
          <a:bodyPr wrap="none" anchor="ctr">
            <a:spAutoFit/>
          </a:bodyPr>
          <a:lstStyle/>
          <a:p>
            <a:r>
              <a:rPr lang="ko-KR" altLang="en-US" sz="1600" b="1" spc="-50" smtClean="0">
                <a:latin typeface="+mn-ea"/>
              </a:rPr>
              <a:t>클레임 실무</a:t>
            </a:r>
            <a:endParaRPr lang="ko-KR" altLang="en-US" sz="1600" b="1" spc="-50" dirty="0">
              <a:latin typeface="+mn-ea"/>
            </a:endParaRPr>
          </a:p>
        </p:txBody>
      </p:sp>
      <p:sp>
        <p:nvSpPr>
          <p:cNvPr id="8" name="직사각형 7"/>
          <p:cNvSpPr/>
          <p:nvPr/>
        </p:nvSpPr>
        <p:spPr>
          <a:xfrm>
            <a:off x="355600" y="1368165"/>
            <a:ext cx="11629811" cy="5078313"/>
          </a:xfrm>
          <a:prstGeom prst="rect">
            <a:avLst/>
          </a:prstGeom>
        </p:spPr>
        <p:txBody>
          <a:bodyPr wrap="square">
            <a:spAutoFit/>
          </a:bodyPr>
          <a:lstStyle/>
          <a:p>
            <a:pPr marL="285750" indent="-285750" latinLnBrk="0">
              <a:buFont typeface="Arial" panose="020B0604020202020204" pitchFamily="34" charset="0"/>
              <a:buChar char="•"/>
            </a:pPr>
            <a:r>
              <a:rPr lang="ko-KR" altLang="en-US" spc="-50" dirty="0" smtClean="0">
                <a:latin typeface="+mn-ea"/>
              </a:rPr>
              <a:t>코로나 </a:t>
            </a:r>
            <a:r>
              <a:rPr lang="ko-KR" altLang="en-US" spc="-50" dirty="0">
                <a:latin typeface="+mn-ea"/>
              </a:rPr>
              <a:t>사태는 </a:t>
            </a:r>
            <a:r>
              <a:rPr lang="en-US" altLang="ko-KR" spc="-50" dirty="0">
                <a:latin typeface="+mn-ea"/>
              </a:rPr>
              <a:t>1</a:t>
            </a:r>
            <a:r>
              <a:rPr lang="ko-KR" altLang="en-US" spc="-50" dirty="0">
                <a:latin typeface="+mn-ea"/>
              </a:rPr>
              <a:t>개월을 넘어서 지속되고 있는데</a:t>
            </a:r>
            <a:r>
              <a:rPr lang="en-US" altLang="ko-KR" spc="-50" dirty="0">
                <a:latin typeface="+mn-ea"/>
              </a:rPr>
              <a:t>, </a:t>
            </a:r>
            <a:r>
              <a:rPr lang="ko-KR" altLang="en-US" spc="-50" dirty="0">
                <a:latin typeface="+mn-ea"/>
              </a:rPr>
              <a:t>이와 같이 지속되는 경우는 적어도 </a:t>
            </a:r>
            <a:r>
              <a:rPr lang="en-US" altLang="ko-KR" spc="-50" dirty="0">
                <a:latin typeface="+mn-ea"/>
              </a:rPr>
              <a:t>1</a:t>
            </a:r>
            <a:r>
              <a:rPr lang="ko-KR" altLang="en-US" spc="-50" dirty="0">
                <a:latin typeface="+mn-ea"/>
              </a:rPr>
              <a:t>개월 이내 간격으로 </a:t>
            </a:r>
            <a:r>
              <a:rPr lang="en-US" altLang="ko-KR" spc="-50" dirty="0">
                <a:latin typeface="+mn-ea"/>
              </a:rPr>
              <a:t>MPR </a:t>
            </a:r>
            <a:r>
              <a:rPr lang="ko-KR" altLang="en-US" spc="-50" dirty="0">
                <a:latin typeface="+mn-ea"/>
              </a:rPr>
              <a:t>또는 별도의 </a:t>
            </a:r>
            <a:r>
              <a:rPr lang="en-US" altLang="ko-KR" spc="-50" dirty="0">
                <a:latin typeface="+mn-ea"/>
              </a:rPr>
              <a:t>Letter</a:t>
            </a:r>
            <a:r>
              <a:rPr lang="ko-KR" altLang="en-US" spc="-50" dirty="0">
                <a:latin typeface="+mn-ea"/>
              </a:rPr>
              <a:t>의 형태로 지속적으로 </a:t>
            </a:r>
            <a:r>
              <a:rPr lang="ko-KR" altLang="en-US" b="1" spc="-50" dirty="0">
                <a:solidFill>
                  <a:srgbClr val="FF0000"/>
                </a:solidFill>
                <a:latin typeface="+mn-ea"/>
              </a:rPr>
              <a:t>피해에 대한 </a:t>
            </a:r>
            <a:r>
              <a:rPr lang="en-US" altLang="ko-KR" b="1" spc="-50" dirty="0">
                <a:solidFill>
                  <a:srgbClr val="FF0000"/>
                </a:solidFill>
                <a:latin typeface="+mn-ea"/>
              </a:rPr>
              <a:t>Communication</a:t>
            </a:r>
            <a:r>
              <a:rPr lang="ko-KR" altLang="en-US" spc="-50" dirty="0">
                <a:latin typeface="+mn-ea"/>
              </a:rPr>
              <a:t>을 유지해야 함</a:t>
            </a:r>
            <a:r>
              <a:rPr lang="en-US" altLang="ko-KR" spc="-50" dirty="0">
                <a:latin typeface="+mn-ea"/>
              </a:rPr>
              <a:t>. </a:t>
            </a:r>
            <a:endParaRPr lang="en-US" altLang="ko-KR" spc="-50" dirty="0" smtClean="0">
              <a:latin typeface="+mn-ea"/>
            </a:endParaRPr>
          </a:p>
          <a:p>
            <a:pPr marL="285750" indent="-285750" latinLnBrk="0">
              <a:buFont typeface="Arial" panose="020B0604020202020204" pitchFamily="34" charset="0"/>
              <a:buChar char="•"/>
            </a:pPr>
            <a:endParaRPr lang="en-US" altLang="ko-KR" spc="-50" dirty="0" smtClean="0">
              <a:latin typeface="+mn-ea"/>
            </a:endParaRPr>
          </a:p>
          <a:p>
            <a:pPr marL="285750" indent="-285750" latinLnBrk="0">
              <a:buFont typeface="Arial" panose="020B0604020202020204" pitchFamily="34" charset="0"/>
              <a:buChar char="•"/>
            </a:pPr>
            <a:r>
              <a:rPr lang="ko-KR" altLang="en-US" spc="-50" dirty="0" smtClean="0">
                <a:latin typeface="+mn-ea"/>
              </a:rPr>
              <a:t>특히 </a:t>
            </a:r>
            <a:r>
              <a:rPr lang="en-US" altLang="ko-KR" b="1" spc="-50" dirty="0">
                <a:solidFill>
                  <a:srgbClr val="FF0000"/>
                </a:solidFill>
                <a:latin typeface="+mn-ea"/>
              </a:rPr>
              <a:t>MPR</a:t>
            </a:r>
            <a:r>
              <a:rPr lang="ko-KR" altLang="en-US" b="1" spc="-50" dirty="0">
                <a:solidFill>
                  <a:srgbClr val="FF0000"/>
                </a:solidFill>
                <a:latin typeface="+mn-ea"/>
              </a:rPr>
              <a:t>에 제출되는 프로그램은 </a:t>
            </a:r>
            <a:r>
              <a:rPr lang="ko-KR" altLang="en-US" spc="-50" dirty="0">
                <a:latin typeface="+mn-ea"/>
              </a:rPr>
              <a:t>적절한 지연기간을 포함해서 제출해야 함</a:t>
            </a:r>
            <a:r>
              <a:rPr lang="en-US" altLang="ko-KR" spc="-50" dirty="0">
                <a:latin typeface="+mn-ea"/>
              </a:rPr>
              <a:t>. </a:t>
            </a:r>
            <a:r>
              <a:rPr lang="ko-KR" altLang="en-US" spc="-50" dirty="0">
                <a:latin typeface="+mn-ea"/>
              </a:rPr>
              <a:t>추후 </a:t>
            </a:r>
            <a:r>
              <a:rPr lang="en-US" altLang="ko-KR" spc="-50" dirty="0">
                <a:latin typeface="+mn-ea"/>
              </a:rPr>
              <a:t>MPR</a:t>
            </a:r>
            <a:r>
              <a:rPr lang="ko-KR" altLang="en-US" spc="-50" dirty="0">
                <a:latin typeface="+mn-ea"/>
              </a:rPr>
              <a:t>의 프로그램이 지연기간을 고려하는데 중요한 자료로 활용될 수 있음</a:t>
            </a:r>
            <a:r>
              <a:rPr lang="en-US" altLang="ko-KR" spc="-50" dirty="0" smtClean="0">
                <a:latin typeface="+mn-ea"/>
              </a:rPr>
              <a:t>.</a:t>
            </a:r>
          </a:p>
          <a:p>
            <a:pPr marL="285750" indent="-285750" latinLnBrk="0">
              <a:buFont typeface="Arial" panose="020B0604020202020204" pitchFamily="34" charset="0"/>
              <a:buChar char="•"/>
            </a:pPr>
            <a:endParaRPr lang="en-US" altLang="ko-KR" spc="-50" dirty="0" smtClean="0">
              <a:latin typeface="+mn-ea"/>
            </a:endParaRPr>
          </a:p>
          <a:p>
            <a:pPr marL="285750" indent="-285750" latinLnBrk="0">
              <a:buFont typeface="Arial" panose="020B0604020202020204" pitchFamily="34" charset="0"/>
              <a:buChar char="•"/>
            </a:pPr>
            <a:r>
              <a:rPr lang="en-US" altLang="ko-KR" spc="-50" dirty="0" smtClean="0">
                <a:latin typeface="+mn-ea"/>
              </a:rPr>
              <a:t>FM</a:t>
            </a:r>
            <a:r>
              <a:rPr lang="ko-KR" altLang="en-US" spc="-50" dirty="0">
                <a:latin typeface="+mn-ea"/>
              </a:rPr>
              <a:t>은 </a:t>
            </a:r>
            <a:r>
              <a:rPr lang="en-US" altLang="ko-KR" b="1" spc="-50" dirty="0">
                <a:solidFill>
                  <a:srgbClr val="FF0000"/>
                </a:solidFill>
                <a:latin typeface="+mn-ea"/>
              </a:rPr>
              <a:t>Mitigation </a:t>
            </a:r>
            <a:r>
              <a:rPr lang="ko-KR" altLang="en-US" b="1" spc="-50" dirty="0">
                <a:solidFill>
                  <a:srgbClr val="FF0000"/>
                </a:solidFill>
                <a:latin typeface="+mn-ea"/>
              </a:rPr>
              <a:t>의무가 </a:t>
            </a:r>
            <a:r>
              <a:rPr lang="ko-KR" altLang="en-US" spc="-50" dirty="0">
                <a:latin typeface="+mn-ea"/>
              </a:rPr>
              <a:t>있으므로 계약자가 </a:t>
            </a:r>
            <a:r>
              <a:rPr lang="en-US" altLang="ko-KR" spc="-50" dirty="0">
                <a:latin typeface="+mn-ea"/>
              </a:rPr>
              <a:t>Mitigation </a:t>
            </a:r>
            <a:r>
              <a:rPr lang="ko-KR" altLang="en-US" spc="-50" dirty="0">
                <a:latin typeface="+mn-ea"/>
              </a:rPr>
              <a:t>의무를 수행했다는 </a:t>
            </a:r>
            <a:r>
              <a:rPr lang="en-US" altLang="ko-KR" spc="-50" dirty="0">
                <a:latin typeface="+mn-ea"/>
              </a:rPr>
              <a:t>Evidence</a:t>
            </a:r>
            <a:r>
              <a:rPr lang="ko-KR" altLang="en-US" spc="-50" dirty="0">
                <a:latin typeface="+mn-ea"/>
              </a:rPr>
              <a:t>를 잘 유지해야 함</a:t>
            </a:r>
            <a:r>
              <a:rPr lang="en-US" altLang="ko-KR" spc="-50" dirty="0" smtClean="0">
                <a:latin typeface="+mn-ea"/>
              </a:rPr>
              <a:t>.</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smtClean="0">
                <a:latin typeface="+mn-ea"/>
              </a:rPr>
              <a:t>시공자 </a:t>
            </a:r>
            <a:r>
              <a:rPr lang="ko-KR" altLang="en-US" spc="-50" dirty="0">
                <a:latin typeface="+mn-ea"/>
              </a:rPr>
              <a:t>혼자 </a:t>
            </a:r>
            <a:r>
              <a:rPr lang="en-US" altLang="ko-KR" spc="-50" dirty="0">
                <a:latin typeface="+mn-ea"/>
              </a:rPr>
              <a:t>Record</a:t>
            </a:r>
            <a:r>
              <a:rPr lang="ko-KR" altLang="en-US" spc="-50" dirty="0">
                <a:latin typeface="+mn-ea"/>
              </a:rPr>
              <a:t>를 </a:t>
            </a:r>
            <a:r>
              <a:rPr lang="en-US" altLang="ko-KR" spc="-50" dirty="0">
                <a:latin typeface="+mn-ea"/>
              </a:rPr>
              <a:t>Keep</a:t>
            </a:r>
            <a:r>
              <a:rPr lang="ko-KR" altLang="en-US" spc="-50" dirty="0">
                <a:latin typeface="+mn-ea"/>
              </a:rPr>
              <a:t>하는 것은 의미가 없으며</a:t>
            </a:r>
            <a:r>
              <a:rPr lang="en-US" altLang="ko-KR" spc="-50" dirty="0">
                <a:latin typeface="+mn-ea"/>
              </a:rPr>
              <a:t>, </a:t>
            </a:r>
            <a:r>
              <a:rPr lang="en-US" altLang="ko-KR" b="1" spc="-50" dirty="0">
                <a:solidFill>
                  <a:srgbClr val="FF0000"/>
                </a:solidFill>
                <a:latin typeface="+mn-ea"/>
              </a:rPr>
              <a:t>Record</a:t>
            </a:r>
            <a:r>
              <a:rPr lang="ko-KR" altLang="en-US" b="1" spc="-50" dirty="0">
                <a:solidFill>
                  <a:srgbClr val="FF0000"/>
                </a:solidFill>
                <a:latin typeface="+mn-ea"/>
              </a:rPr>
              <a:t>는 발주자에게 알려야만 </a:t>
            </a:r>
            <a:r>
              <a:rPr lang="ko-KR" altLang="en-US" spc="-50" dirty="0">
                <a:latin typeface="+mn-ea"/>
              </a:rPr>
              <a:t>추후 클레임에 객관적인 자료로 활용이 </a:t>
            </a:r>
            <a:r>
              <a:rPr lang="ko-KR" altLang="en-US" spc="-50" dirty="0" smtClean="0">
                <a:latin typeface="+mn-ea"/>
              </a:rPr>
              <a:t>가능함</a:t>
            </a:r>
            <a:endParaRPr lang="en-US" altLang="ko-KR" spc="-50" dirty="0" smtClean="0">
              <a:latin typeface="+mn-ea"/>
            </a:endParaRPr>
          </a:p>
          <a:p>
            <a:pPr marL="285750" indent="-285750" latinLnBrk="0">
              <a:buFont typeface="Arial" panose="020B0604020202020204" pitchFamily="34" charset="0"/>
              <a:buChar char="•"/>
            </a:pPr>
            <a:endParaRPr lang="ko-KR" altLang="en-US" spc="-50" dirty="0">
              <a:latin typeface="+mn-ea"/>
            </a:endParaRPr>
          </a:p>
          <a:p>
            <a:pPr marL="285750" indent="-285750" latinLnBrk="0">
              <a:buFont typeface="Arial" panose="020B0604020202020204" pitchFamily="34" charset="0"/>
              <a:buChar char="•"/>
            </a:pPr>
            <a:r>
              <a:rPr lang="ko-KR" altLang="en-US" spc="-50" dirty="0" smtClean="0">
                <a:latin typeface="+mn-ea"/>
              </a:rPr>
              <a:t>가능하면 </a:t>
            </a:r>
            <a:r>
              <a:rPr lang="ko-KR" altLang="en-US" b="1" spc="-50" dirty="0">
                <a:solidFill>
                  <a:srgbClr val="FF0000"/>
                </a:solidFill>
                <a:latin typeface="+mn-ea"/>
              </a:rPr>
              <a:t>구체적으로 </a:t>
            </a:r>
            <a:r>
              <a:rPr lang="en-US" altLang="ko-KR" b="1" spc="-50" dirty="0">
                <a:solidFill>
                  <a:srgbClr val="FF0000"/>
                </a:solidFill>
                <a:latin typeface="+mn-ea"/>
              </a:rPr>
              <a:t>Record</a:t>
            </a:r>
            <a:r>
              <a:rPr lang="ko-KR" altLang="en-US" b="1" spc="-50" dirty="0">
                <a:solidFill>
                  <a:srgbClr val="FF0000"/>
                </a:solidFill>
                <a:latin typeface="+mn-ea"/>
              </a:rPr>
              <a:t>를 정리해야 </a:t>
            </a:r>
            <a:r>
              <a:rPr lang="ko-KR" altLang="en-US" spc="-50" dirty="0">
                <a:latin typeface="+mn-ea"/>
              </a:rPr>
              <a:t>추후 의미 있게 활용될 수 있음</a:t>
            </a:r>
            <a:r>
              <a:rPr lang="en-US" altLang="ko-KR" spc="-50" dirty="0">
                <a:latin typeface="+mn-ea"/>
              </a:rPr>
              <a:t>. </a:t>
            </a:r>
            <a:r>
              <a:rPr lang="ko-KR" altLang="en-US" spc="-50" dirty="0">
                <a:latin typeface="+mn-ea"/>
              </a:rPr>
              <a:t>즉 어느 지역</a:t>
            </a:r>
            <a:r>
              <a:rPr lang="en-US" altLang="ko-KR" spc="-50" dirty="0">
                <a:latin typeface="+mn-ea"/>
              </a:rPr>
              <a:t>, </a:t>
            </a:r>
            <a:r>
              <a:rPr lang="ko-KR" altLang="en-US" spc="-50" dirty="0">
                <a:latin typeface="+mn-ea"/>
              </a:rPr>
              <a:t>어느 </a:t>
            </a:r>
            <a:r>
              <a:rPr lang="ko-KR" altLang="en-US" spc="-50" dirty="0" err="1">
                <a:latin typeface="+mn-ea"/>
              </a:rPr>
              <a:t>공종</a:t>
            </a:r>
            <a:r>
              <a:rPr lang="en-US" altLang="ko-KR" spc="-50" dirty="0">
                <a:latin typeface="+mn-ea"/>
              </a:rPr>
              <a:t>, </a:t>
            </a:r>
            <a:r>
              <a:rPr lang="ko-KR" altLang="en-US" spc="-50" dirty="0">
                <a:latin typeface="+mn-ea"/>
              </a:rPr>
              <a:t>언제</a:t>
            </a:r>
            <a:r>
              <a:rPr lang="en-US" altLang="ko-KR" spc="-50" dirty="0">
                <a:latin typeface="+mn-ea"/>
              </a:rPr>
              <a:t>, </a:t>
            </a:r>
            <a:r>
              <a:rPr lang="ko-KR" altLang="en-US" spc="-50" dirty="0">
                <a:latin typeface="+mn-ea"/>
              </a:rPr>
              <a:t>몇 명</a:t>
            </a:r>
            <a:r>
              <a:rPr lang="en-US" altLang="ko-KR" spc="-50" dirty="0">
                <a:latin typeface="+mn-ea"/>
              </a:rPr>
              <a:t>, </a:t>
            </a:r>
            <a:r>
              <a:rPr lang="ko-KR" altLang="en-US" spc="-50" dirty="0">
                <a:latin typeface="+mn-ea"/>
              </a:rPr>
              <a:t>몇 대 등 세부적으로 정리해서 추후 원인과 시기에 따라서 데이터를 가공해서 활용할 수 있음</a:t>
            </a:r>
            <a:r>
              <a:rPr lang="en-US" altLang="ko-KR" spc="-50" dirty="0">
                <a:latin typeface="+mn-ea"/>
              </a:rPr>
              <a:t>. </a:t>
            </a:r>
            <a:r>
              <a:rPr lang="ko-KR" altLang="en-US" spc="-50" dirty="0">
                <a:latin typeface="+mn-ea"/>
              </a:rPr>
              <a:t>상위 레벨로 레코드가 합쳐지면 추후 </a:t>
            </a:r>
            <a:r>
              <a:rPr lang="en-US" altLang="ko-KR" spc="-50" dirty="0">
                <a:latin typeface="+mn-ea"/>
              </a:rPr>
              <a:t>Causation</a:t>
            </a:r>
            <a:r>
              <a:rPr lang="ko-KR" altLang="en-US" spc="-50" dirty="0">
                <a:latin typeface="+mn-ea"/>
              </a:rPr>
              <a:t>을 밝히기 </a:t>
            </a:r>
            <a:r>
              <a:rPr lang="ko-KR" altLang="en-US" spc="-50" dirty="0" smtClean="0">
                <a:latin typeface="+mn-ea"/>
              </a:rPr>
              <a:t>어려움</a:t>
            </a:r>
            <a:r>
              <a:rPr lang="en-US" altLang="ko-KR" spc="-50" dirty="0" smtClean="0">
                <a:latin typeface="+mn-ea"/>
              </a:rPr>
              <a:t>.</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err="1" smtClean="0">
                <a:latin typeface="+mn-ea"/>
              </a:rPr>
              <a:t>피해보고시</a:t>
            </a:r>
            <a:r>
              <a:rPr lang="ko-KR" altLang="en-US" spc="-50" dirty="0" smtClean="0">
                <a:latin typeface="+mn-ea"/>
              </a:rPr>
              <a:t> </a:t>
            </a:r>
            <a:r>
              <a:rPr lang="ko-KR" altLang="en-US" b="1" spc="-50" dirty="0">
                <a:solidFill>
                  <a:srgbClr val="FF0000"/>
                </a:solidFill>
                <a:latin typeface="+mn-ea"/>
              </a:rPr>
              <a:t>발주자에 요청하는 내용 </a:t>
            </a:r>
            <a:r>
              <a:rPr lang="en-US" altLang="ko-KR" spc="-50" dirty="0" smtClean="0">
                <a:solidFill>
                  <a:srgbClr val="FF0000"/>
                </a:solidFill>
                <a:latin typeface="+mn-ea"/>
              </a:rPr>
              <a:t>(</a:t>
            </a:r>
            <a:r>
              <a:rPr lang="ko-KR" altLang="en-US" spc="-50" dirty="0" smtClean="0">
                <a:latin typeface="+mn-ea"/>
              </a:rPr>
              <a:t>부분적인 </a:t>
            </a:r>
            <a:r>
              <a:rPr lang="ko-KR" altLang="en-US" spc="-50" dirty="0">
                <a:latin typeface="+mn-ea"/>
              </a:rPr>
              <a:t>작업 중단</a:t>
            </a:r>
            <a:r>
              <a:rPr lang="en-US" altLang="ko-KR" spc="-50" dirty="0">
                <a:latin typeface="+mn-ea"/>
              </a:rPr>
              <a:t>, </a:t>
            </a:r>
            <a:r>
              <a:rPr lang="ko-KR" altLang="en-US" spc="-50" dirty="0">
                <a:latin typeface="+mn-ea"/>
              </a:rPr>
              <a:t>작업순서 변경</a:t>
            </a:r>
            <a:r>
              <a:rPr lang="en-US" altLang="ko-KR" spc="-50" dirty="0">
                <a:latin typeface="+mn-ea"/>
              </a:rPr>
              <a:t>, Omission, </a:t>
            </a:r>
            <a:r>
              <a:rPr lang="ko-KR" altLang="en-US" spc="-50" dirty="0">
                <a:latin typeface="+mn-ea"/>
              </a:rPr>
              <a:t>기자재 변경 등</a:t>
            </a:r>
            <a:r>
              <a:rPr lang="en-US" altLang="ko-KR" spc="-50" dirty="0">
                <a:latin typeface="+mn-ea"/>
              </a:rPr>
              <a:t>)</a:t>
            </a:r>
            <a:r>
              <a:rPr lang="ko-KR" altLang="en-US" spc="-50" dirty="0">
                <a:latin typeface="+mn-ea"/>
              </a:rPr>
              <a:t>을 같이 포함해서 추후 피해에 대해서 발주자에게 책임을 물을 수 있는 </a:t>
            </a:r>
            <a:r>
              <a:rPr lang="ko-KR" altLang="en-US" spc="-50" dirty="0" err="1">
                <a:latin typeface="+mn-ea"/>
              </a:rPr>
              <a:t>로직을</a:t>
            </a:r>
            <a:r>
              <a:rPr lang="ko-KR" altLang="en-US" spc="-50" dirty="0">
                <a:latin typeface="+mn-ea"/>
              </a:rPr>
              <a:t> 확보할 필요가 있음</a:t>
            </a:r>
            <a:r>
              <a:rPr lang="en-US" altLang="ko-KR" spc="-50" dirty="0">
                <a:latin typeface="+mn-ea"/>
              </a:rPr>
              <a:t>. </a:t>
            </a:r>
            <a:r>
              <a:rPr lang="ko-KR" altLang="en-US" spc="-50" dirty="0" smtClean="0">
                <a:latin typeface="+mn-ea"/>
              </a:rPr>
              <a:t>추후 </a:t>
            </a:r>
            <a:r>
              <a:rPr lang="ko-KR" altLang="en-US" spc="-50" dirty="0">
                <a:latin typeface="+mn-ea"/>
              </a:rPr>
              <a:t>비용보상 협의가 어려운 경우</a:t>
            </a:r>
            <a:r>
              <a:rPr lang="en-US" altLang="ko-KR" spc="-50" dirty="0">
                <a:latin typeface="+mn-ea"/>
              </a:rPr>
              <a:t>, </a:t>
            </a:r>
            <a:r>
              <a:rPr lang="ko-KR" altLang="en-US" spc="-50" dirty="0">
                <a:latin typeface="+mn-ea"/>
              </a:rPr>
              <a:t>발주자가 합리적이고 적절한 조치를 하지 않은 것을 피해보상의 근거로 </a:t>
            </a:r>
            <a:r>
              <a:rPr lang="ko-KR" altLang="en-US" spc="-50" dirty="0" smtClean="0">
                <a:latin typeface="+mn-ea"/>
              </a:rPr>
              <a:t>시도</a:t>
            </a:r>
            <a:r>
              <a:rPr lang="en-US" altLang="ko-KR" spc="-50" dirty="0" smtClean="0">
                <a:latin typeface="+mn-ea"/>
              </a:rPr>
              <a:t>.</a:t>
            </a:r>
            <a:endParaRPr lang="en-US" altLang="ko-KR" spc="-50" dirty="0">
              <a:latin typeface="+mn-ea"/>
            </a:endParaRPr>
          </a:p>
        </p:txBody>
      </p:sp>
    </p:spTree>
    <p:extLst>
      <p:ext uri="{BB962C8B-B14F-4D97-AF65-F5344CB8AC3E}">
        <p14:creationId xmlns:p14="http://schemas.microsoft.com/office/powerpoint/2010/main" val="2114907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27</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9) </a:t>
            </a:r>
            <a:r>
              <a:rPr lang="ko-KR" altLang="en-US" b="1" dirty="0">
                <a:solidFill>
                  <a:schemeClr val="bg1"/>
                </a:solidFill>
                <a:latin typeface="+mn-ea"/>
                <a:cs typeface="Arial" panose="020B0604020202020204" pitchFamily="34" charset="0"/>
              </a:rPr>
              <a:t>코로나 사태로 인한 </a:t>
            </a:r>
            <a:r>
              <a:rPr lang="en-US" altLang="ko-KR" b="1" dirty="0">
                <a:solidFill>
                  <a:schemeClr val="bg1"/>
                </a:solidFill>
                <a:latin typeface="+mn-ea"/>
                <a:cs typeface="Arial" panose="020B0604020202020204" pitchFamily="34" charset="0"/>
              </a:rPr>
              <a:t>Damage </a:t>
            </a:r>
            <a:r>
              <a:rPr lang="ko-KR" altLang="en-US" b="1" dirty="0">
                <a:solidFill>
                  <a:schemeClr val="bg1"/>
                </a:solidFill>
                <a:latin typeface="+mn-ea"/>
                <a:cs typeface="Arial" panose="020B0604020202020204" pitchFamily="34" charset="0"/>
              </a:rPr>
              <a:t>유형에는 어떤 것이 있는가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임정주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737535" y="166030"/>
            <a:ext cx="1244251" cy="338554"/>
          </a:xfrm>
          <a:prstGeom prst="rect">
            <a:avLst/>
          </a:prstGeom>
          <a:solidFill>
            <a:schemeClr val="bg1">
              <a:lumMod val="85000"/>
            </a:schemeClr>
          </a:solidFill>
        </p:spPr>
        <p:txBody>
          <a:bodyPr wrap="none" anchor="ctr">
            <a:spAutoFit/>
          </a:bodyPr>
          <a:lstStyle/>
          <a:p>
            <a:r>
              <a:rPr lang="ko-KR" altLang="en-US" sz="1600" b="1" spc="-50" smtClean="0">
                <a:latin typeface="+mn-ea"/>
              </a:rPr>
              <a:t>클레임 실무</a:t>
            </a:r>
            <a:endParaRPr lang="ko-KR" altLang="en-US" sz="1600" b="1" spc="-50" dirty="0">
              <a:latin typeface="+mn-ea"/>
            </a:endParaRPr>
          </a:p>
        </p:txBody>
      </p:sp>
      <p:graphicFrame>
        <p:nvGraphicFramePr>
          <p:cNvPr id="8" name="표 7">
            <a:extLst>
              <a:ext uri="{FF2B5EF4-FFF2-40B4-BE49-F238E27FC236}">
                <a16:creationId xmlns:a16="http://schemas.microsoft.com/office/drawing/2014/main" xmlns="" id="{BE786B82-BE94-491C-93AC-F4656C2F7EA0}"/>
              </a:ext>
            </a:extLst>
          </p:cNvPr>
          <p:cNvGraphicFramePr>
            <a:graphicFrameLocks noGrp="1"/>
          </p:cNvGraphicFramePr>
          <p:nvPr>
            <p:extLst>
              <p:ext uri="{D42A27DB-BD31-4B8C-83A1-F6EECF244321}">
                <p14:modId xmlns:p14="http://schemas.microsoft.com/office/powerpoint/2010/main" val="1487860275"/>
              </p:ext>
            </p:extLst>
          </p:nvPr>
        </p:nvGraphicFramePr>
        <p:xfrm>
          <a:off x="192089" y="1295400"/>
          <a:ext cx="11807823" cy="5105400"/>
        </p:xfrm>
        <a:graphic>
          <a:graphicData uri="http://schemas.openxmlformats.org/drawingml/2006/table">
            <a:tbl>
              <a:tblPr/>
              <a:tblGrid>
                <a:gridCol w="1039811">
                  <a:extLst>
                    <a:ext uri="{9D8B030D-6E8A-4147-A177-3AD203B41FA5}">
                      <a16:colId xmlns:a16="http://schemas.microsoft.com/office/drawing/2014/main" xmlns="" val="1352069716"/>
                    </a:ext>
                  </a:extLst>
                </a:gridCol>
                <a:gridCol w="2692003"/>
                <a:gridCol w="2692003">
                  <a:extLst>
                    <a:ext uri="{9D8B030D-6E8A-4147-A177-3AD203B41FA5}">
                      <a16:colId xmlns:a16="http://schemas.microsoft.com/office/drawing/2014/main" xmlns="" val="1292076060"/>
                    </a:ext>
                  </a:extLst>
                </a:gridCol>
                <a:gridCol w="2692003">
                  <a:extLst>
                    <a:ext uri="{9D8B030D-6E8A-4147-A177-3AD203B41FA5}">
                      <a16:colId xmlns:a16="http://schemas.microsoft.com/office/drawing/2014/main" xmlns="" val="832791975"/>
                    </a:ext>
                  </a:extLst>
                </a:gridCol>
                <a:gridCol w="2692003">
                  <a:extLst>
                    <a:ext uri="{9D8B030D-6E8A-4147-A177-3AD203B41FA5}">
                      <a16:colId xmlns:a16="http://schemas.microsoft.com/office/drawing/2014/main" xmlns="" val="2787135059"/>
                    </a:ext>
                  </a:extLst>
                </a:gridCol>
              </a:tblGrid>
              <a:tr h="309257">
                <a:tc>
                  <a:txBody>
                    <a:bodyPr/>
                    <a:lstStyle/>
                    <a:p>
                      <a:pPr algn="ctr" fontAlgn="ctr"/>
                      <a:r>
                        <a:rPr lang="ko-KR" altLang="en-US" sz="1200" b="1" i="0" u="none" strike="noStrike" spc="-50" baseline="0" dirty="0" smtClean="0">
                          <a:solidFill>
                            <a:schemeClr val="tx1"/>
                          </a:solidFill>
                          <a:effectLst/>
                          <a:latin typeface="+mn-ea"/>
                          <a:ea typeface="+mn-ea"/>
                        </a:rPr>
                        <a:t>구분</a:t>
                      </a:r>
                      <a:endParaRPr lang="ko-KR" altLang="en-US" sz="1200" b="1" i="0" u="none" strike="noStrike" spc="-50" baseline="0" dirty="0">
                        <a:solidFill>
                          <a:schemeClr val="tx1"/>
                        </a:solidFill>
                        <a:effectLst/>
                        <a:latin typeface="+mn-ea"/>
                        <a:ea typeface="+mn-ea"/>
                      </a:endParaRPr>
                    </a:p>
                  </a:txBody>
                  <a:tcPr marL="3600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ko-KR" sz="1200" b="1" i="0" u="none" strike="noStrike" spc="-50" baseline="0" dirty="0" smtClean="0">
                          <a:solidFill>
                            <a:schemeClr val="tx1"/>
                          </a:solidFill>
                          <a:effectLst/>
                          <a:latin typeface="+mn-ea"/>
                          <a:ea typeface="+mn-ea"/>
                        </a:rPr>
                        <a:t>Project Management</a:t>
                      </a:r>
                      <a:endParaRPr lang="ko-KR" altLang="en-US" sz="1200" b="1"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ko-KR" sz="1200" b="1" i="0" u="none" strike="noStrike" spc="-50" baseline="0" dirty="0" smtClean="0">
                          <a:solidFill>
                            <a:schemeClr val="tx1"/>
                          </a:solidFill>
                          <a:effectLst/>
                          <a:latin typeface="+mn-ea"/>
                          <a:ea typeface="+mn-ea"/>
                        </a:rPr>
                        <a:t>Engineering</a:t>
                      </a:r>
                      <a:endParaRPr lang="ko-KR" altLang="en-US" sz="1200" b="1"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ko-KR" sz="1200" b="1" i="0" u="none" strike="noStrike" spc="-50" baseline="0" dirty="0" smtClean="0">
                          <a:solidFill>
                            <a:schemeClr val="tx1"/>
                          </a:solidFill>
                          <a:effectLst/>
                          <a:latin typeface="+mn-ea"/>
                          <a:ea typeface="+mn-ea"/>
                        </a:rPr>
                        <a:t>Procurement</a:t>
                      </a:r>
                      <a:endParaRPr lang="ko-KR" altLang="en-US" sz="1200" b="1"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ctr"/>
                      <a:r>
                        <a:rPr lang="en-US" altLang="ko-KR" sz="1200" b="1" i="0" u="none" strike="noStrike" spc="-50" baseline="0" dirty="0" smtClean="0">
                          <a:solidFill>
                            <a:schemeClr val="tx1"/>
                          </a:solidFill>
                          <a:effectLst/>
                          <a:latin typeface="+mn-ea"/>
                          <a:ea typeface="+mn-ea"/>
                        </a:rPr>
                        <a:t>Construction</a:t>
                      </a:r>
                      <a:endParaRPr lang="ko-KR" altLang="en-US" sz="1200" b="1"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119529590"/>
                  </a:ext>
                </a:extLst>
              </a:tr>
              <a:tr h="1456043">
                <a:tc>
                  <a:txBody>
                    <a:bodyPr/>
                    <a:lstStyle/>
                    <a:p>
                      <a:pPr marL="0" indent="0" algn="ctr" fontAlgn="ctr">
                        <a:buFontTx/>
                        <a:buNone/>
                      </a:pPr>
                      <a:r>
                        <a:rPr lang="en-US" altLang="ko-KR" sz="1200" b="1" i="0" u="none" strike="noStrike" spc="-50" baseline="0" dirty="0" smtClean="0">
                          <a:solidFill>
                            <a:schemeClr val="tx1"/>
                          </a:solidFill>
                          <a:effectLst/>
                          <a:latin typeface="+mn-ea"/>
                          <a:ea typeface="+mn-ea"/>
                        </a:rPr>
                        <a:t>Force </a:t>
                      </a:r>
                    </a:p>
                    <a:p>
                      <a:pPr marL="0" indent="0" algn="ctr" fontAlgn="ctr">
                        <a:buFontTx/>
                        <a:buNone/>
                      </a:pPr>
                      <a:r>
                        <a:rPr lang="en-US" altLang="ko-KR" sz="1200" b="1" i="0" u="none" strike="noStrike" spc="-50" baseline="0" dirty="0" smtClean="0">
                          <a:solidFill>
                            <a:schemeClr val="tx1"/>
                          </a:solidFill>
                          <a:effectLst/>
                          <a:latin typeface="+mn-ea"/>
                          <a:ea typeface="+mn-ea"/>
                        </a:rPr>
                        <a:t>Majeure</a:t>
                      </a:r>
                    </a:p>
                    <a:p>
                      <a:pPr marL="0" indent="0" algn="ctr" fontAlgn="ctr">
                        <a:buFontTx/>
                        <a:buNone/>
                      </a:pPr>
                      <a:r>
                        <a:rPr lang="en-US" altLang="ko-KR" sz="1200" b="1" i="0" u="none" strike="noStrike" spc="-50" baseline="0" dirty="0" smtClean="0">
                          <a:solidFill>
                            <a:schemeClr val="tx1"/>
                          </a:solidFill>
                          <a:effectLst/>
                          <a:latin typeface="+mn-ea"/>
                          <a:ea typeface="+mn-ea"/>
                        </a:rPr>
                        <a:t>(</a:t>
                      </a:r>
                      <a:r>
                        <a:rPr lang="ko-KR" altLang="en-US" sz="1200" b="1" i="0" u="none" strike="noStrike" spc="-50" baseline="0" dirty="0" smtClean="0">
                          <a:solidFill>
                            <a:schemeClr val="tx1"/>
                          </a:solidFill>
                          <a:effectLst/>
                          <a:latin typeface="+mn-ea"/>
                          <a:ea typeface="+mn-ea"/>
                        </a:rPr>
                        <a:t>공통</a:t>
                      </a:r>
                      <a:r>
                        <a:rPr lang="en-US" altLang="ko-KR" sz="1200" b="1" i="0" u="none" strike="noStrike" spc="-50" baseline="0" dirty="0" smtClean="0">
                          <a:solidFill>
                            <a:schemeClr val="tx1"/>
                          </a:solidFill>
                          <a:effectLst/>
                          <a:latin typeface="+mn-ea"/>
                          <a:ea typeface="+mn-ea"/>
                        </a:rPr>
                        <a:t>)</a:t>
                      </a:r>
                      <a:endParaRPr lang="ko-KR" altLang="en-US" sz="1200" b="1" i="0" u="none" strike="noStrike" spc="-50" baseline="0" dirty="0">
                        <a:solidFill>
                          <a:schemeClr val="tx1"/>
                        </a:solidFill>
                        <a:effectLst/>
                        <a:latin typeface="+mn-ea"/>
                        <a:ea typeface="+mn-ea"/>
                      </a:endParaRPr>
                    </a:p>
                  </a:txBody>
                  <a:tcPr marL="3600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104900">
                <a:tc>
                  <a:txBody>
                    <a:bodyPr/>
                    <a:lstStyle/>
                    <a:p>
                      <a:pPr marL="0" indent="0" algn="ctr" fontAlgn="ctr">
                        <a:buFontTx/>
                        <a:buNone/>
                      </a:pPr>
                      <a:r>
                        <a:rPr lang="ko-KR" altLang="en-US" sz="1200" b="1" i="0" u="none" strike="noStrike" spc="-50" baseline="0" dirty="0" smtClean="0">
                          <a:solidFill>
                            <a:schemeClr val="tx1"/>
                          </a:solidFill>
                          <a:effectLst/>
                          <a:latin typeface="+mn-ea"/>
                          <a:ea typeface="+mn-ea"/>
                        </a:rPr>
                        <a:t>정부</a:t>
                      </a:r>
                      <a:endParaRPr lang="ko-KR" altLang="en-US" sz="1200" b="1" i="0" u="none" strike="noStrike" spc="-50" baseline="0" dirty="0">
                        <a:solidFill>
                          <a:schemeClr val="tx1"/>
                        </a:solidFill>
                        <a:effectLst/>
                        <a:latin typeface="+mn-ea"/>
                        <a:ea typeface="+mn-ea"/>
                      </a:endParaRPr>
                    </a:p>
                  </a:txBody>
                  <a:tcPr marL="3600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1" hangingPunct="1">
                        <a:lnSpc>
                          <a:spcPct val="100000"/>
                        </a:lnSpc>
                        <a:spcBef>
                          <a:spcPts val="0"/>
                        </a:spcBef>
                        <a:spcAft>
                          <a:spcPts val="0"/>
                        </a:spcAft>
                        <a:buClrTx/>
                        <a:buSzTx/>
                        <a:buFontTx/>
                        <a:buNone/>
                        <a:tabLst/>
                        <a:defRPr/>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r h="1092200">
                <a:tc>
                  <a:txBody>
                    <a:bodyPr/>
                    <a:lstStyle/>
                    <a:p>
                      <a:pPr marL="0" indent="0" algn="ctr" fontAlgn="ctr">
                        <a:buFontTx/>
                        <a:buNone/>
                      </a:pPr>
                      <a:r>
                        <a:rPr lang="ko-KR" altLang="en-US" sz="1200" b="1" i="0" u="none" strike="noStrike" spc="-50" baseline="0" dirty="0" smtClean="0">
                          <a:solidFill>
                            <a:schemeClr val="tx1"/>
                          </a:solidFill>
                          <a:effectLst/>
                          <a:latin typeface="+mn-ea"/>
                          <a:ea typeface="+mn-ea"/>
                        </a:rPr>
                        <a:t>발주자</a:t>
                      </a:r>
                      <a:endParaRPr lang="ko-KR" altLang="en-US" sz="1200" b="1" i="0" u="none" strike="noStrike" spc="-50" baseline="0" dirty="0">
                        <a:solidFill>
                          <a:schemeClr val="tx1"/>
                        </a:solidFill>
                        <a:effectLst/>
                        <a:latin typeface="+mn-ea"/>
                        <a:ea typeface="+mn-ea"/>
                      </a:endParaRPr>
                    </a:p>
                  </a:txBody>
                  <a:tcPr marL="3600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en-US" altLang="ko-KR" sz="1200" b="0" i="0" u="none" strike="noStrike" spc="-50" baseline="0" dirty="0" smtClean="0">
                        <a:solidFill>
                          <a:schemeClr val="tx1"/>
                        </a:solidFill>
                        <a:effectLst/>
                        <a:latin typeface="+mn-ea"/>
                        <a:ea typeface="+mn-ea"/>
                      </a:endParaRPr>
                    </a:p>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381937"/>
                  </a:ext>
                </a:extLst>
              </a:tr>
              <a:tr h="1143000">
                <a:tc>
                  <a:txBody>
                    <a:bodyPr/>
                    <a:lstStyle/>
                    <a:p>
                      <a:pPr marL="0" indent="0" algn="ctr" fontAlgn="ctr">
                        <a:buFontTx/>
                        <a:buNone/>
                      </a:pPr>
                      <a:r>
                        <a:rPr lang="ko-KR" altLang="en-US" sz="1200" b="1" i="0" u="none" strike="noStrike" spc="-50" baseline="0" dirty="0" smtClean="0">
                          <a:solidFill>
                            <a:schemeClr val="tx1"/>
                          </a:solidFill>
                          <a:effectLst/>
                          <a:latin typeface="+mn-ea"/>
                          <a:ea typeface="+mn-ea"/>
                        </a:rPr>
                        <a:t>계약자</a:t>
                      </a:r>
                      <a:endParaRPr lang="ko-KR" altLang="en-US" sz="1200" b="1" i="0" u="none" strike="noStrike" spc="-50" baseline="0" dirty="0">
                        <a:solidFill>
                          <a:schemeClr val="tx1"/>
                        </a:solidFill>
                        <a:effectLst/>
                        <a:latin typeface="+mn-ea"/>
                        <a:ea typeface="+mn-ea"/>
                      </a:endParaRPr>
                    </a:p>
                  </a:txBody>
                  <a:tcPr marL="36000" marR="36000" marT="0" marB="0"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indent="0" algn="ctr" fontAlgn="ctr">
                        <a:buFontTx/>
                        <a:buNone/>
                      </a:pPr>
                      <a:endParaRPr lang="ko-KR" altLang="en-US" sz="1200" b="0" i="0" u="none" strike="noStrike" spc="-50" baseline="0" dirty="0">
                        <a:solidFill>
                          <a:schemeClr val="tx1"/>
                        </a:solidFill>
                        <a:effectLst/>
                        <a:latin typeface="+mn-ea"/>
                        <a:ea typeface="+mn-ea"/>
                      </a:endParaRPr>
                    </a:p>
                  </a:txBody>
                  <a:tcPr marL="0" marR="0" marT="0" marB="0" anchor="ctr">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sp>
        <p:nvSpPr>
          <p:cNvPr id="9" name="직사각형 8"/>
          <p:cNvSpPr/>
          <p:nvPr/>
        </p:nvSpPr>
        <p:spPr>
          <a:xfrm>
            <a:off x="4119002" y="1706675"/>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주요 미팅 </a:t>
            </a:r>
            <a:r>
              <a:rPr lang="en-US" altLang="ko-KR" sz="1050" b="1" dirty="0" smtClean="0">
                <a:solidFill>
                  <a:schemeClr val="tx1"/>
                </a:solidFill>
                <a:latin typeface="+mn-ea"/>
              </a:rPr>
              <a:t>(3D Modelling) </a:t>
            </a:r>
            <a:r>
              <a:rPr lang="ko-KR" altLang="en-US" sz="1050" b="1" dirty="0" smtClean="0">
                <a:solidFill>
                  <a:schemeClr val="tx1"/>
                </a:solidFill>
                <a:latin typeface="+mn-ea"/>
              </a:rPr>
              <a:t>지연</a:t>
            </a:r>
            <a:endParaRPr lang="en-US" altLang="ko-KR" sz="1050" b="1" dirty="0" smtClean="0">
              <a:solidFill>
                <a:schemeClr val="tx1"/>
              </a:solidFill>
              <a:latin typeface="+mn-ea"/>
            </a:endParaRPr>
          </a:p>
        </p:txBody>
      </p:sp>
      <p:sp>
        <p:nvSpPr>
          <p:cNvPr id="10" name="직사각형 9"/>
          <p:cNvSpPr/>
          <p:nvPr/>
        </p:nvSpPr>
        <p:spPr>
          <a:xfrm>
            <a:off x="1413902" y="42596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PMC </a:t>
            </a:r>
            <a:r>
              <a:rPr lang="ko-KR" altLang="en-US" sz="1050" b="1" dirty="0" smtClean="0">
                <a:solidFill>
                  <a:schemeClr val="tx1"/>
                </a:solidFill>
                <a:latin typeface="+mn-ea"/>
              </a:rPr>
              <a:t>직원 업무 지연 및 불가</a:t>
            </a:r>
            <a:endParaRPr lang="en-US" altLang="ko-KR" sz="1050" b="1" dirty="0" smtClean="0">
              <a:solidFill>
                <a:schemeClr val="tx1"/>
              </a:solidFill>
              <a:latin typeface="+mn-ea"/>
            </a:endParaRPr>
          </a:p>
        </p:txBody>
      </p:sp>
      <p:sp>
        <p:nvSpPr>
          <p:cNvPr id="11" name="직사각형 10"/>
          <p:cNvSpPr/>
          <p:nvPr/>
        </p:nvSpPr>
        <p:spPr>
          <a:xfrm>
            <a:off x="1413902" y="3812750"/>
            <a:ext cx="10404000" cy="252000"/>
          </a:xfrm>
          <a:prstGeom prst="rect">
            <a:avLst/>
          </a:prstGeom>
          <a:solidFill>
            <a:schemeClr val="tx1">
              <a:lumMod val="75000"/>
              <a:lumOff val="2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bg1"/>
                </a:solidFill>
                <a:latin typeface="+mn-ea"/>
              </a:rPr>
              <a:t>입</a:t>
            </a:r>
            <a:r>
              <a:rPr lang="en-US" altLang="ko-KR" sz="1050" b="1" dirty="0" smtClean="0">
                <a:solidFill>
                  <a:schemeClr val="bg1"/>
                </a:solidFill>
                <a:latin typeface="+mn-ea"/>
              </a:rPr>
              <a:t>, </a:t>
            </a:r>
            <a:r>
              <a:rPr lang="ko-KR" altLang="en-US" sz="1050" b="1" dirty="0" smtClean="0">
                <a:solidFill>
                  <a:schemeClr val="bg1"/>
                </a:solidFill>
                <a:latin typeface="+mn-ea"/>
              </a:rPr>
              <a:t>출국 금지 조치 </a:t>
            </a:r>
            <a:r>
              <a:rPr lang="en-US" altLang="ko-KR" sz="1050" b="1" dirty="0" smtClean="0">
                <a:solidFill>
                  <a:schemeClr val="bg1"/>
                </a:solidFill>
                <a:latin typeface="+mn-ea"/>
              </a:rPr>
              <a:t>/ </a:t>
            </a:r>
            <a:r>
              <a:rPr lang="ko-KR" altLang="en-US" sz="1050" b="1" dirty="0">
                <a:solidFill>
                  <a:schemeClr val="bg1"/>
                </a:solidFill>
                <a:latin typeface="+mn-ea"/>
              </a:rPr>
              <a:t>통행금지 </a:t>
            </a:r>
            <a:r>
              <a:rPr lang="ko-KR" altLang="en-US" sz="1050" b="1" dirty="0" smtClean="0">
                <a:solidFill>
                  <a:schemeClr val="bg1"/>
                </a:solidFill>
                <a:latin typeface="+mn-ea"/>
              </a:rPr>
              <a:t>조치 </a:t>
            </a:r>
            <a:r>
              <a:rPr lang="en-US" altLang="ko-KR" sz="1050" b="1" dirty="0" smtClean="0">
                <a:solidFill>
                  <a:schemeClr val="bg1"/>
                </a:solidFill>
                <a:latin typeface="+mn-ea"/>
              </a:rPr>
              <a:t>/ </a:t>
            </a:r>
            <a:r>
              <a:rPr lang="ko-KR" altLang="en-US" sz="1050" b="1" dirty="0">
                <a:solidFill>
                  <a:schemeClr val="bg1"/>
                </a:solidFill>
                <a:latin typeface="+mn-ea"/>
              </a:rPr>
              <a:t>특정 국가에 대한 제한 </a:t>
            </a:r>
            <a:r>
              <a:rPr lang="ko-KR" altLang="en-US" sz="1050" b="1" dirty="0" smtClean="0">
                <a:solidFill>
                  <a:schemeClr val="bg1"/>
                </a:solidFill>
                <a:latin typeface="+mn-ea"/>
              </a:rPr>
              <a:t>조치 </a:t>
            </a:r>
            <a:r>
              <a:rPr lang="en-US" altLang="ko-KR" sz="1050" b="1" dirty="0" smtClean="0">
                <a:solidFill>
                  <a:schemeClr val="bg1"/>
                </a:solidFill>
                <a:latin typeface="+mn-ea"/>
              </a:rPr>
              <a:t>/ </a:t>
            </a:r>
            <a:r>
              <a:rPr lang="ko-KR" altLang="en-US" sz="1050" b="1" dirty="0">
                <a:solidFill>
                  <a:schemeClr val="bg1"/>
                </a:solidFill>
                <a:latin typeface="+mn-ea"/>
              </a:rPr>
              <a:t>비자 발급조치 </a:t>
            </a:r>
            <a:r>
              <a:rPr lang="ko-KR" altLang="en-US" sz="1050" b="1" dirty="0" smtClean="0">
                <a:solidFill>
                  <a:schemeClr val="bg1"/>
                </a:solidFill>
                <a:latin typeface="+mn-ea"/>
              </a:rPr>
              <a:t>중단</a:t>
            </a:r>
            <a:endParaRPr lang="en-US" altLang="ko-KR" sz="1050" b="1" dirty="0">
              <a:solidFill>
                <a:schemeClr val="bg1"/>
              </a:solidFill>
              <a:latin typeface="+mn-ea"/>
            </a:endParaRPr>
          </a:p>
        </p:txBody>
      </p:sp>
      <p:sp>
        <p:nvSpPr>
          <p:cNvPr id="13" name="직사각형 12"/>
          <p:cNvSpPr/>
          <p:nvPr/>
        </p:nvSpPr>
        <p:spPr>
          <a:xfrm>
            <a:off x="1413902" y="45753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발주자 직원 업무 지연 및 불가</a:t>
            </a:r>
            <a:endParaRPr lang="en-US" altLang="ko-KR" sz="1050" b="1" dirty="0" smtClean="0">
              <a:solidFill>
                <a:schemeClr val="tx1"/>
              </a:solidFill>
              <a:latin typeface="+mn-ea"/>
            </a:endParaRPr>
          </a:p>
        </p:txBody>
      </p:sp>
      <p:sp>
        <p:nvSpPr>
          <p:cNvPr id="14" name="직사각형 13"/>
          <p:cNvSpPr/>
          <p:nvPr/>
        </p:nvSpPr>
        <p:spPr>
          <a:xfrm>
            <a:off x="4119002" y="53581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근무시간 제한으로 인한 업무 지연</a:t>
            </a:r>
            <a:endParaRPr lang="en-US" altLang="ko-KR" sz="1050" b="1" dirty="0" smtClean="0">
              <a:solidFill>
                <a:schemeClr val="tx1"/>
              </a:solidFill>
              <a:latin typeface="+mn-ea"/>
            </a:endParaRPr>
          </a:p>
        </p:txBody>
      </p:sp>
      <p:sp>
        <p:nvSpPr>
          <p:cNvPr id="15" name="직사각형 14"/>
          <p:cNvSpPr/>
          <p:nvPr/>
        </p:nvSpPr>
        <p:spPr>
          <a:xfrm>
            <a:off x="6803301" y="1706675"/>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Vendor Shop</a:t>
            </a:r>
            <a:r>
              <a:rPr lang="ko-KR" altLang="en-US" sz="1050" b="1" dirty="0" smtClean="0">
                <a:solidFill>
                  <a:schemeClr val="tx1"/>
                </a:solidFill>
                <a:latin typeface="+mn-ea"/>
              </a:rPr>
              <a:t>에서</a:t>
            </a:r>
            <a:r>
              <a:rPr lang="en-US" altLang="ko-KR" sz="1050" b="1" dirty="0" smtClean="0">
                <a:solidFill>
                  <a:schemeClr val="tx1"/>
                </a:solidFill>
                <a:latin typeface="+mn-ea"/>
              </a:rPr>
              <a:t> </a:t>
            </a:r>
            <a:r>
              <a:rPr lang="ko-KR" altLang="en-US" sz="1050" b="1" dirty="0" smtClean="0">
                <a:solidFill>
                  <a:schemeClr val="tx1"/>
                </a:solidFill>
                <a:latin typeface="+mn-ea"/>
              </a:rPr>
              <a:t>제작지연</a:t>
            </a:r>
            <a:endParaRPr lang="ko-KR" altLang="en-US" sz="1050" b="1" dirty="0">
              <a:solidFill>
                <a:schemeClr val="tx1"/>
              </a:solidFill>
              <a:latin typeface="+mn-ea"/>
            </a:endParaRPr>
          </a:p>
        </p:txBody>
      </p:sp>
      <p:sp>
        <p:nvSpPr>
          <p:cNvPr id="16" name="직사각형 15"/>
          <p:cNvSpPr/>
          <p:nvPr/>
        </p:nvSpPr>
        <p:spPr>
          <a:xfrm>
            <a:off x="6803301" y="2024525"/>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선적 불가 또는 </a:t>
            </a:r>
            <a:r>
              <a:rPr lang="en-US" altLang="ko-KR" sz="1050" b="1" dirty="0" smtClean="0">
                <a:solidFill>
                  <a:schemeClr val="tx1"/>
                </a:solidFill>
                <a:latin typeface="+mn-ea"/>
              </a:rPr>
              <a:t>Delivery </a:t>
            </a:r>
            <a:r>
              <a:rPr lang="ko-KR" altLang="en-US" sz="1050" b="1" dirty="0" smtClean="0">
                <a:solidFill>
                  <a:schemeClr val="tx1"/>
                </a:solidFill>
                <a:latin typeface="+mn-ea"/>
              </a:rPr>
              <a:t>지연 발생</a:t>
            </a:r>
            <a:endParaRPr lang="en-US" altLang="ko-KR" sz="1050" b="1" dirty="0" smtClean="0">
              <a:solidFill>
                <a:schemeClr val="tx1"/>
              </a:solidFill>
              <a:latin typeface="+mn-ea"/>
            </a:endParaRPr>
          </a:p>
        </p:txBody>
      </p:sp>
      <p:sp>
        <p:nvSpPr>
          <p:cNvPr id="17" name="직사각형 16"/>
          <p:cNvSpPr/>
          <p:nvPr/>
        </p:nvSpPr>
        <p:spPr>
          <a:xfrm>
            <a:off x="6803301" y="2355075"/>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제작 공장의 </a:t>
            </a:r>
            <a:r>
              <a:rPr lang="en-US" altLang="ko-KR" sz="1050" b="1" dirty="0" smtClean="0">
                <a:solidFill>
                  <a:schemeClr val="tx1"/>
                </a:solidFill>
                <a:latin typeface="+mn-ea"/>
              </a:rPr>
              <a:t>Shutdown</a:t>
            </a:r>
          </a:p>
        </p:txBody>
      </p:sp>
      <p:sp>
        <p:nvSpPr>
          <p:cNvPr id="18" name="직사각형 17"/>
          <p:cNvSpPr/>
          <p:nvPr/>
        </p:nvSpPr>
        <p:spPr>
          <a:xfrm>
            <a:off x="1413902" y="3479850"/>
            <a:ext cx="50091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국가기관의 근무시간 제한</a:t>
            </a:r>
            <a:endParaRPr lang="en-US" altLang="ko-KR" sz="1050" b="1" dirty="0" smtClean="0">
              <a:solidFill>
                <a:schemeClr val="tx1"/>
              </a:solidFill>
              <a:latin typeface="+mn-ea"/>
            </a:endParaRPr>
          </a:p>
        </p:txBody>
      </p:sp>
      <p:sp>
        <p:nvSpPr>
          <p:cNvPr id="19" name="직사각형 18"/>
          <p:cNvSpPr/>
          <p:nvPr/>
        </p:nvSpPr>
        <p:spPr>
          <a:xfrm>
            <a:off x="1413902" y="3145650"/>
            <a:ext cx="50091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인허가 승인 및 설계 심의 지연</a:t>
            </a:r>
            <a:endParaRPr lang="en-US" altLang="ko-KR" sz="1050" b="1" dirty="0" smtClean="0">
              <a:solidFill>
                <a:schemeClr val="tx1"/>
              </a:solidFill>
              <a:latin typeface="+mn-ea"/>
            </a:endParaRPr>
          </a:p>
        </p:txBody>
      </p:sp>
      <p:sp>
        <p:nvSpPr>
          <p:cNvPr id="20" name="직사각형 19"/>
          <p:cNvSpPr/>
          <p:nvPr/>
        </p:nvSpPr>
        <p:spPr>
          <a:xfrm>
            <a:off x="9498502" y="2689096"/>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Supervisor </a:t>
            </a:r>
            <a:r>
              <a:rPr lang="ko-KR" altLang="en-US" sz="1050" b="1" dirty="0" smtClean="0">
                <a:solidFill>
                  <a:schemeClr val="tx1"/>
                </a:solidFill>
                <a:latin typeface="+mn-ea"/>
              </a:rPr>
              <a:t>출장 불가 또는 지연</a:t>
            </a:r>
            <a:endParaRPr lang="ko-KR" altLang="en-US" sz="1050" b="1" dirty="0">
              <a:solidFill>
                <a:schemeClr val="tx1"/>
              </a:solidFill>
              <a:latin typeface="+mn-ea"/>
            </a:endParaRPr>
          </a:p>
        </p:txBody>
      </p:sp>
      <p:sp>
        <p:nvSpPr>
          <p:cNvPr id="21" name="직사각형 20"/>
          <p:cNvSpPr/>
          <p:nvPr/>
        </p:nvSpPr>
        <p:spPr>
          <a:xfrm>
            <a:off x="9498502" y="42596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Site Shutdown</a:t>
            </a:r>
            <a:r>
              <a:rPr lang="ko-KR" altLang="en-US" sz="1050" b="1" dirty="0" smtClean="0">
                <a:solidFill>
                  <a:schemeClr val="tx1"/>
                </a:solidFill>
                <a:latin typeface="+mn-ea"/>
              </a:rPr>
              <a:t>으로 진입불가</a:t>
            </a:r>
            <a:endParaRPr lang="en-US" altLang="ko-KR" sz="1050" b="1" dirty="0" smtClean="0">
              <a:solidFill>
                <a:schemeClr val="tx1"/>
              </a:solidFill>
              <a:latin typeface="+mn-ea"/>
            </a:endParaRPr>
          </a:p>
        </p:txBody>
      </p:sp>
      <p:sp>
        <p:nvSpPr>
          <p:cNvPr id="22" name="직사각형 21"/>
          <p:cNvSpPr/>
          <p:nvPr/>
        </p:nvSpPr>
        <p:spPr>
          <a:xfrm>
            <a:off x="9498502" y="2355075"/>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14</a:t>
            </a:r>
            <a:r>
              <a:rPr lang="ko-KR" altLang="en-US" sz="1050" b="1" dirty="0" smtClean="0">
                <a:solidFill>
                  <a:schemeClr val="tx1"/>
                </a:solidFill>
                <a:latin typeface="+mn-ea"/>
              </a:rPr>
              <a:t>일 또는 </a:t>
            </a:r>
            <a:r>
              <a:rPr lang="en-US" altLang="ko-KR" sz="1050" b="1" dirty="0" smtClean="0">
                <a:solidFill>
                  <a:schemeClr val="tx1"/>
                </a:solidFill>
                <a:latin typeface="+mn-ea"/>
              </a:rPr>
              <a:t>21</a:t>
            </a:r>
            <a:r>
              <a:rPr lang="ko-KR" altLang="en-US" sz="1050" b="1" dirty="0" smtClean="0">
                <a:solidFill>
                  <a:schemeClr val="tx1"/>
                </a:solidFill>
                <a:latin typeface="+mn-ea"/>
              </a:rPr>
              <a:t>일 이후 진입 가능</a:t>
            </a:r>
            <a:endParaRPr lang="en-US" altLang="ko-KR" sz="1050" b="1" dirty="0" smtClean="0">
              <a:solidFill>
                <a:schemeClr val="tx1"/>
              </a:solidFill>
              <a:latin typeface="+mn-ea"/>
            </a:endParaRPr>
          </a:p>
        </p:txBody>
      </p:sp>
      <p:sp>
        <p:nvSpPr>
          <p:cNvPr id="23" name="직사각형 22"/>
          <p:cNvSpPr/>
          <p:nvPr/>
        </p:nvSpPr>
        <p:spPr>
          <a:xfrm>
            <a:off x="9498502" y="48892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Site </a:t>
            </a:r>
            <a:r>
              <a:rPr lang="ko-KR" altLang="en-US" sz="1050" b="1" dirty="0" smtClean="0">
                <a:solidFill>
                  <a:schemeClr val="tx1"/>
                </a:solidFill>
                <a:latin typeface="+mn-ea"/>
              </a:rPr>
              <a:t>출입강화로 인한 출입 지연</a:t>
            </a:r>
            <a:endParaRPr lang="en-US" altLang="ko-KR" sz="1050" b="1" dirty="0" smtClean="0">
              <a:solidFill>
                <a:schemeClr val="tx1"/>
              </a:solidFill>
              <a:latin typeface="+mn-ea"/>
            </a:endParaRPr>
          </a:p>
        </p:txBody>
      </p:sp>
      <p:sp>
        <p:nvSpPr>
          <p:cNvPr id="24" name="직사각형 23"/>
          <p:cNvSpPr/>
          <p:nvPr/>
        </p:nvSpPr>
        <p:spPr>
          <a:xfrm>
            <a:off x="9498502" y="347985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신규인력의 투입 제한</a:t>
            </a:r>
            <a:endParaRPr lang="en-US" altLang="ko-KR" sz="1050" b="1" dirty="0" smtClean="0">
              <a:solidFill>
                <a:schemeClr val="tx1"/>
              </a:solidFill>
              <a:latin typeface="+mn-ea"/>
            </a:endParaRPr>
          </a:p>
        </p:txBody>
      </p:sp>
      <p:sp>
        <p:nvSpPr>
          <p:cNvPr id="25" name="직사각형 24"/>
          <p:cNvSpPr/>
          <p:nvPr/>
        </p:nvSpPr>
        <p:spPr>
          <a:xfrm>
            <a:off x="9498502" y="53581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이동을 제한하기 위한 캠프 신설</a:t>
            </a:r>
            <a:endParaRPr lang="en-US" altLang="ko-KR" sz="1050" b="1" dirty="0" smtClean="0">
              <a:solidFill>
                <a:schemeClr val="tx1"/>
              </a:solidFill>
              <a:latin typeface="+mn-ea"/>
            </a:endParaRPr>
          </a:p>
        </p:txBody>
      </p:sp>
      <p:sp>
        <p:nvSpPr>
          <p:cNvPr id="26" name="직사각형 25"/>
          <p:cNvSpPr/>
          <p:nvPr/>
        </p:nvSpPr>
        <p:spPr>
          <a:xfrm>
            <a:off x="9498502" y="1706675"/>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Technical Advisor </a:t>
            </a:r>
            <a:r>
              <a:rPr lang="ko-KR" altLang="en-US" sz="1050" b="1" dirty="0" smtClean="0">
                <a:solidFill>
                  <a:schemeClr val="tx1"/>
                </a:solidFill>
                <a:latin typeface="+mn-ea"/>
              </a:rPr>
              <a:t>투입 지연</a:t>
            </a:r>
            <a:endParaRPr lang="en-US" altLang="ko-KR" sz="1050" b="1" dirty="0" smtClean="0">
              <a:solidFill>
                <a:schemeClr val="tx1"/>
              </a:solidFill>
              <a:latin typeface="+mn-ea"/>
            </a:endParaRPr>
          </a:p>
        </p:txBody>
      </p:sp>
      <p:sp>
        <p:nvSpPr>
          <p:cNvPr id="27" name="직사각형 26"/>
          <p:cNvSpPr/>
          <p:nvPr/>
        </p:nvSpPr>
        <p:spPr>
          <a:xfrm>
            <a:off x="9498502" y="57080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위</a:t>
            </a:r>
            <a:r>
              <a:rPr lang="ko-KR" altLang="en-US" sz="1050" b="1" dirty="0">
                <a:solidFill>
                  <a:schemeClr val="tx1"/>
                </a:solidFill>
                <a:latin typeface="+mn-ea"/>
              </a:rPr>
              <a:t>생</a:t>
            </a:r>
            <a:r>
              <a:rPr lang="en-US" altLang="ko-KR" sz="1050" b="1" dirty="0" smtClean="0">
                <a:solidFill>
                  <a:schemeClr val="tx1"/>
                </a:solidFill>
                <a:latin typeface="+mn-ea"/>
              </a:rPr>
              <a:t>, </a:t>
            </a:r>
            <a:r>
              <a:rPr lang="ko-KR" altLang="en-US" sz="1050" b="1" dirty="0" smtClean="0">
                <a:solidFill>
                  <a:schemeClr val="tx1"/>
                </a:solidFill>
                <a:latin typeface="+mn-ea"/>
              </a:rPr>
              <a:t>안전관리를 위한 추가 비용</a:t>
            </a:r>
            <a:endParaRPr lang="en-US" altLang="ko-KR" sz="1050" b="1" dirty="0" smtClean="0">
              <a:solidFill>
                <a:schemeClr val="tx1"/>
              </a:solidFill>
              <a:latin typeface="+mn-ea"/>
            </a:endParaRPr>
          </a:p>
        </p:txBody>
      </p:sp>
      <p:sp>
        <p:nvSpPr>
          <p:cNvPr id="28" name="직사각형 27"/>
          <p:cNvSpPr/>
          <p:nvPr/>
        </p:nvSpPr>
        <p:spPr>
          <a:xfrm>
            <a:off x="9498502" y="2024525"/>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감염자 발생으로 일시적 작업중단</a:t>
            </a:r>
            <a:endParaRPr lang="en-US" altLang="ko-KR" sz="1050" b="1" dirty="0" smtClean="0">
              <a:solidFill>
                <a:schemeClr val="tx1"/>
              </a:solidFill>
              <a:latin typeface="+mn-ea"/>
            </a:endParaRPr>
          </a:p>
        </p:txBody>
      </p:sp>
      <p:sp>
        <p:nvSpPr>
          <p:cNvPr id="29" name="직사각형 28"/>
          <p:cNvSpPr/>
          <p:nvPr/>
        </p:nvSpPr>
        <p:spPr>
          <a:xfrm>
            <a:off x="9498502" y="60352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비효율적인 </a:t>
            </a:r>
            <a:r>
              <a:rPr lang="ko-KR" altLang="en-US" sz="1050" b="1" dirty="0" err="1" smtClean="0">
                <a:solidFill>
                  <a:schemeClr val="tx1"/>
                </a:solidFill>
                <a:latin typeface="+mn-ea"/>
              </a:rPr>
              <a:t>작업조</a:t>
            </a:r>
            <a:r>
              <a:rPr lang="ko-KR" altLang="en-US" sz="1050" b="1" dirty="0" smtClean="0">
                <a:solidFill>
                  <a:schemeClr val="tx1"/>
                </a:solidFill>
                <a:latin typeface="+mn-ea"/>
              </a:rPr>
              <a:t> 편성</a:t>
            </a:r>
            <a:endParaRPr lang="en-US" altLang="ko-KR" sz="1050" b="1" dirty="0" smtClean="0">
              <a:solidFill>
                <a:schemeClr val="tx1"/>
              </a:solidFill>
              <a:latin typeface="+mn-ea"/>
            </a:endParaRPr>
          </a:p>
        </p:txBody>
      </p:sp>
      <p:sp>
        <p:nvSpPr>
          <p:cNvPr id="30" name="직사각형 29"/>
          <p:cNvSpPr/>
          <p:nvPr/>
        </p:nvSpPr>
        <p:spPr>
          <a:xfrm>
            <a:off x="9498502" y="45753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작업 및 </a:t>
            </a:r>
            <a:r>
              <a:rPr lang="ko-KR" altLang="en-US" sz="1050" b="1" dirty="0" err="1" smtClean="0">
                <a:solidFill>
                  <a:schemeClr val="tx1"/>
                </a:solidFill>
                <a:latin typeface="+mn-ea"/>
              </a:rPr>
              <a:t>이동시</a:t>
            </a:r>
            <a:r>
              <a:rPr lang="ko-KR" altLang="en-US" sz="1050" b="1" dirty="0" smtClean="0">
                <a:solidFill>
                  <a:schemeClr val="tx1"/>
                </a:solidFill>
                <a:latin typeface="+mn-ea"/>
              </a:rPr>
              <a:t> 거리 유지</a:t>
            </a:r>
            <a:endParaRPr lang="en-US" altLang="ko-KR" sz="1050" b="1" dirty="0" smtClean="0">
              <a:solidFill>
                <a:schemeClr val="tx1"/>
              </a:solidFill>
              <a:latin typeface="+mn-ea"/>
            </a:endParaRPr>
          </a:p>
        </p:txBody>
      </p:sp>
      <p:sp>
        <p:nvSpPr>
          <p:cNvPr id="31" name="직사각형 30"/>
          <p:cNvSpPr/>
          <p:nvPr/>
        </p:nvSpPr>
        <p:spPr>
          <a:xfrm>
            <a:off x="1413902" y="53581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계약자 직원 업무 지연 및 불가</a:t>
            </a:r>
            <a:endParaRPr lang="en-US" altLang="ko-KR" sz="1050" b="1" dirty="0" smtClean="0">
              <a:solidFill>
                <a:schemeClr val="tx1"/>
              </a:solidFill>
              <a:latin typeface="+mn-ea"/>
            </a:endParaRPr>
          </a:p>
        </p:txBody>
      </p:sp>
      <p:sp>
        <p:nvSpPr>
          <p:cNvPr id="32" name="직사각형 31"/>
          <p:cNvSpPr/>
          <p:nvPr/>
        </p:nvSpPr>
        <p:spPr>
          <a:xfrm>
            <a:off x="9498502" y="314565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050" b="1" dirty="0" smtClean="0">
                <a:solidFill>
                  <a:schemeClr val="tx1"/>
                </a:solidFill>
                <a:latin typeface="+mn-ea"/>
              </a:rPr>
              <a:t>3</a:t>
            </a:r>
            <a:r>
              <a:rPr lang="ko-KR" altLang="en-US" sz="1050" b="1" dirty="0" smtClean="0">
                <a:solidFill>
                  <a:schemeClr val="tx1"/>
                </a:solidFill>
                <a:latin typeface="+mn-ea"/>
              </a:rPr>
              <a:t>국인 추방 및 비자갱신 제한</a:t>
            </a:r>
            <a:endParaRPr lang="en-US" altLang="ko-KR" sz="1050" b="1" dirty="0" smtClean="0">
              <a:solidFill>
                <a:schemeClr val="tx1"/>
              </a:solidFill>
              <a:latin typeface="+mn-ea"/>
            </a:endParaRPr>
          </a:p>
        </p:txBody>
      </p:sp>
      <p:sp>
        <p:nvSpPr>
          <p:cNvPr id="33" name="직사각형 32"/>
          <p:cNvSpPr/>
          <p:nvPr/>
        </p:nvSpPr>
        <p:spPr>
          <a:xfrm>
            <a:off x="6803301" y="53581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근무시간 제한으로 인한 제작 지연</a:t>
            </a:r>
            <a:endParaRPr lang="en-US" altLang="ko-KR" sz="1050" b="1" dirty="0" smtClean="0">
              <a:solidFill>
                <a:schemeClr val="tx1"/>
              </a:solidFill>
              <a:latin typeface="+mn-ea"/>
            </a:endParaRPr>
          </a:p>
        </p:txBody>
      </p:sp>
      <p:sp>
        <p:nvSpPr>
          <p:cNvPr id="34" name="직사각형 33"/>
          <p:cNvSpPr/>
          <p:nvPr/>
        </p:nvSpPr>
        <p:spPr>
          <a:xfrm>
            <a:off x="4119002" y="57080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제출물의 승인 지연</a:t>
            </a:r>
            <a:endParaRPr lang="en-US" altLang="ko-KR" sz="1050" b="1" dirty="0" smtClean="0">
              <a:solidFill>
                <a:schemeClr val="tx1"/>
              </a:solidFill>
              <a:latin typeface="+mn-ea"/>
            </a:endParaRPr>
          </a:p>
        </p:txBody>
      </p:sp>
      <p:sp>
        <p:nvSpPr>
          <p:cNvPr id="35" name="직사각형 34"/>
          <p:cNvSpPr/>
          <p:nvPr/>
        </p:nvSpPr>
        <p:spPr>
          <a:xfrm>
            <a:off x="6803301" y="60352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후속 </a:t>
            </a:r>
            <a:r>
              <a:rPr lang="en-US" altLang="ko-KR" sz="1050" b="1" dirty="0" smtClean="0">
                <a:solidFill>
                  <a:schemeClr val="tx1"/>
                </a:solidFill>
                <a:latin typeface="+mn-ea"/>
              </a:rPr>
              <a:t>Construction </a:t>
            </a:r>
            <a:r>
              <a:rPr lang="ko-KR" altLang="en-US" sz="1050" b="1" dirty="0" smtClean="0">
                <a:solidFill>
                  <a:schemeClr val="tx1"/>
                </a:solidFill>
                <a:latin typeface="+mn-ea"/>
              </a:rPr>
              <a:t>착수 지연</a:t>
            </a:r>
            <a:endParaRPr lang="en-US" altLang="ko-KR" sz="1050" b="1" dirty="0" smtClean="0">
              <a:solidFill>
                <a:schemeClr val="tx1"/>
              </a:solidFill>
              <a:latin typeface="+mn-ea"/>
            </a:endParaRPr>
          </a:p>
        </p:txBody>
      </p:sp>
      <p:sp>
        <p:nvSpPr>
          <p:cNvPr id="36" name="직사각형 35"/>
          <p:cNvSpPr/>
          <p:nvPr/>
        </p:nvSpPr>
        <p:spPr>
          <a:xfrm>
            <a:off x="6803301" y="5708000"/>
            <a:ext cx="2304000" cy="252000"/>
          </a:xfrm>
          <a:prstGeom prst="rect">
            <a:avLst/>
          </a:prstGeom>
          <a:solidFill>
            <a:schemeClr val="bg1">
              <a:lumMod val="85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o-KR" altLang="en-US" sz="1050" b="1" dirty="0" smtClean="0">
                <a:solidFill>
                  <a:schemeClr val="tx1"/>
                </a:solidFill>
                <a:latin typeface="+mn-ea"/>
              </a:rPr>
              <a:t>주요 기자재 발주 지연</a:t>
            </a:r>
            <a:endParaRPr lang="en-US" altLang="ko-KR" sz="1050" b="1" dirty="0" smtClean="0">
              <a:solidFill>
                <a:schemeClr val="tx1"/>
              </a:solidFill>
              <a:latin typeface="+mn-ea"/>
            </a:endParaRPr>
          </a:p>
        </p:txBody>
      </p:sp>
    </p:spTree>
    <p:extLst>
      <p:ext uri="{BB962C8B-B14F-4D97-AF65-F5344CB8AC3E}">
        <p14:creationId xmlns:p14="http://schemas.microsoft.com/office/powerpoint/2010/main" val="3474743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28</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10) </a:t>
            </a:r>
            <a:r>
              <a:rPr lang="ko-KR" altLang="en-US" b="1" dirty="0">
                <a:solidFill>
                  <a:schemeClr val="bg1"/>
                </a:solidFill>
                <a:latin typeface="+mn-ea"/>
                <a:cs typeface="Arial" panose="020B0604020202020204" pitchFamily="34" charset="0"/>
              </a:rPr>
              <a:t>코로나 사태로 인한 비용 보상 클레임 작성시 유의사항은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임정주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737535" y="166030"/>
            <a:ext cx="1244251" cy="338554"/>
          </a:xfrm>
          <a:prstGeom prst="rect">
            <a:avLst/>
          </a:prstGeom>
          <a:solidFill>
            <a:schemeClr val="bg1">
              <a:lumMod val="85000"/>
            </a:schemeClr>
          </a:solidFill>
        </p:spPr>
        <p:txBody>
          <a:bodyPr wrap="none" anchor="ctr">
            <a:spAutoFit/>
          </a:bodyPr>
          <a:lstStyle/>
          <a:p>
            <a:r>
              <a:rPr lang="ko-KR" altLang="en-US" sz="1600" b="1" spc="-50" smtClean="0">
                <a:latin typeface="+mn-ea"/>
              </a:rPr>
              <a:t>클레임 실무</a:t>
            </a:r>
            <a:endParaRPr lang="ko-KR" altLang="en-US" sz="1600" b="1" spc="-50" dirty="0">
              <a:latin typeface="+mn-ea"/>
            </a:endParaRPr>
          </a:p>
        </p:txBody>
      </p:sp>
      <p:sp>
        <p:nvSpPr>
          <p:cNvPr id="8" name="직사각형 7"/>
          <p:cNvSpPr/>
          <p:nvPr/>
        </p:nvSpPr>
        <p:spPr>
          <a:xfrm>
            <a:off x="355600" y="1368165"/>
            <a:ext cx="11629811" cy="5155257"/>
          </a:xfrm>
          <a:prstGeom prst="rect">
            <a:avLst/>
          </a:prstGeom>
        </p:spPr>
        <p:txBody>
          <a:bodyPr wrap="square">
            <a:spAutoFit/>
          </a:bodyPr>
          <a:lstStyle/>
          <a:p>
            <a:pPr marL="285750" indent="-285750" latinLnBrk="0">
              <a:buFont typeface="Arial" panose="020B0604020202020204" pitchFamily="34" charset="0"/>
              <a:buChar char="•"/>
            </a:pPr>
            <a:r>
              <a:rPr lang="en-US" altLang="ko-KR" spc="-50" dirty="0">
                <a:latin typeface="+mn-ea"/>
              </a:rPr>
              <a:t>FM</a:t>
            </a:r>
            <a:r>
              <a:rPr lang="ko-KR" altLang="en-US" spc="-50" dirty="0">
                <a:latin typeface="+mn-ea"/>
              </a:rPr>
              <a:t>만 원인으로 인정되고</a:t>
            </a:r>
            <a:r>
              <a:rPr lang="en-US" altLang="ko-KR" spc="-50" dirty="0">
                <a:latin typeface="+mn-ea"/>
              </a:rPr>
              <a:t>, FM</a:t>
            </a:r>
            <a:r>
              <a:rPr lang="ko-KR" altLang="en-US" spc="-50" dirty="0">
                <a:latin typeface="+mn-ea"/>
              </a:rPr>
              <a:t>의 비용보상 조항이 없는 경우 원칙적으로 비용보상을 청구하기는 쉽지 않음</a:t>
            </a:r>
            <a:r>
              <a:rPr lang="en-US" altLang="ko-KR" spc="-50" dirty="0">
                <a:latin typeface="+mn-ea"/>
              </a:rPr>
              <a:t>. (</a:t>
            </a:r>
            <a:r>
              <a:rPr lang="ko-KR" altLang="en-US" spc="-50" dirty="0">
                <a:latin typeface="+mn-ea"/>
              </a:rPr>
              <a:t>준거법에 따라 보상권리가 발생할 수 있는 가능성을 배제하지는 않음</a:t>
            </a:r>
            <a:r>
              <a:rPr lang="en-US" altLang="ko-KR" spc="-50" dirty="0">
                <a:latin typeface="+mn-ea"/>
              </a:rPr>
              <a:t>.) </a:t>
            </a:r>
            <a:r>
              <a:rPr lang="ko-KR" altLang="en-US" spc="-50" dirty="0">
                <a:latin typeface="+mn-ea"/>
              </a:rPr>
              <a:t>따라서 </a:t>
            </a:r>
            <a:r>
              <a:rPr lang="ko-KR" altLang="en-US" b="1" spc="-50" dirty="0">
                <a:latin typeface="+mn-ea"/>
              </a:rPr>
              <a:t>비용보상을 위해서는 다른 계약</a:t>
            </a:r>
            <a:r>
              <a:rPr lang="en-US" altLang="ko-KR" b="1" spc="-50" dirty="0">
                <a:latin typeface="+mn-ea"/>
              </a:rPr>
              <a:t> </a:t>
            </a:r>
            <a:r>
              <a:rPr lang="ko-KR" altLang="en-US" b="1" spc="-50" dirty="0">
                <a:latin typeface="+mn-ea"/>
              </a:rPr>
              <a:t>조항을 인용해서 주장해야 함</a:t>
            </a:r>
            <a:r>
              <a:rPr lang="en-US" altLang="ko-KR" b="1" spc="-50" dirty="0">
                <a:latin typeface="+mn-ea"/>
              </a:rPr>
              <a:t>.</a:t>
            </a:r>
            <a:r>
              <a:rPr lang="en-US" altLang="ko-KR" spc="-50" dirty="0">
                <a:latin typeface="+mn-ea"/>
              </a:rPr>
              <a:t> </a:t>
            </a:r>
            <a:r>
              <a:rPr lang="ko-KR" altLang="en-US" spc="-50" dirty="0">
                <a:latin typeface="+mn-ea"/>
              </a:rPr>
              <a:t>발주자가 쉽게 승인하지 않는 경우 </a:t>
            </a:r>
            <a:r>
              <a:rPr lang="ko-KR" altLang="en-US" b="1" spc="-50" dirty="0">
                <a:solidFill>
                  <a:srgbClr val="FF0000"/>
                </a:solidFill>
                <a:latin typeface="+mn-ea"/>
              </a:rPr>
              <a:t>순서적으로 공기연장을 먼저 합의하고 비용은 추후 협의하는 것을 고려할 필요가 있음</a:t>
            </a:r>
            <a:r>
              <a:rPr lang="en-US" altLang="ko-KR" b="1" spc="-50" dirty="0">
                <a:latin typeface="+mn-ea"/>
              </a:rPr>
              <a:t>. </a:t>
            </a:r>
            <a:r>
              <a:rPr lang="ko-KR" altLang="en-US" spc="-50" dirty="0">
                <a:latin typeface="+mn-ea"/>
              </a:rPr>
              <a:t>간접비의 경우 프로젝트 중간에 합의해도 시공자에게 보상권리가 당장 발생하는 것은 아님</a:t>
            </a:r>
            <a:r>
              <a:rPr lang="en-US" altLang="ko-KR" spc="-50" dirty="0">
                <a:latin typeface="+mn-ea"/>
              </a:rPr>
              <a:t>. </a:t>
            </a:r>
            <a:endParaRPr lang="en-US" altLang="ko-KR" spc="-50" dirty="0" smtClean="0">
              <a:latin typeface="+mn-ea"/>
            </a:endParaRP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smtClean="0">
                <a:latin typeface="+mn-ea"/>
              </a:rPr>
              <a:t>해외공사에서 </a:t>
            </a:r>
            <a:r>
              <a:rPr lang="ko-KR" altLang="en-US" spc="-50" dirty="0">
                <a:latin typeface="+mn-ea"/>
              </a:rPr>
              <a:t>간접비산출은 연장기간의 끝에서 </a:t>
            </a:r>
            <a:endParaRPr lang="en-US" altLang="ko-KR" spc="-50" dirty="0" smtClean="0">
              <a:latin typeface="+mn-ea"/>
            </a:endParaRPr>
          </a:p>
          <a:p>
            <a:pPr latinLnBrk="0"/>
            <a:r>
              <a:rPr lang="ko-KR" altLang="en-US" spc="-50" dirty="0" smtClean="0">
                <a:latin typeface="+mn-ea"/>
              </a:rPr>
              <a:t>    산출하는 </a:t>
            </a:r>
            <a:r>
              <a:rPr lang="ko-KR" altLang="en-US" spc="-50" dirty="0">
                <a:latin typeface="+mn-ea"/>
              </a:rPr>
              <a:t>개념이 아니고 </a:t>
            </a:r>
            <a:r>
              <a:rPr lang="ko-KR" altLang="en-US" b="1" spc="-50" dirty="0">
                <a:solidFill>
                  <a:srgbClr val="FF0000"/>
                </a:solidFill>
                <a:latin typeface="+mn-ea"/>
              </a:rPr>
              <a:t>어떤 이벤트가 발생한 </a:t>
            </a:r>
            <a:endParaRPr lang="en-US" altLang="ko-KR" b="1" spc="-50" dirty="0" smtClean="0">
              <a:solidFill>
                <a:srgbClr val="FF0000"/>
              </a:solidFill>
              <a:latin typeface="+mn-ea"/>
            </a:endParaRPr>
          </a:p>
          <a:p>
            <a:pPr latinLnBrk="0"/>
            <a:r>
              <a:rPr lang="en-US" altLang="ko-KR" b="1" spc="-50" dirty="0">
                <a:solidFill>
                  <a:srgbClr val="FF0000"/>
                </a:solidFill>
                <a:latin typeface="+mn-ea"/>
              </a:rPr>
              <a:t> </a:t>
            </a:r>
            <a:r>
              <a:rPr lang="en-US" altLang="ko-KR" b="1" spc="-50" dirty="0" smtClean="0">
                <a:solidFill>
                  <a:srgbClr val="FF0000"/>
                </a:solidFill>
                <a:latin typeface="+mn-ea"/>
              </a:rPr>
              <a:t>   </a:t>
            </a:r>
            <a:r>
              <a:rPr lang="ko-KR" altLang="en-US" b="1" spc="-50" dirty="0" smtClean="0">
                <a:solidFill>
                  <a:srgbClr val="FF0000"/>
                </a:solidFill>
                <a:latin typeface="+mn-ea"/>
              </a:rPr>
              <a:t>시점을 </a:t>
            </a:r>
            <a:r>
              <a:rPr lang="ko-KR" altLang="en-US" b="1" spc="-50" dirty="0">
                <a:solidFill>
                  <a:srgbClr val="FF0000"/>
                </a:solidFill>
                <a:latin typeface="+mn-ea"/>
              </a:rPr>
              <a:t>기준으로 산출해야 함 </a:t>
            </a:r>
            <a:r>
              <a:rPr lang="en-US" altLang="ko-KR" spc="-50" dirty="0">
                <a:latin typeface="+mn-ea"/>
              </a:rPr>
              <a:t>(</a:t>
            </a:r>
            <a:r>
              <a:rPr lang="ko-KR" altLang="en-US" spc="-50" dirty="0">
                <a:latin typeface="+mn-ea"/>
              </a:rPr>
              <a:t>국내공사와는 다름</a:t>
            </a:r>
            <a:r>
              <a:rPr lang="en-US" altLang="ko-KR" spc="-50" dirty="0">
                <a:latin typeface="+mn-ea"/>
              </a:rPr>
              <a:t>) </a:t>
            </a:r>
            <a:endParaRPr lang="en-US" altLang="ko-KR" spc="-50" dirty="0" smtClean="0">
              <a:latin typeface="+mn-ea"/>
            </a:endParaRPr>
          </a:p>
          <a:p>
            <a:pPr latinLnBrk="0"/>
            <a:r>
              <a:rPr lang="en-US" altLang="ko-KR" spc="-50" dirty="0">
                <a:latin typeface="+mn-ea"/>
              </a:rPr>
              <a:t> </a:t>
            </a:r>
            <a:r>
              <a:rPr lang="en-US" altLang="ko-KR" spc="-50" dirty="0" smtClean="0">
                <a:latin typeface="+mn-ea"/>
              </a:rPr>
              <a:t>   </a:t>
            </a:r>
            <a:r>
              <a:rPr lang="ko-KR" altLang="en-US" spc="-50" dirty="0" smtClean="0">
                <a:latin typeface="+mn-ea"/>
              </a:rPr>
              <a:t>즉 </a:t>
            </a:r>
            <a:r>
              <a:rPr lang="ko-KR" altLang="en-US" spc="-50" dirty="0">
                <a:latin typeface="+mn-ea"/>
              </a:rPr>
              <a:t>아래 그림에서는 </a:t>
            </a:r>
            <a:r>
              <a:rPr lang="en-US" altLang="ko-KR" spc="-50" dirty="0">
                <a:latin typeface="+mn-ea"/>
              </a:rPr>
              <a:t>B</a:t>
            </a:r>
            <a:r>
              <a:rPr lang="ko-KR" altLang="en-US" spc="-50" dirty="0">
                <a:latin typeface="+mn-ea"/>
              </a:rPr>
              <a:t>기간이 아니고 </a:t>
            </a:r>
            <a:r>
              <a:rPr lang="en-US" altLang="ko-KR" spc="-50" dirty="0">
                <a:latin typeface="+mn-ea"/>
              </a:rPr>
              <a:t>A</a:t>
            </a:r>
            <a:r>
              <a:rPr lang="ko-KR" altLang="en-US" spc="-50" dirty="0">
                <a:latin typeface="+mn-ea"/>
              </a:rPr>
              <a:t>기간의 </a:t>
            </a:r>
            <a:endParaRPr lang="en-US" altLang="ko-KR" spc="-50" dirty="0" smtClean="0">
              <a:latin typeface="+mn-ea"/>
            </a:endParaRPr>
          </a:p>
          <a:p>
            <a:pPr latinLnBrk="0"/>
            <a:r>
              <a:rPr lang="en-US" altLang="ko-KR" spc="-50" dirty="0">
                <a:latin typeface="+mn-ea"/>
              </a:rPr>
              <a:t> </a:t>
            </a:r>
            <a:r>
              <a:rPr lang="en-US" altLang="ko-KR" spc="-50" dirty="0" smtClean="0">
                <a:latin typeface="+mn-ea"/>
              </a:rPr>
              <a:t>   Damage</a:t>
            </a:r>
            <a:r>
              <a:rPr lang="ko-KR" altLang="en-US" spc="-50" dirty="0">
                <a:latin typeface="+mn-ea"/>
              </a:rPr>
              <a:t>를 분석해야 함</a:t>
            </a:r>
            <a:r>
              <a:rPr lang="en-US" altLang="ko-KR" spc="-50" dirty="0" smtClean="0">
                <a:latin typeface="+mn-ea"/>
              </a:rPr>
              <a:t>.</a:t>
            </a:r>
          </a:p>
          <a:p>
            <a:pPr latinLnBrk="0"/>
            <a:endParaRPr lang="en-US" altLang="ko-KR" spc="-50" dirty="0" smtClean="0">
              <a:latin typeface="+mn-ea"/>
            </a:endParaRPr>
          </a:p>
          <a:p>
            <a:pPr latinLnBrk="0"/>
            <a:endParaRPr lang="en-US" altLang="ko-KR" spc="-50" dirty="0">
              <a:latin typeface="+mn-ea"/>
            </a:endParaRPr>
          </a:p>
          <a:p>
            <a:pPr marL="285750" indent="-285750" latinLnBrk="0">
              <a:spcAft>
                <a:spcPts val="600"/>
              </a:spcAft>
              <a:buFont typeface="Arial" panose="020B0604020202020204" pitchFamily="34" charset="0"/>
              <a:buChar char="•"/>
            </a:pPr>
            <a:r>
              <a:rPr lang="ko-KR" altLang="en-US" spc="-50" dirty="0" smtClean="0">
                <a:latin typeface="+mn-ea"/>
              </a:rPr>
              <a:t>클레임에 </a:t>
            </a:r>
            <a:r>
              <a:rPr lang="ko-KR" altLang="en-US" spc="-50" dirty="0">
                <a:latin typeface="+mn-ea"/>
              </a:rPr>
              <a:t>있어서 보상을 청구하는 금액의 가장 중요한 기준은 그 금액이 </a:t>
            </a:r>
            <a:r>
              <a:rPr lang="ko-KR" altLang="en-US" b="1" spc="-50" dirty="0">
                <a:solidFill>
                  <a:srgbClr val="FF0000"/>
                </a:solidFill>
                <a:latin typeface="+mn-ea"/>
              </a:rPr>
              <a:t>실제 손실</a:t>
            </a:r>
            <a:r>
              <a:rPr lang="en-US" altLang="ko-KR" b="1" spc="-50" dirty="0">
                <a:solidFill>
                  <a:srgbClr val="FF0000"/>
                </a:solidFill>
                <a:latin typeface="+mn-ea"/>
              </a:rPr>
              <a:t>(Actual Loss)</a:t>
            </a:r>
            <a:r>
              <a:rPr lang="ko-KR" altLang="en-US" b="1" spc="-50" dirty="0">
                <a:solidFill>
                  <a:srgbClr val="FF0000"/>
                </a:solidFill>
                <a:latin typeface="+mn-ea"/>
              </a:rPr>
              <a:t>인지의 여부</a:t>
            </a:r>
            <a:r>
              <a:rPr lang="en-US" altLang="ko-KR" spc="-50" dirty="0">
                <a:latin typeface="+mn-ea"/>
              </a:rPr>
              <a:t>. </a:t>
            </a:r>
            <a:r>
              <a:rPr lang="ko-KR" altLang="en-US" spc="-50" dirty="0">
                <a:latin typeface="+mn-ea"/>
              </a:rPr>
              <a:t>즉 이론적인 숫자와 가정</a:t>
            </a:r>
            <a:r>
              <a:rPr lang="en-US" altLang="ko-KR" spc="-50" dirty="0">
                <a:latin typeface="+mn-ea"/>
              </a:rPr>
              <a:t>, </a:t>
            </a:r>
            <a:r>
              <a:rPr lang="ko-KR" altLang="en-US" spc="-50" dirty="0">
                <a:latin typeface="+mn-ea"/>
              </a:rPr>
              <a:t>공식을 적용하여 손실을 추정하는 금액이 계산되어서는 안 되고</a:t>
            </a:r>
            <a:r>
              <a:rPr lang="en-US" altLang="ko-KR" spc="-50" dirty="0">
                <a:latin typeface="+mn-ea"/>
              </a:rPr>
              <a:t>, </a:t>
            </a:r>
            <a:r>
              <a:rPr lang="ko-KR" altLang="en-US" spc="-50" dirty="0">
                <a:latin typeface="+mn-ea"/>
              </a:rPr>
              <a:t>입증할 수 있는 실제 발생한 손실에 기초하여 금액을 계산해야 함</a:t>
            </a:r>
            <a:r>
              <a:rPr lang="en-US" altLang="ko-KR" spc="-50" dirty="0">
                <a:latin typeface="+mn-ea"/>
              </a:rPr>
              <a:t>.</a:t>
            </a:r>
          </a:p>
          <a:p>
            <a:pPr marL="285750" indent="-285750" latinLnBrk="0">
              <a:spcAft>
                <a:spcPts val="600"/>
              </a:spcAft>
              <a:buFont typeface="Arial" panose="020B0604020202020204" pitchFamily="34" charset="0"/>
              <a:buChar char="•"/>
            </a:pPr>
            <a:r>
              <a:rPr lang="en-US" altLang="ko-KR" b="1" spc="-50" dirty="0" smtClean="0">
                <a:solidFill>
                  <a:srgbClr val="FF0000"/>
                </a:solidFill>
                <a:latin typeface="+mn-ea"/>
              </a:rPr>
              <a:t>Disruption </a:t>
            </a:r>
            <a:r>
              <a:rPr lang="en-US" altLang="ko-KR" b="1" spc="-50" dirty="0">
                <a:solidFill>
                  <a:srgbClr val="FF0000"/>
                </a:solidFill>
                <a:latin typeface="+mn-ea"/>
              </a:rPr>
              <a:t>Analysis</a:t>
            </a:r>
            <a:r>
              <a:rPr lang="ko-KR" altLang="en-US" b="1" spc="-50" dirty="0">
                <a:solidFill>
                  <a:srgbClr val="FF0000"/>
                </a:solidFill>
                <a:latin typeface="+mn-ea"/>
              </a:rPr>
              <a:t>시 </a:t>
            </a:r>
            <a:r>
              <a:rPr lang="en-US" altLang="ko-KR" b="1" spc="-50" dirty="0">
                <a:solidFill>
                  <a:srgbClr val="FF0000"/>
                </a:solidFill>
                <a:latin typeface="+mn-ea"/>
              </a:rPr>
              <a:t>Measured Mile</a:t>
            </a:r>
            <a:r>
              <a:rPr lang="ko-KR" altLang="en-US" b="1" spc="-50" dirty="0">
                <a:solidFill>
                  <a:srgbClr val="FF0000"/>
                </a:solidFill>
                <a:latin typeface="+mn-ea"/>
              </a:rPr>
              <a:t>을 선정할 때 </a:t>
            </a:r>
            <a:r>
              <a:rPr lang="en-US" altLang="ko-KR" b="1" spc="-50" dirty="0" smtClean="0">
                <a:solidFill>
                  <a:srgbClr val="FF0000"/>
                </a:solidFill>
                <a:latin typeface="+mn-ea"/>
              </a:rPr>
              <a:t>Cherry picking</a:t>
            </a:r>
            <a:r>
              <a:rPr lang="ko-KR" altLang="en-US" b="1" spc="-50" dirty="0" smtClean="0">
                <a:solidFill>
                  <a:srgbClr val="FF0000"/>
                </a:solidFill>
                <a:latin typeface="+mn-ea"/>
              </a:rPr>
              <a:t>이 </a:t>
            </a:r>
            <a:r>
              <a:rPr lang="ko-KR" altLang="en-US" b="1" spc="-50" dirty="0">
                <a:solidFill>
                  <a:srgbClr val="FF0000"/>
                </a:solidFill>
                <a:latin typeface="+mn-ea"/>
              </a:rPr>
              <a:t>되지 않도록 </a:t>
            </a:r>
            <a:r>
              <a:rPr lang="ko-KR" altLang="en-US" spc="-50" dirty="0">
                <a:latin typeface="+mn-ea"/>
              </a:rPr>
              <a:t>합리적인 구간을 선정해야 함</a:t>
            </a:r>
            <a:r>
              <a:rPr lang="en-US" altLang="ko-KR" spc="-50" dirty="0">
                <a:latin typeface="+mn-ea"/>
              </a:rPr>
              <a:t>. Measured Mile</a:t>
            </a:r>
            <a:r>
              <a:rPr lang="ko-KR" altLang="en-US" spc="-50" dirty="0">
                <a:latin typeface="+mn-ea"/>
              </a:rPr>
              <a:t>을 선정하는 </a:t>
            </a:r>
            <a:r>
              <a:rPr lang="ko-KR" altLang="en-US" spc="-50" dirty="0" smtClean="0">
                <a:latin typeface="+mn-ea"/>
              </a:rPr>
              <a:t>여러 가지 </a:t>
            </a:r>
            <a:r>
              <a:rPr lang="ko-KR" altLang="en-US" spc="-50" dirty="0">
                <a:latin typeface="+mn-ea"/>
              </a:rPr>
              <a:t>방법에 대한 고려 필요함</a:t>
            </a:r>
            <a:r>
              <a:rPr lang="en-US" altLang="ko-KR" spc="-50" dirty="0">
                <a:latin typeface="+mn-ea"/>
              </a:rPr>
              <a:t>.</a:t>
            </a:r>
          </a:p>
        </p:txBody>
      </p:sp>
      <p:pic>
        <p:nvPicPr>
          <p:cNvPr id="9" name="그림 8"/>
          <p:cNvPicPr/>
          <p:nvPr/>
        </p:nvPicPr>
        <p:blipFill>
          <a:blip r:embed="rId2">
            <a:extLst>
              <a:ext uri="{28A0092B-C50C-407E-A947-70E740481C1C}">
                <a14:useLocalDpi xmlns:a14="http://schemas.microsoft.com/office/drawing/2010/main" val="0"/>
              </a:ext>
            </a:extLst>
          </a:blip>
          <a:srcRect/>
          <a:stretch>
            <a:fillRect/>
          </a:stretch>
        </p:blipFill>
        <p:spPr bwMode="auto">
          <a:xfrm>
            <a:off x="6205185" y="2743200"/>
            <a:ext cx="5263659" cy="2009645"/>
          </a:xfrm>
          <a:prstGeom prst="rect">
            <a:avLst/>
          </a:prstGeom>
          <a:noFill/>
        </p:spPr>
      </p:pic>
    </p:spTree>
    <p:extLst>
      <p:ext uri="{BB962C8B-B14F-4D97-AF65-F5344CB8AC3E}">
        <p14:creationId xmlns:p14="http://schemas.microsoft.com/office/powerpoint/2010/main" val="827620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29</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11)~12) </a:t>
            </a:r>
            <a:r>
              <a:rPr lang="ko-KR" altLang="en-US" b="1" dirty="0" smtClean="0">
                <a:solidFill>
                  <a:schemeClr val="bg1"/>
                </a:solidFill>
                <a:latin typeface="+mn-ea"/>
                <a:cs typeface="Arial" panose="020B0604020202020204" pitchFamily="34" charset="0"/>
              </a:rPr>
              <a:t>발주처가 </a:t>
            </a:r>
            <a:r>
              <a:rPr lang="ko-KR" altLang="en-US" b="1" dirty="0">
                <a:solidFill>
                  <a:schemeClr val="bg1"/>
                </a:solidFill>
                <a:latin typeface="+mn-ea"/>
                <a:cs typeface="Arial" panose="020B0604020202020204" pitchFamily="34" charset="0"/>
              </a:rPr>
              <a:t>정부 방침에 따른 중단 지시를 한 경우 </a:t>
            </a:r>
            <a:r>
              <a:rPr lang="en-US" altLang="ko-KR" b="1" dirty="0">
                <a:solidFill>
                  <a:schemeClr val="bg1"/>
                </a:solidFill>
                <a:latin typeface="+mn-ea"/>
                <a:cs typeface="Arial" panose="020B0604020202020204" pitchFamily="34" charset="0"/>
              </a:rPr>
              <a:t>Suspension</a:t>
            </a:r>
            <a:r>
              <a:rPr lang="ko-KR" altLang="en-US" b="1" dirty="0">
                <a:solidFill>
                  <a:schemeClr val="bg1"/>
                </a:solidFill>
                <a:latin typeface="+mn-ea"/>
                <a:cs typeface="Arial" panose="020B0604020202020204" pitchFamily="34" charset="0"/>
              </a:rPr>
              <a:t>의 적용 </a:t>
            </a:r>
            <a:r>
              <a:rPr lang="ko-KR" altLang="en-US" b="1" dirty="0" smtClean="0">
                <a:solidFill>
                  <a:schemeClr val="bg1"/>
                </a:solidFill>
                <a:latin typeface="+mn-ea"/>
                <a:cs typeface="Arial" panose="020B0604020202020204" pitchFamily="34" charset="0"/>
              </a:rPr>
              <a:t>가능성</a:t>
            </a:r>
            <a:r>
              <a:rPr lang="en-US" altLang="ko-KR" b="1" dirty="0" smtClean="0">
                <a:solidFill>
                  <a:schemeClr val="bg1"/>
                </a:solidFill>
                <a:latin typeface="+mn-ea"/>
                <a:cs typeface="Arial" panose="020B0604020202020204" pitchFamily="34" charset="0"/>
              </a:rPr>
              <a:t>/</a:t>
            </a:r>
            <a:r>
              <a:rPr lang="ko-KR" altLang="en-US" b="1" dirty="0" smtClean="0">
                <a:solidFill>
                  <a:schemeClr val="bg1"/>
                </a:solidFill>
                <a:latin typeface="+mn-ea"/>
                <a:cs typeface="Arial" panose="020B0604020202020204" pitchFamily="34" charset="0"/>
              </a:rPr>
              <a:t>대응방안 </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smtClean="0">
                <a:latin typeface="+mn-ea"/>
              </a:rPr>
              <a:t>공사중</a:t>
            </a:r>
            <a:r>
              <a:rPr lang="ko-KR" altLang="en-US" sz="1600" b="1" spc="-50">
                <a:latin typeface="+mn-ea"/>
              </a:rPr>
              <a:t>단</a:t>
            </a:r>
            <a:endParaRPr lang="ko-KR" altLang="en-US" sz="1600" b="1" spc="-50" dirty="0">
              <a:latin typeface="+mn-ea"/>
            </a:endParaRPr>
          </a:p>
        </p:txBody>
      </p:sp>
      <p:sp>
        <p:nvSpPr>
          <p:cNvPr id="8" name="직사각형 7"/>
          <p:cNvSpPr/>
          <p:nvPr/>
        </p:nvSpPr>
        <p:spPr>
          <a:xfrm>
            <a:off x="355599" y="1368165"/>
            <a:ext cx="11644313" cy="4801314"/>
          </a:xfrm>
          <a:prstGeom prst="rect">
            <a:avLst/>
          </a:prstGeom>
        </p:spPr>
        <p:txBody>
          <a:bodyPr wrap="square">
            <a:spAutoFit/>
          </a:bodyPr>
          <a:lstStyle/>
          <a:p>
            <a:pPr marL="285750" indent="-285750" latinLnBrk="0">
              <a:buFont typeface="Arial" panose="020B0604020202020204" pitchFamily="34" charset="0"/>
              <a:buChar char="•"/>
            </a:pPr>
            <a:r>
              <a:rPr lang="ko-KR" altLang="en-US" spc="-50" dirty="0">
                <a:latin typeface="+mn-ea"/>
              </a:rPr>
              <a:t>통상 </a:t>
            </a:r>
            <a:r>
              <a:rPr lang="en-US" altLang="ko-KR" spc="-50" dirty="0">
                <a:latin typeface="+mn-ea"/>
              </a:rPr>
              <a:t>COVID 19</a:t>
            </a:r>
            <a:r>
              <a:rPr lang="ko-KR" altLang="en-US" spc="-50" dirty="0">
                <a:latin typeface="+mn-ea"/>
              </a:rPr>
              <a:t>의 대응방안으로 </a:t>
            </a:r>
            <a:r>
              <a:rPr lang="en-US" altLang="ko-KR" spc="-50" dirty="0">
                <a:latin typeface="+mn-ea"/>
              </a:rPr>
              <a:t>Force Majeure</a:t>
            </a:r>
            <a:r>
              <a:rPr lang="ko-KR" altLang="en-US" spc="-50" dirty="0">
                <a:latin typeface="+mn-ea"/>
              </a:rPr>
              <a:t>와 </a:t>
            </a:r>
            <a:r>
              <a:rPr lang="en-US" altLang="ko-KR" spc="-50" dirty="0">
                <a:latin typeface="+mn-ea"/>
              </a:rPr>
              <a:t>Change in Law </a:t>
            </a:r>
            <a:r>
              <a:rPr lang="ko-KR" altLang="en-US" spc="-50" dirty="0">
                <a:latin typeface="+mn-ea"/>
              </a:rPr>
              <a:t>에 대해 많이 언급이 되고 있고 </a:t>
            </a:r>
            <a:r>
              <a:rPr lang="en-US" altLang="ko-KR" spc="-50" dirty="0">
                <a:latin typeface="+mn-ea"/>
              </a:rPr>
              <a:t>jurisdiction</a:t>
            </a:r>
            <a:r>
              <a:rPr lang="ko-KR" altLang="en-US" spc="-50" dirty="0">
                <a:latin typeface="+mn-ea"/>
              </a:rPr>
              <a:t>에 따라서 해당 법률상의 구제방안 </a:t>
            </a:r>
            <a:r>
              <a:rPr lang="en-US" altLang="ko-KR" spc="-50" dirty="0">
                <a:latin typeface="+mn-ea"/>
              </a:rPr>
              <a:t>(e.g., unforeseen events (Qatar)) </a:t>
            </a:r>
            <a:r>
              <a:rPr lang="ko-KR" altLang="en-US" spc="-50" dirty="0">
                <a:latin typeface="+mn-ea"/>
              </a:rPr>
              <a:t>등이 논의되고 있는데 그에 더해 정부의 </a:t>
            </a:r>
            <a:r>
              <a:rPr lang="en-US" altLang="ko-KR" spc="-50" dirty="0">
                <a:latin typeface="+mn-ea"/>
              </a:rPr>
              <a:t>lockdown </a:t>
            </a:r>
            <a:r>
              <a:rPr lang="ko-KR" altLang="en-US" spc="-50" dirty="0">
                <a:latin typeface="+mn-ea"/>
              </a:rPr>
              <a:t>등의 규제방침에 따라 혹은 안전상의 이유로 </a:t>
            </a:r>
            <a:r>
              <a:rPr lang="en-US" altLang="ko-KR" spc="-50" dirty="0">
                <a:latin typeface="+mn-ea"/>
              </a:rPr>
              <a:t>Employer</a:t>
            </a:r>
            <a:r>
              <a:rPr lang="ko-KR" altLang="en-US" spc="-50" dirty="0">
                <a:latin typeface="+mn-ea"/>
              </a:rPr>
              <a:t>가 </a:t>
            </a:r>
            <a:r>
              <a:rPr lang="en-US" altLang="ko-KR" spc="-50" dirty="0">
                <a:latin typeface="+mn-ea"/>
              </a:rPr>
              <a:t>Contractor</a:t>
            </a:r>
            <a:r>
              <a:rPr lang="ko-KR" altLang="en-US" spc="-50" dirty="0">
                <a:latin typeface="+mn-ea"/>
              </a:rPr>
              <a:t>에게 </a:t>
            </a:r>
            <a:r>
              <a:rPr lang="en-US" altLang="ko-KR" spc="-50" dirty="0">
                <a:latin typeface="+mn-ea"/>
              </a:rPr>
              <a:t>work stop</a:t>
            </a:r>
            <a:r>
              <a:rPr lang="ko-KR" altLang="en-US" spc="-50" dirty="0">
                <a:latin typeface="+mn-ea"/>
              </a:rPr>
              <a:t>을 공식적으로 지시한 경우 이를 계약상 </a:t>
            </a:r>
            <a:r>
              <a:rPr lang="en-US" altLang="ko-KR" spc="-50" dirty="0">
                <a:latin typeface="+mn-ea"/>
              </a:rPr>
              <a:t>Employer’s suspension</a:t>
            </a:r>
            <a:r>
              <a:rPr lang="ko-KR" altLang="en-US" spc="-50" dirty="0">
                <a:latin typeface="+mn-ea"/>
              </a:rPr>
              <a:t>으로 보고 그로 인한 </a:t>
            </a:r>
            <a:r>
              <a:rPr lang="en-US" altLang="ko-KR" spc="-50" dirty="0">
                <a:latin typeface="+mn-ea"/>
              </a:rPr>
              <a:t>impact </a:t>
            </a:r>
            <a:r>
              <a:rPr lang="ko-KR" altLang="en-US" spc="-50" dirty="0">
                <a:latin typeface="+mn-ea"/>
              </a:rPr>
              <a:t>에 대해 </a:t>
            </a:r>
            <a:r>
              <a:rPr lang="en-US" altLang="ko-KR" spc="-50" dirty="0">
                <a:latin typeface="+mn-ea"/>
              </a:rPr>
              <a:t>claim</a:t>
            </a:r>
            <a:r>
              <a:rPr lang="ko-KR" altLang="en-US" spc="-50" dirty="0">
                <a:latin typeface="+mn-ea"/>
              </a:rPr>
              <a:t>할 수 있다는 의견이 있음</a:t>
            </a:r>
            <a:r>
              <a:rPr lang="en-US" altLang="ko-KR" spc="-50" dirty="0" smtClean="0">
                <a:latin typeface="+mn-ea"/>
              </a:rPr>
              <a:t>.</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a:latin typeface="+mn-ea"/>
              </a:rPr>
              <a:t>다만</a:t>
            </a:r>
            <a:r>
              <a:rPr lang="en-US" altLang="ko-KR" spc="-50" dirty="0">
                <a:latin typeface="+mn-ea"/>
              </a:rPr>
              <a:t>, </a:t>
            </a:r>
            <a:r>
              <a:rPr lang="ko-KR" altLang="en-US" spc="-50" dirty="0">
                <a:latin typeface="+mn-ea"/>
              </a:rPr>
              <a:t>계약상 </a:t>
            </a:r>
            <a:r>
              <a:rPr lang="en-US" altLang="ko-KR" spc="-50" dirty="0">
                <a:latin typeface="+mn-ea"/>
              </a:rPr>
              <a:t>Employer’s suspension</a:t>
            </a:r>
            <a:r>
              <a:rPr lang="ko-KR" altLang="en-US" spc="-50" dirty="0">
                <a:latin typeface="+mn-ea"/>
              </a:rPr>
              <a:t>규정의 취지를 보면 </a:t>
            </a:r>
            <a:r>
              <a:rPr lang="en-US" altLang="ko-KR" spc="-50" dirty="0">
                <a:latin typeface="+mn-ea"/>
              </a:rPr>
              <a:t>project financing </a:t>
            </a:r>
            <a:r>
              <a:rPr lang="ko-KR" altLang="en-US" spc="-50" dirty="0">
                <a:latin typeface="+mn-ea"/>
              </a:rPr>
              <a:t>문제 등 </a:t>
            </a:r>
            <a:r>
              <a:rPr lang="en-US" altLang="ko-KR" spc="-50" dirty="0">
                <a:latin typeface="+mn-ea"/>
              </a:rPr>
              <a:t>Employer </a:t>
            </a:r>
            <a:r>
              <a:rPr lang="ko-KR" altLang="en-US" spc="-50" dirty="0">
                <a:latin typeface="+mn-ea"/>
              </a:rPr>
              <a:t>자신의 사유로 인한 경우를 상정하는 것이고 그렇기 때문에 </a:t>
            </a:r>
            <a:r>
              <a:rPr lang="en-US" altLang="ko-KR" spc="-50" dirty="0">
                <a:latin typeface="+mn-ea"/>
              </a:rPr>
              <a:t>Contractor</a:t>
            </a:r>
            <a:r>
              <a:rPr lang="ko-KR" altLang="en-US" spc="-50" dirty="0">
                <a:latin typeface="+mn-ea"/>
              </a:rPr>
              <a:t>에게 그로 인한 추가 시간 및 비용에 대해 보상을 해야 하는 것으로 규정하고 있는 것임</a:t>
            </a:r>
            <a:r>
              <a:rPr lang="en-US" altLang="ko-KR" spc="-50" dirty="0">
                <a:latin typeface="+mn-ea"/>
              </a:rPr>
              <a:t>. </a:t>
            </a:r>
            <a:r>
              <a:rPr lang="ko-KR" altLang="en-US" spc="-50" dirty="0">
                <a:latin typeface="+mn-ea"/>
              </a:rPr>
              <a:t>따라서 </a:t>
            </a:r>
            <a:r>
              <a:rPr lang="en-US" altLang="ko-KR" spc="-50" dirty="0">
                <a:latin typeface="+mn-ea"/>
              </a:rPr>
              <a:t>FIDIC</a:t>
            </a:r>
            <a:r>
              <a:rPr lang="ko-KR" altLang="en-US" spc="-50" dirty="0">
                <a:latin typeface="+mn-ea"/>
              </a:rPr>
              <a:t>을 포함 대부분의 계약서는 </a:t>
            </a:r>
            <a:r>
              <a:rPr lang="en-US" altLang="ko-KR" spc="-50" dirty="0">
                <a:latin typeface="+mn-ea"/>
              </a:rPr>
              <a:t>Contractor</a:t>
            </a:r>
            <a:r>
              <a:rPr lang="ko-KR" altLang="en-US" spc="-50" dirty="0">
                <a:latin typeface="+mn-ea"/>
              </a:rPr>
              <a:t>의 잘못으로 인한 </a:t>
            </a:r>
            <a:r>
              <a:rPr lang="en-US" altLang="ko-KR" spc="-50" dirty="0">
                <a:latin typeface="+mn-ea"/>
              </a:rPr>
              <a:t>suspension</a:t>
            </a:r>
            <a:r>
              <a:rPr lang="ko-KR" altLang="en-US" spc="-50" dirty="0">
                <a:latin typeface="+mn-ea"/>
              </a:rPr>
              <a:t>의 경우 배상하지 않음을 규정함</a:t>
            </a:r>
            <a:r>
              <a:rPr lang="en-US" altLang="ko-KR" spc="-50" dirty="0">
                <a:latin typeface="+mn-ea"/>
              </a:rPr>
              <a:t>. (</a:t>
            </a:r>
            <a:r>
              <a:rPr lang="ko-KR" altLang="en-US" spc="-50" dirty="0">
                <a:latin typeface="+mn-ea"/>
              </a:rPr>
              <a:t>따라서 </a:t>
            </a:r>
            <a:r>
              <a:rPr lang="en-US" altLang="ko-KR" spc="-50" dirty="0">
                <a:latin typeface="+mn-ea"/>
              </a:rPr>
              <a:t>suspension</a:t>
            </a:r>
            <a:r>
              <a:rPr lang="ko-KR" altLang="en-US" spc="-50" dirty="0">
                <a:latin typeface="+mn-ea"/>
              </a:rPr>
              <a:t>규정 상 배상 예외로 규정된 것이 있는지 면밀히 검토해야 함</a:t>
            </a:r>
            <a:r>
              <a:rPr lang="en-US" altLang="ko-KR" spc="-50" dirty="0" smtClean="0">
                <a:latin typeface="+mn-ea"/>
              </a:rPr>
              <a:t>)</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a:latin typeface="+mn-ea"/>
              </a:rPr>
              <a:t>그와 더불어 </a:t>
            </a:r>
            <a:r>
              <a:rPr lang="en-US" altLang="ko-KR" spc="-50" dirty="0">
                <a:latin typeface="+mn-ea"/>
              </a:rPr>
              <a:t>suspension</a:t>
            </a:r>
            <a:r>
              <a:rPr lang="ko-KR" altLang="en-US" spc="-50" dirty="0">
                <a:latin typeface="+mn-ea"/>
              </a:rPr>
              <a:t>시 </a:t>
            </a:r>
            <a:r>
              <a:rPr lang="en-US" altLang="ko-KR" spc="-50" dirty="0">
                <a:latin typeface="+mn-ea"/>
              </a:rPr>
              <a:t>Employer</a:t>
            </a:r>
            <a:r>
              <a:rPr lang="ko-KR" altLang="en-US" spc="-50" dirty="0">
                <a:latin typeface="+mn-ea"/>
              </a:rPr>
              <a:t>가 </a:t>
            </a:r>
            <a:r>
              <a:rPr lang="en-US" altLang="ko-KR" spc="-50" dirty="0">
                <a:latin typeface="+mn-ea"/>
              </a:rPr>
              <a:t>Contractor</a:t>
            </a:r>
            <a:r>
              <a:rPr lang="ko-KR" altLang="en-US" spc="-50" dirty="0">
                <a:latin typeface="+mn-ea"/>
              </a:rPr>
              <a:t>에 배상책임이 없는 대표적인 </a:t>
            </a:r>
            <a:r>
              <a:rPr lang="en-US" altLang="ko-KR" spc="-50" dirty="0">
                <a:latin typeface="+mn-ea"/>
              </a:rPr>
              <a:t>case</a:t>
            </a:r>
            <a:r>
              <a:rPr lang="ko-KR" altLang="en-US" spc="-50" dirty="0">
                <a:latin typeface="+mn-ea"/>
              </a:rPr>
              <a:t>가 바로 </a:t>
            </a:r>
            <a:r>
              <a:rPr lang="en-US" altLang="ko-KR" spc="-50" dirty="0">
                <a:latin typeface="+mn-ea"/>
              </a:rPr>
              <a:t>safety concern</a:t>
            </a:r>
            <a:r>
              <a:rPr lang="ko-KR" altLang="en-US" spc="-50" dirty="0">
                <a:latin typeface="+mn-ea"/>
              </a:rPr>
              <a:t>에 따른 </a:t>
            </a:r>
            <a:r>
              <a:rPr lang="en-US" altLang="ko-KR" spc="-50" dirty="0">
                <a:latin typeface="+mn-ea"/>
              </a:rPr>
              <a:t>suspension</a:t>
            </a:r>
            <a:r>
              <a:rPr lang="ko-KR" altLang="en-US" spc="-50" dirty="0">
                <a:latin typeface="+mn-ea"/>
              </a:rPr>
              <a:t>임</a:t>
            </a:r>
            <a:r>
              <a:rPr lang="en-US" altLang="ko-KR" spc="-50" dirty="0">
                <a:latin typeface="+mn-ea"/>
              </a:rPr>
              <a:t>. </a:t>
            </a:r>
            <a:r>
              <a:rPr lang="ko-KR" altLang="en-US" spc="-50" dirty="0">
                <a:latin typeface="+mn-ea"/>
              </a:rPr>
              <a:t>따라서 </a:t>
            </a:r>
            <a:r>
              <a:rPr lang="en-US" altLang="ko-KR" spc="-50" dirty="0">
                <a:latin typeface="+mn-ea"/>
              </a:rPr>
              <a:t>COVID 19</a:t>
            </a:r>
            <a:r>
              <a:rPr lang="ko-KR" altLang="en-US" spc="-50" dirty="0">
                <a:latin typeface="+mn-ea"/>
              </a:rPr>
              <a:t>과 관련 </a:t>
            </a:r>
            <a:r>
              <a:rPr lang="en-US" altLang="ko-KR" spc="-50" dirty="0">
                <a:latin typeface="+mn-ea"/>
              </a:rPr>
              <a:t>Contractor</a:t>
            </a:r>
            <a:r>
              <a:rPr lang="ko-KR" altLang="en-US" spc="-50" dirty="0">
                <a:latin typeface="+mn-ea"/>
              </a:rPr>
              <a:t>가 </a:t>
            </a:r>
            <a:r>
              <a:rPr lang="en-US" altLang="ko-KR" spc="-50" dirty="0">
                <a:latin typeface="+mn-ea"/>
              </a:rPr>
              <a:t>suspension</a:t>
            </a:r>
            <a:r>
              <a:rPr lang="ko-KR" altLang="en-US" spc="-50" dirty="0">
                <a:latin typeface="+mn-ea"/>
              </a:rPr>
              <a:t>을 </a:t>
            </a:r>
            <a:r>
              <a:rPr lang="en-US" altLang="ko-KR" spc="-50" dirty="0">
                <a:latin typeface="+mn-ea"/>
              </a:rPr>
              <a:t>claim</a:t>
            </a:r>
            <a:r>
              <a:rPr lang="ko-KR" altLang="en-US" spc="-50" dirty="0">
                <a:latin typeface="+mn-ea"/>
              </a:rPr>
              <a:t>의 근거로 할 경우 </a:t>
            </a:r>
            <a:r>
              <a:rPr lang="en-US" altLang="ko-KR" spc="-50" dirty="0">
                <a:latin typeface="+mn-ea"/>
              </a:rPr>
              <a:t>Employer</a:t>
            </a:r>
            <a:r>
              <a:rPr lang="ko-KR" altLang="en-US" spc="-50" dirty="0">
                <a:latin typeface="+mn-ea"/>
              </a:rPr>
              <a:t>에게 반론의 여지를 줄 수 있음</a:t>
            </a:r>
            <a:r>
              <a:rPr lang="en-US" altLang="ko-KR" spc="-50" dirty="0" smtClean="0">
                <a:latin typeface="+mn-ea"/>
              </a:rPr>
              <a:t>.</a:t>
            </a:r>
          </a:p>
          <a:p>
            <a:pPr marL="285750" indent="-285750" latinLnBrk="0">
              <a:buFont typeface="Arial" panose="020B0604020202020204" pitchFamily="34" charset="0"/>
              <a:buChar char="•"/>
            </a:pPr>
            <a:endParaRPr lang="en-US" altLang="ko-KR" spc="-50" dirty="0" smtClean="0">
              <a:latin typeface="+mn-ea"/>
            </a:endParaRPr>
          </a:p>
          <a:p>
            <a:pPr marL="285750" indent="-285750" latinLnBrk="0">
              <a:buFont typeface="Arial" panose="020B0604020202020204" pitchFamily="34" charset="0"/>
              <a:buChar char="•"/>
            </a:pPr>
            <a:r>
              <a:rPr lang="ko-KR" altLang="en-US" spc="-50" dirty="0">
                <a:latin typeface="+mn-ea"/>
              </a:rPr>
              <a:t>단</a:t>
            </a:r>
            <a:r>
              <a:rPr lang="en-US" altLang="ko-KR" spc="-50" dirty="0">
                <a:latin typeface="+mn-ea"/>
              </a:rPr>
              <a:t>, </a:t>
            </a:r>
            <a:r>
              <a:rPr lang="ko-KR" altLang="en-US" spc="-50" dirty="0" err="1">
                <a:latin typeface="+mn-ea"/>
              </a:rPr>
              <a:t>발주처의</a:t>
            </a:r>
            <a:r>
              <a:rPr lang="ko-KR" altLang="en-US" spc="-50" dirty="0">
                <a:latin typeface="+mn-ea"/>
              </a:rPr>
              <a:t> </a:t>
            </a:r>
            <a:r>
              <a:rPr lang="en-US" altLang="ko-KR" spc="-50" dirty="0">
                <a:latin typeface="+mn-ea"/>
              </a:rPr>
              <a:t>suspension notice</a:t>
            </a:r>
            <a:r>
              <a:rPr lang="ko-KR" altLang="en-US" spc="-50" dirty="0">
                <a:latin typeface="+mn-ea"/>
              </a:rPr>
              <a:t>상에 명시적으로 정부 명령 등에 의한 </a:t>
            </a:r>
            <a:r>
              <a:rPr lang="en-US" altLang="ko-KR" spc="-50" dirty="0">
                <a:latin typeface="+mn-ea"/>
              </a:rPr>
              <a:t>suspension</a:t>
            </a:r>
            <a:r>
              <a:rPr lang="ko-KR" altLang="en-US" spc="-50" dirty="0">
                <a:latin typeface="+mn-ea"/>
              </a:rPr>
              <a:t>을 기술하고 있다면 계약자는 </a:t>
            </a:r>
            <a:r>
              <a:rPr lang="en-US" altLang="ko-KR" spc="-50" dirty="0">
                <a:latin typeface="+mn-ea"/>
              </a:rPr>
              <a:t>EOT</a:t>
            </a:r>
            <a:r>
              <a:rPr lang="ko-KR" altLang="en-US" spc="-50" dirty="0">
                <a:latin typeface="+mn-ea"/>
              </a:rPr>
              <a:t>와 </a:t>
            </a:r>
            <a:r>
              <a:rPr lang="en-US" altLang="ko-KR" spc="-50" dirty="0">
                <a:latin typeface="+mn-ea"/>
              </a:rPr>
              <a:t>additional cost</a:t>
            </a:r>
            <a:r>
              <a:rPr lang="ko-KR" altLang="en-US" spc="-50" dirty="0">
                <a:latin typeface="+mn-ea"/>
              </a:rPr>
              <a:t>를 청구하기 위해 </a:t>
            </a:r>
            <a:r>
              <a:rPr lang="en-US" altLang="ko-KR" spc="-50" dirty="0">
                <a:latin typeface="+mn-ea"/>
              </a:rPr>
              <a:t>suspension</a:t>
            </a:r>
            <a:r>
              <a:rPr lang="ko-KR" altLang="en-US" spc="-50" dirty="0">
                <a:latin typeface="+mn-ea"/>
              </a:rPr>
              <a:t>주장 가능</a:t>
            </a:r>
            <a:endParaRPr lang="en-US" altLang="ko-KR" spc="-50" dirty="0">
              <a:latin typeface="+mn-ea"/>
            </a:endParaRPr>
          </a:p>
        </p:txBody>
      </p:sp>
    </p:spTree>
    <p:extLst>
      <p:ext uri="{BB962C8B-B14F-4D97-AF65-F5344CB8AC3E}">
        <p14:creationId xmlns:p14="http://schemas.microsoft.com/office/powerpoint/2010/main" val="104856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1</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en-US" altLang="ko-KR" sz="2400" b="1" dirty="0" smtClean="0">
                <a:latin typeface="+mn-ea"/>
                <a:cs typeface="Arial" panose="020B0604020202020204" pitchFamily="34" charset="0"/>
              </a:rPr>
              <a:t>Opening</a:t>
            </a:r>
            <a:endParaRPr lang="ko-KR" altLang="en-US" sz="2400" b="1" dirty="0">
              <a:latin typeface="+mn-ea"/>
              <a:cs typeface="Arial" panose="020B0604020202020204" pitchFamily="34" charset="0"/>
            </a:endParaRPr>
          </a:p>
        </p:txBody>
      </p:sp>
      <p:sp>
        <p:nvSpPr>
          <p:cNvPr id="6" name="직사각형 5">
            <a:extLst>
              <a:ext uri="{FF2B5EF4-FFF2-40B4-BE49-F238E27FC236}">
                <a16:creationId xmlns="" xmlns:a16="http://schemas.microsoft.com/office/drawing/2014/main" id="{B90C4F63-412E-4AFD-8E57-6C72C011F44E}"/>
              </a:ext>
            </a:extLst>
          </p:cNvPr>
          <p:cNvSpPr/>
          <p:nvPr/>
        </p:nvSpPr>
        <p:spPr>
          <a:xfrm>
            <a:off x="355600" y="1248796"/>
            <a:ext cx="11642725" cy="1569660"/>
          </a:xfrm>
          <a:prstGeom prst="rect">
            <a:avLst/>
          </a:prstGeom>
        </p:spPr>
        <p:txBody>
          <a:bodyPr wrap="square">
            <a:spAutoFit/>
          </a:bodyPr>
          <a:lstStyle/>
          <a:p>
            <a:pPr marL="285750" indent="-200025">
              <a:lnSpc>
                <a:spcPct val="150000"/>
              </a:lnSpc>
              <a:buFont typeface="Arial" panose="020B0604020202020204" pitchFamily="34" charset="0"/>
              <a:buChar char="•"/>
            </a:pPr>
            <a:r>
              <a:rPr lang="ko-KR" altLang="en-US" sz="1600" spc="-50" dirty="0" smtClean="0">
                <a:latin typeface="+mn-ea"/>
              </a:rPr>
              <a:t>영국의 </a:t>
            </a:r>
            <a:r>
              <a:rPr lang="en-US" altLang="ko-KR" sz="1600" spc="-50" dirty="0">
                <a:latin typeface="+mn-ea"/>
              </a:rPr>
              <a:t>SCL (Society of Construction Law)</a:t>
            </a:r>
            <a:r>
              <a:rPr lang="ko-KR" altLang="en-US" sz="1600" spc="-50" dirty="0">
                <a:latin typeface="+mn-ea"/>
              </a:rPr>
              <a:t>은 </a:t>
            </a:r>
            <a:r>
              <a:rPr lang="ko-KR" altLang="en-US" sz="1600" spc="-50" dirty="0" err="1">
                <a:latin typeface="+mn-ea"/>
              </a:rPr>
              <a:t>건설법</a:t>
            </a:r>
            <a:r>
              <a:rPr lang="ko-KR" altLang="en-US" sz="1600" spc="-50" dirty="0">
                <a:latin typeface="+mn-ea"/>
              </a:rPr>
              <a:t> 및 관련 중재 등 분쟁해결 절차와 관련한 전문 지식 단체로 </a:t>
            </a:r>
            <a:r>
              <a:rPr lang="en-US" altLang="ko-KR" sz="1600" spc="-50" dirty="0">
                <a:latin typeface="+mn-ea"/>
              </a:rPr>
              <a:t>1983</a:t>
            </a:r>
            <a:r>
              <a:rPr lang="ko-KR" altLang="en-US" sz="1600" spc="-50" dirty="0">
                <a:latin typeface="+mn-ea"/>
              </a:rPr>
              <a:t>년 </a:t>
            </a:r>
            <a:r>
              <a:rPr lang="ko-KR" altLang="en-US" sz="1600" spc="-50" dirty="0" smtClean="0">
                <a:latin typeface="+mn-ea"/>
              </a:rPr>
              <a:t>시작</a:t>
            </a:r>
            <a:endParaRPr lang="en-US" altLang="ko-KR" sz="1600" spc="-50" dirty="0" smtClean="0">
              <a:latin typeface="+mn-ea"/>
            </a:endParaRPr>
          </a:p>
          <a:p>
            <a:pPr marL="285750" indent="-200025">
              <a:lnSpc>
                <a:spcPct val="150000"/>
              </a:lnSpc>
              <a:buFont typeface="Arial" panose="020B0604020202020204" pitchFamily="34" charset="0"/>
              <a:buChar char="•"/>
            </a:pPr>
            <a:r>
              <a:rPr lang="ko-KR" altLang="en-US" sz="1600" spc="-50" dirty="0" smtClean="0">
                <a:latin typeface="+mn-ea"/>
              </a:rPr>
              <a:t>그 </a:t>
            </a:r>
            <a:r>
              <a:rPr lang="ko-KR" altLang="en-US" sz="1600" spc="-50" dirty="0">
                <a:latin typeface="+mn-ea"/>
              </a:rPr>
              <a:t>동안 국제 </a:t>
            </a:r>
            <a:r>
              <a:rPr lang="ko-KR" altLang="en-US" sz="1600" spc="-50" dirty="0" err="1">
                <a:latin typeface="+mn-ea"/>
              </a:rPr>
              <a:t>건설법</a:t>
            </a:r>
            <a:r>
              <a:rPr lang="ko-KR" altLang="en-US" sz="1600" spc="-50" dirty="0">
                <a:latin typeface="+mn-ea"/>
              </a:rPr>
              <a:t> 및 클레임과 중재 등과 관련한 방대한 전문 지식과 자료</a:t>
            </a:r>
            <a:r>
              <a:rPr lang="en-US" altLang="ko-KR" sz="1600" spc="-50" dirty="0">
                <a:latin typeface="+mn-ea"/>
              </a:rPr>
              <a:t>, </a:t>
            </a:r>
            <a:r>
              <a:rPr lang="ko-KR" altLang="en-US" sz="1600" spc="-50" dirty="0">
                <a:latin typeface="+mn-ea"/>
              </a:rPr>
              <a:t>교육 및 기준을 제공하여</a:t>
            </a:r>
            <a:r>
              <a:rPr lang="en-US" altLang="ko-KR" sz="1600" spc="-50" dirty="0">
                <a:latin typeface="+mn-ea"/>
              </a:rPr>
              <a:t>, </a:t>
            </a:r>
            <a:r>
              <a:rPr lang="ko-KR" altLang="en-US" sz="1600" spc="-50" dirty="0">
                <a:latin typeface="+mn-ea"/>
              </a:rPr>
              <a:t>전세계 건설산업에서 </a:t>
            </a:r>
            <a:r>
              <a:rPr lang="en-US" altLang="ko-KR" sz="1600" spc="-50" dirty="0">
                <a:latin typeface="+mn-ea"/>
              </a:rPr>
              <a:t>SCL</a:t>
            </a:r>
            <a:r>
              <a:rPr lang="ko-KR" altLang="en-US" sz="1600" spc="-50" dirty="0">
                <a:latin typeface="+mn-ea"/>
              </a:rPr>
              <a:t>은 신뢰받는 권위 있는 학술 단체로 인정</a:t>
            </a:r>
          </a:p>
          <a:p>
            <a:pPr marL="285750" indent="-200025">
              <a:lnSpc>
                <a:spcPct val="150000"/>
              </a:lnSpc>
              <a:buFont typeface="Arial" panose="020B0604020202020204" pitchFamily="34" charset="0"/>
              <a:buChar char="•"/>
            </a:pPr>
            <a:r>
              <a:rPr lang="en-US" altLang="ko-KR" sz="1600" spc="-50" dirty="0" smtClean="0">
                <a:latin typeface="+mn-ea"/>
              </a:rPr>
              <a:t>SCL</a:t>
            </a:r>
            <a:r>
              <a:rPr lang="ko-KR" altLang="en-US" sz="1600" spc="-50" dirty="0">
                <a:latin typeface="+mn-ea"/>
              </a:rPr>
              <a:t>은 영국을 본사 개념으로 하면서 현재 유럽</a:t>
            </a:r>
            <a:r>
              <a:rPr lang="en-US" altLang="ko-KR" sz="1600" spc="-50" dirty="0">
                <a:latin typeface="+mn-ea"/>
              </a:rPr>
              <a:t>, </a:t>
            </a:r>
            <a:r>
              <a:rPr lang="ko-KR" altLang="en-US" sz="1600" spc="-50" dirty="0">
                <a:latin typeface="+mn-ea"/>
              </a:rPr>
              <a:t>북미주</a:t>
            </a:r>
            <a:r>
              <a:rPr lang="en-US" altLang="ko-KR" sz="1600" spc="-50" dirty="0">
                <a:latin typeface="+mn-ea"/>
              </a:rPr>
              <a:t>, </a:t>
            </a:r>
            <a:r>
              <a:rPr lang="ko-KR" altLang="en-US" sz="1600" spc="-50" dirty="0">
                <a:latin typeface="+mn-ea"/>
              </a:rPr>
              <a:t>호주</a:t>
            </a:r>
            <a:r>
              <a:rPr lang="en-US" altLang="ko-KR" sz="1600" spc="-50" dirty="0">
                <a:latin typeface="+mn-ea"/>
              </a:rPr>
              <a:t>, </a:t>
            </a:r>
            <a:r>
              <a:rPr lang="ko-KR" altLang="en-US" sz="1600" spc="-50" dirty="0" err="1">
                <a:latin typeface="+mn-ea"/>
              </a:rPr>
              <a:t>싱가폴</a:t>
            </a:r>
            <a:r>
              <a:rPr lang="en-US" altLang="ko-KR" sz="1600" spc="-50" dirty="0">
                <a:latin typeface="+mn-ea"/>
              </a:rPr>
              <a:t>, </a:t>
            </a:r>
            <a:r>
              <a:rPr lang="ko-KR" altLang="en-US" sz="1600" spc="-50" dirty="0">
                <a:latin typeface="+mn-ea"/>
              </a:rPr>
              <a:t>홍콩</a:t>
            </a:r>
            <a:r>
              <a:rPr lang="en-US" altLang="ko-KR" sz="1600" spc="-50" dirty="0">
                <a:latin typeface="+mn-ea"/>
              </a:rPr>
              <a:t>, Gulf, </a:t>
            </a:r>
            <a:r>
              <a:rPr lang="ko-KR" altLang="en-US" sz="1600" spc="-50" dirty="0">
                <a:latin typeface="+mn-ea"/>
              </a:rPr>
              <a:t>나이지리아 등으로 그 설립이 </a:t>
            </a:r>
            <a:r>
              <a:rPr lang="ko-KR" altLang="en-US" sz="1600" spc="-50" dirty="0" smtClean="0">
                <a:latin typeface="+mn-ea"/>
              </a:rPr>
              <a:t>확대</a:t>
            </a:r>
            <a:endParaRPr lang="ko-KR" altLang="en-US" sz="1600" spc="-50" dirty="0">
              <a:latin typeface="+mn-ea"/>
            </a:endParaRPr>
          </a:p>
        </p:txBody>
      </p:sp>
      <p:sp>
        <p:nvSpPr>
          <p:cNvPr id="15" name="TextBox 14">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 Society of Construction Law</a:t>
            </a:r>
            <a:endParaRPr lang="ko-KR" altLang="en-US" b="1" dirty="0">
              <a:solidFill>
                <a:schemeClr val="bg1"/>
              </a:solidFill>
              <a:latin typeface="+mn-ea"/>
              <a:cs typeface="Arial" panose="020B0604020202020204" pitchFamily="34" charset="0"/>
            </a:endParaRPr>
          </a:p>
        </p:txBody>
      </p:sp>
      <p:sp>
        <p:nvSpPr>
          <p:cNvPr id="16" name="직사각형 15">
            <a:extLst>
              <a:ext uri="{FF2B5EF4-FFF2-40B4-BE49-F238E27FC236}">
                <a16:creationId xmlns="" xmlns:a16="http://schemas.microsoft.com/office/drawing/2014/main" id="{B90C4F63-412E-4AFD-8E57-6C72C011F44E}"/>
              </a:ext>
            </a:extLst>
          </p:cNvPr>
          <p:cNvSpPr/>
          <p:nvPr/>
        </p:nvSpPr>
        <p:spPr>
          <a:xfrm>
            <a:off x="355600" y="3371010"/>
            <a:ext cx="11642725" cy="1200329"/>
          </a:xfrm>
          <a:prstGeom prst="rect">
            <a:avLst/>
          </a:prstGeom>
        </p:spPr>
        <p:txBody>
          <a:bodyPr wrap="square">
            <a:spAutoFit/>
          </a:bodyPr>
          <a:lstStyle/>
          <a:p>
            <a:pPr marL="285750" indent="-200025" latinLnBrk="0">
              <a:lnSpc>
                <a:spcPct val="150000"/>
              </a:lnSpc>
              <a:buFont typeface="Arial" panose="020B0604020202020204" pitchFamily="34" charset="0"/>
              <a:buChar char="•"/>
            </a:pPr>
            <a:r>
              <a:rPr lang="ko-KR" altLang="en-US" sz="1600" spc="-50" dirty="0" smtClean="0">
                <a:latin typeface="+mn-ea"/>
              </a:rPr>
              <a:t>해외건설이 </a:t>
            </a:r>
            <a:r>
              <a:rPr lang="ko-KR" altLang="en-US" sz="1600" spc="-50" dirty="0">
                <a:latin typeface="+mn-ea"/>
              </a:rPr>
              <a:t>산업의 큰 부분인 한국에서도 그 동안 많은 국제건설 관련 </a:t>
            </a:r>
            <a:r>
              <a:rPr lang="ko-KR" altLang="en-US" sz="1600" spc="-50" dirty="0" smtClean="0">
                <a:latin typeface="+mn-ea"/>
              </a:rPr>
              <a:t>전문가들 </a:t>
            </a:r>
            <a:r>
              <a:rPr lang="en-US" altLang="ko-KR" sz="1600" spc="-50" dirty="0" smtClean="0">
                <a:latin typeface="+mn-ea"/>
              </a:rPr>
              <a:t>(</a:t>
            </a:r>
            <a:r>
              <a:rPr lang="ko-KR" altLang="en-US" sz="1600" spc="-50" dirty="0" err="1">
                <a:latin typeface="+mn-ea"/>
              </a:rPr>
              <a:t>로펌</a:t>
            </a:r>
            <a:r>
              <a:rPr lang="ko-KR" altLang="en-US" sz="1600" spc="-50" dirty="0">
                <a:latin typeface="+mn-ea"/>
              </a:rPr>
              <a:t> </a:t>
            </a:r>
            <a:r>
              <a:rPr lang="ko-KR" altLang="en-US" sz="1600" spc="-50" dirty="0" smtClean="0">
                <a:latin typeface="+mn-ea"/>
              </a:rPr>
              <a:t>소속 </a:t>
            </a:r>
            <a:r>
              <a:rPr lang="ko-KR" altLang="en-US" sz="1600" spc="-50" dirty="0">
                <a:latin typeface="+mn-ea"/>
              </a:rPr>
              <a:t>변호사</a:t>
            </a:r>
            <a:r>
              <a:rPr lang="en-US" altLang="ko-KR" sz="1600" spc="-50" dirty="0">
                <a:latin typeface="+mn-ea"/>
              </a:rPr>
              <a:t>, </a:t>
            </a:r>
            <a:r>
              <a:rPr lang="ko-KR" altLang="en-US" sz="1600" spc="-50" dirty="0">
                <a:latin typeface="+mn-ea"/>
              </a:rPr>
              <a:t>컨설턴트</a:t>
            </a:r>
            <a:r>
              <a:rPr lang="en-US" altLang="ko-KR" sz="1600" spc="-50" dirty="0">
                <a:latin typeface="+mn-ea"/>
              </a:rPr>
              <a:t>, </a:t>
            </a:r>
            <a:r>
              <a:rPr lang="ko-KR" altLang="en-US" sz="1600" spc="-50" dirty="0">
                <a:latin typeface="+mn-ea"/>
              </a:rPr>
              <a:t>기업 법무 및 클레임 담당자</a:t>
            </a:r>
            <a:r>
              <a:rPr lang="en-US" altLang="ko-KR" sz="1600" spc="-50" dirty="0">
                <a:latin typeface="+mn-ea"/>
              </a:rPr>
              <a:t>, </a:t>
            </a:r>
            <a:r>
              <a:rPr lang="ko-KR" altLang="en-US" sz="1600" spc="-50" dirty="0">
                <a:latin typeface="+mn-ea"/>
              </a:rPr>
              <a:t>중재 관련</a:t>
            </a:r>
            <a:r>
              <a:rPr lang="en-US" altLang="ko-KR" sz="1600" spc="-50" dirty="0">
                <a:latin typeface="+mn-ea"/>
              </a:rPr>
              <a:t>)</a:t>
            </a:r>
            <a:r>
              <a:rPr lang="ko-KR" altLang="en-US" sz="1600" spc="-50" dirty="0">
                <a:latin typeface="+mn-ea"/>
              </a:rPr>
              <a:t>이 </a:t>
            </a:r>
            <a:r>
              <a:rPr lang="en-US" altLang="ko-KR" sz="1600" spc="-50" dirty="0">
                <a:latin typeface="+mn-ea"/>
              </a:rPr>
              <a:t>SCL Korea </a:t>
            </a:r>
            <a:r>
              <a:rPr lang="ko-KR" altLang="en-US" sz="1600" spc="-50" dirty="0">
                <a:latin typeface="+mn-ea"/>
              </a:rPr>
              <a:t>설립을 준비</a:t>
            </a:r>
          </a:p>
          <a:p>
            <a:pPr marL="285750" indent="-200025">
              <a:lnSpc>
                <a:spcPct val="150000"/>
              </a:lnSpc>
              <a:buFont typeface="Arial" panose="020B0604020202020204" pitchFamily="34" charset="0"/>
              <a:buChar char="•"/>
            </a:pPr>
            <a:r>
              <a:rPr lang="ko-KR" altLang="en-US" sz="1600" spc="-50" dirty="0" smtClean="0">
                <a:latin typeface="+mn-ea"/>
              </a:rPr>
              <a:t>그 </a:t>
            </a:r>
            <a:r>
              <a:rPr lang="ko-KR" altLang="en-US" sz="1600" spc="-50" dirty="0">
                <a:latin typeface="+mn-ea"/>
              </a:rPr>
              <a:t>노력이 결실을 맺어 작년 말 창립총회를 거치고 금년 법인설립 등기를 완료하고 현재 </a:t>
            </a:r>
            <a:r>
              <a:rPr lang="en-US" altLang="ko-KR" sz="1600" spc="-50" dirty="0">
                <a:latin typeface="+mn-ea"/>
              </a:rPr>
              <a:t>SCL </a:t>
            </a:r>
            <a:r>
              <a:rPr lang="en-US" altLang="ko-KR" sz="1600" spc="-50" dirty="0" smtClean="0">
                <a:latin typeface="+mn-ea"/>
              </a:rPr>
              <a:t>UK</a:t>
            </a:r>
            <a:r>
              <a:rPr lang="ko-KR" altLang="en-US" sz="1600" spc="-50" dirty="0" smtClean="0">
                <a:latin typeface="+mn-ea"/>
              </a:rPr>
              <a:t>와 </a:t>
            </a:r>
            <a:r>
              <a:rPr lang="ko-KR" altLang="en-US" sz="1600" spc="-50" dirty="0">
                <a:latin typeface="+mn-ea"/>
              </a:rPr>
              <a:t>최종 확정 </a:t>
            </a:r>
            <a:r>
              <a:rPr lang="ko-KR" altLang="en-US" sz="1600" spc="-50" dirty="0" smtClean="0">
                <a:latin typeface="+mn-ea"/>
              </a:rPr>
              <a:t>단계</a:t>
            </a:r>
            <a:endParaRPr lang="ko-KR" altLang="en-US" sz="1600" spc="-50" dirty="0">
              <a:latin typeface="+mn-ea"/>
            </a:endParaRPr>
          </a:p>
        </p:txBody>
      </p:sp>
      <p:sp>
        <p:nvSpPr>
          <p:cNvPr id="17" name="TextBox 16">
            <a:extLst>
              <a:ext uri="{FF2B5EF4-FFF2-40B4-BE49-F238E27FC236}">
                <a16:creationId xmlns:a16="http://schemas.microsoft.com/office/drawing/2014/main" xmlns="" id="{D14BFCBD-9109-4E55-8BB8-AFE5A431DBEA}"/>
              </a:ext>
            </a:extLst>
          </p:cNvPr>
          <p:cNvSpPr txBox="1"/>
          <p:nvPr/>
        </p:nvSpPr>
        <p:spPr>
          <a:xfrm>
            <a:off x="192089" y="2941841"/>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2) SCL Korea (www.sclkorea.org)</a:t>
            </a:r>
            <a:endParaRPr lang="ko-KR" altLang="en-US" b="1" dirty="0">
              <a:solidFill>
                <a:schemeClr val="bg1"/>
              </a:solidFill>
              <a:latin typeface="+mn-ea"/>
              <a:cs typeface="Arial" panose="020B0604020202020204" pitchFamily="34" charset="0"/>
            </a:endParaRPr>
          </a:p>
        </p:txBody>
      </p:sp>
      <p:sp>
        <p:nvSpPr>
          <p:cNvPr id="7" name="직사각형 6">
            <a:extLst>
              <a:ext uri="{FF2B5EF4-FFF2-40B4-BE49-F238E27FC236}">
                <a16:creationId xmlns:a16="http://schemas.microsoft.com/office/drawing/2014/main" xmlns="" id="{E326FAD3-6E33-4D87-AD48-1C39F66D1B60}"/>
              </a:ext>
            </a:extLst>
          </p:cNvPr>
          <p:cNvSpPr/>
          <p:nvPr/>
        </p:nvSpPr>
        <p:spPr>
          <a:xfrm>
            <a:off x="5027097" y="4787836"/>
            <a:ext cx="2095275" cy="288000"/>
          </a:xfrm>
          <a:prstGeom prst="rect">
            <a:avLst/>
          </a:prstGeom>
          <a:solidFill>
            <a:schemeClr val="bg1">
              <a:lumMod val="8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ko-KR" altLang="en-US" sz="1400" b="1" kern="0" spc="-50" dirty="0" smtClean="0">
                <a:solidFill>
                  <a:prstClr val="black"/>
                </a:solidFill>
                <a:latin typeface="+mn-ea"/>
                <a:cs typeface="Arial" panose="020B0604020202020204" pitchFamily="34" charset="0"/>
              </a:rPr>
              <a:t>박기정 회장</a:t>
            </a:r>
            <a:endParaRPr kumimoji="0" lang="ko-KR" altLang="en-US" sz="1400" b="1" i="0" u="none" strike="noStrike" kern="0" cap="none" spc="-50" normalizeH="0" noProof="0" dirty="0">
              <a:ln>
                <a:noFill/>
              </a:ln>
              <a:solidFill>
                <a:prstClr val="black"/>
              </a:solidFill>
              <a:effectLst/>
              <a:uLnTx/>
              <a:uFillTx/>
              <a:latin typeface="+mn-ea"/>
              <a:cs typeface="Arial" panose="020B0604020202020204" pitchFamily="34" charset="0"/>
            </a:endParaRPr>
          </a:p>
        </p:txBody>
      </p:sp>
      <p:sp>
        <p:nvSpPr>
          <p:cNvPr id="8" name="직사각형 7">
            <a:extLst>
              <a:ext uri="{FF2B5EF4-FFF2-40B4-BE49-F238E27FC236}">
                <a16:creationId xmlns:a16="http://schemas.microsoft.com/office/drawing/2014/main" xmlns="" id="{E326FAD3-6E33-4D87-AD48-1C39F66D1B60}"/>
              </a:ext>
            </a:extLst>
          </p:cNvPr>
          <p:cNvSpPr/>
          <p:nvPr/>
        </p:nvSpPr>
        <p:spPr>
          <a:xfrm>
            <a:off x="2951500" y="5272755"/>
            <a:ext cx="2095275" cy="288000"/>
          </a:xfrm>
          <a:prstGeom prst="rect">
            <a:avLst/>
          </a:prstGeom>
          <a:solidFill>
            <a:schemeClr val="bg1">
              <a:lumMod val="50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ko-KR" altLang="en-US" sz="1400" b="1" kern="0" spc="-50" noProof="0" dirty="0" smtClean="0">
                <a:solidFill>
                  <a:schemeClr val="bg1"/>
                </a:solidFill>
                <a:latin typeface="+mn-ea"/>
                <a:cs typeface="Arial" panose="020B0604020202020204" pitchFamily="34" charset="0"/>
              </a:rPr>
              <a:t>임병우</a:t>
            </a:r>
            <a:r>
              <a:rPr lang="en-US" altLang="ko-KR" sz="1400" b="1" kern="0" spc="-50" noProof="0" dirty="0" smtClean="0">
                <a:solidFill>
                  <a:schemeClr val="bg1"/>
                </a:solidFill>
                <a:latin typeface="+mn-ea"/>
                <a:cs typeface="Arial" panose="020B0604020202020204" pitchFamily="34" charset="0"/>
              </a:rPr>
              <a:t>, </a:t>
            </a:r>
            <a:r>
              <a:rPr lang="ko-KR" altLang="en-US" sz="1400" b="1" kern="0" spc="-50" noProof="0" dirty="0" smtClean="0">
                <a:solidFill>
                  <a:schemeClr val="bg1"/>
                </a:solidFill>
                <a:latin typeface="+mn-ea"/>
                <a:cs typeface="Arial" panose="020B0604020202020204" pitchFamily="34" charset="0"/>
              </a:rPr>
              <a:t>김진용 부회장</a:t>
            </a:r>
            <a:endParaRPr kumimoji="0" lang="ko-KR" altLang="en-US" sz="1400" b="1" i="0" u="none" strike="noStrike" kern="0" cap="none" spc="-50" normalizeH="0" noProof="0" dirty="0">
              <a:ln>
                <a:noFill/>
              </a:ln>
              <a:solidFill>
                <a:schemeClr val="bg1"/>
              </a:solidFill>
              <a:effectLst/>
              <a:uLnTx/>
              <a:uFillTx/>
              <a:latin typeface="+mn-ea"/>
              <a:cs typeface="Arial" panose="020B0604020202020204" pitchFamily="34" charset="0"/>
            </a:endParaRPr>
          </a:p>
        </p:txBody>
      </p:sp>
      <p:sp>
        <p:nvSpPr>
          <p:cNvPr id="9" name="직사각형 8">
            <a:extLst>
              <a:ext uri="{FF2B5EF4-FFF2-40B4-BE49-F238E27FC236}">
                <a16:creationId xmlns:a16="http://schemas.microsoft.com/office/drawing/2014/main" xmlns="" id="{E326FAD3-6E33-4D87-AD48-1C39F66D1B60}"/>
              </a:ext>
            </a:extLst>
          </p:cNvPr>
          <p:cNvSpPr/>
          <p:nvPr/>
        </p:nvSpPr>
        <p:spPr>
          <a:xfrm>
            <a:off x="7142050" y="5272755"/>
            <a:ext cx="2095275" cy="288000"/>
          </a:xfrm>
          <a:prstGeom prst="rect">
            <a:avLst/>
          </a:prstGeom>
          <a:solidFill>
            <a:schemeClr val="bg1">
              <a:lumMod val="50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ko-KR" altLang="en-US" sz="1400" b="1" i="0" u="none" strike="noStrike" kern="0" cap="none" spc="-50" normalizeH="0" noProof="0" dirty="0" smtClean="0">
                <a:ln>
                  <a:noFill/>
                </a:ln>
                <a:solidFill>
                  <a:schemeClr val="bg1"/>
                </a:solidFill>
                <a:effectLst/>
                <a:uLnTx/>
                <a:uFillTx/>
                <a:latin typeface="+mn-ea"/>
                <a:cs typeface="Arial" panose="020B0604020202020204" pitchFamily="34" charset="0"/>
              </a:rPr>
              <a:t>사무국</a:t>
            </a:r>
            <a:endParaRPr kumimoji="0" lang="ko-KR" altLang="en-US" sz="1400" b="1" i="0" u="none" strike="noStrike" kern="0" cap="none" spc="-50" normalizeH="0" noProof="0" dirty="0">
              <a:ln>
                <a:noFill/>
              </a:ln>
              <a:solidFill>
                <a:schemeClr val="bg1"/>
              </a:solidFill>
              <a:effectLst/>
              <a:uLnTx/>
              <a:uFillTx/>
              <a:latin typeface="+mn-ea"/>
              <a:cs typeface="Arial" panose="020B0604020202020204" pitchFamily="34" charset="0"/>
            </a:endParaRPr>
          </a:p>
        </p:txBody>
      </p:sp>
      <p:sp>
        <p:nvSpPr>
          <p:cNvPr id="10" name="직사각형 9">
            <a:extLst>
              <a:ext uri="{FF2B5EF4-FFF2-40B4-BE49-F238E27FC236}">
                <a16:creationId xmlns:a16="http://schemas.microsoft.com/office/drawing/2014/main" xmlns="" id="{E326FAD3-6E33-4D87-AD48-1C39F66D1B60}"/>
              </a:ext>
            </a:extLst>
          </p:cNvPr>
          <p:cNvSpPr/>
          <p:nvPr/>
        </p:nvSpPr>
        <p:spPr>
          <a:xfrm>
            <a:off x="410456" y="5935758"/>
            <a:ext cx="2095275" cy="288000"/>
          </a:xfrm>
          <a:prstGeom prst="rect">
            <a:avLst/>
          </a:prstGeom>
          <a:solidFill>
            <a:schemeClr val="tx1">
              <a:lumMod val="65000"/>
              <a:lumOff val="3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ko-KR" altLang="en-US" sz="1400" b="1" i="0" u="none" strike="noStrike" kern="0" cap="none" spc="-50" normalizeH="0" noProof="0" dirty="0" smtClean="0">
                <a:ln>
                  <a:noFill/>
                </a:ln>
                <a:solidFill>
                  <a:schemeClr val="bg1"/>
                </a:solidFill>
                <a:effectLst/>
                <a:uLnTx/>
                <a:uFillTx/>
                <a:latin typeface="+mn-ea"/>
                <a:cs typeface="Arial" panose="020B0604020202020204" pitchFamily="34" charset="0"/>
              </a:rPr>
              <a:t>홍보 </a:t>
            </a:r>
            <a:r>
              <a:rPr kumimoji="0" lang="ko-KR" altLang="en-US" sz="1400" b="1" i="0" u="none" strike="noStrike" kern="0" cap="none" spc="-50" normalizeH="0" noProof="0" dirty="0" err="1" smtClean="0">
                <a:ln>
                  <a:noFill/>
                </a:ln>
                <a:solidFill>
                  <a:schemeClr val="bg1"/>
                </a:solidFill>
                <a:effectLst/>
                <a:uLnTx/>
                <a:uFillTx/>
                <a:latin typeface="+mn-ea"/>
                <a:cs typeface="Arial" panose="020B0604020202020204" pitchFamily="34" charset="0"/>
              </a:rPr>
              <a:t>멤버쉽</a:t>
            </a:r>
            <a:r>
              <a:rPr kumimoji="0" lang="ko-KR" altLang="en-US" sz="1400" b="1" i="0" u="none" strike="noStrike" kern="0" cap="none" spc="-50" normalizeH="0" noProof="0" dirty="0" smtClean="0">
                <a:ln>
                  <a:noFill/>
                </a:ln>
                <a:solidFill>
                  <a:schemeClr val="bg1"/>
                </a:solidFill>
                <a:effectLst/>
                <a:uLnTx/>
                <a:uFillTx/>
                <a:latin typeface="+mn-ea"/>
                <a:cs typeface="Arial" panose="020B0604020202020204" pitchFamily="34" charset="0"/>
              </a:rPr>
              <a:t> 위원회</a:t>
            </a:r>
            <a:endParaRPr kumimoji="0" lang="ko-KR" altLang="en-US" sz="1400" b="1" i="0" u="none" strike="noStrike" kern="0" cap="none" spc="-50" normalizeH="0" noProof="0" dirty="0">
              <a:ln>
                <a:noFill/>
              </a:ln>
              <a:solidFill>
                <a:schemeClr val="bg1"/>
              </a:solidFill>
              <a:effectLst/>
              <a:uLnTx/>
              <a:uFillTx/>
              <a:latin typeface="+mn-ea"/>
              <a:cs typeface="Arial" panose="020B0604020202020204" pitchFamily="34" charset="0"/>
            </a:endParaRPr>
          </a:p>
        </p:txBody>
      </p:sp>
      <p:sp>
        <p:nvSpPr>
          <p:cNvPr id="11" name="직사각형 10">
            <a:extLst>
              <a:ext uri="{FF2B5EF4-FFF2-40B4-BE49-F238E27FC236}">
                <a16:creationId xmlns:a16="http://schemas.microsoft.com/office/drawing/2014/main" xmlns="" id="{E326FAD3-6E33-4D87-AD48-1C39F66D1B60}"/>
              </a:ext>
            </a:extLst>
          </p:cNvPr>
          <p:cNvSpPr/>
          <p:nvPr/>
        </p:nvSpPr>
        <p:spPr>
          <a:xfrm>
            <a:off x="2718777" y="5935758"/>
            <a:ext cx="2095275" cy="288000"/>
          </a:xfrm>
          <a:prstGeom prst="rect">
            <a:avLst/>
          </a:prstGeom>
          <a:solidFill>
            <a:schemeClr val="tx1">
              <a:lumMod val="65000"/>
              <a:lumOff val="3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ko-KR" altLang="en-US" sz="1400" b="1" i="0" u="none" strike="noStrike" kern="0" cap="none" spc="-50" normalizeH="0" noProof="0" dirty="0" smtClean="0">
                <a:ln>
                  <a:noFill/>
                </a:ln>
                <a:solidFill>
                  <a:schemeClr val="bg1"/>
                </a:solidFill>
                <a:effectLst/>
                <a:uLnTx/>
                <a:uFillTx/>
                <a:latin typeface="+mn-ea"/>
                <a:cs typeface="Arial" panose="020B0604020202020204" pitchFamily="34" charset="0"/>
              </a:rPr>
              <a:t>교육 위원회</a:t>
            </a:r>
            <a:endParaRPr kumimoji="0" lang="ko-KR" altLang="en-US" sz="1400" b="1" i="0" u="none" strike="noStrike" kern="0" cap="none" spc="-50" normalizeH="0" noProof="0" dirty="0">
              <a:ln>
                <a:noFill/>
              </a:ln>
              <a:solidFill>
                <a:schemeClr val="bg1"/>
              </a:solidFill>
              <a:effectLst/>
              <a:uLnTx/>
              <a:uFillTx/>
              <a:latin typeface="+mn-ea"/>
              <a:cs typeface="Arial" panose="020B0604020202020204" pitchFamily="34" charset="0"/>
            </a:endParaRPr>
          </a:p>
        </p:txBody>
      </p:sp>
      <p:sp>
        <p:nvSpPr>
          <p:cNvPr id="13" name="직사각형 12">
            <a:extLst>
              <a:ext uri="{FF2B5EF4-FFF2-40B4-BE49-F238E27FC236}">
                <a16:creationId xmlns:a16="http://schemas.microsoft.com/office/drawing/2014/main" xmlns="" id="{E326FAD3-6E33-4D87-AD48-1C39F66D1B60}"/>
              </a:ext>
            </a:extLst>
          </p:cNvPr>
          <p:cNvSpPr/>
          <p:nvPr/>
        </p:nvSpPr>
        <p:spPr>
          <a:xfrm>
            <a:off x="5027097" y="5935758"/>
            <a:ext cx="2095275" cy="288000"/>
          </a:xfrm>
          <a:prstGeom prst="rect">
            <a:avLst/>
          </a:prstGeom>
          <a:solidFill>
            <a:schemeClr val="tx1">
              <a:lumMod val="65000"/>
              <a:lumOff val="3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kumimoji="0" lang="ko-KR" altLang="en-US" sz="1400" b="1" i="0" u="none" strike="noStrike" kern="0" cap="none" spc="-50" normalizeH="0" noProof="0" dirty="0" smtClean="0">
                <a:ln>
                  <a:noFill/>
                </a:ln>
                <a:solidFill>
                  <a:schemeClr val="bg1"/>
                </a:solidFill>
                <a:effectLst/>
                <a:uLnTx/>
                <a:uFillTx/>
                <a:latin typeface="+mn-ea"/>
                <a:cs typeface="Arial" panose="020B0604020202020204" pitchFamily="34" charset="0"/>
              </a:rPr>
              <a:t>대외협력 위원회</a:t>
            </a:r>
            <a:endParaRPr kumimoji="0" lang="ko-KR" altLang="en-US" sz="1400" b="1" i="0" u="none" strike="noStrike" kern="0" cap="none" spc="-50" normalizeH="0" noProof="0" dirty="0">
              <a:ln>
                <a:noFill/>
              </a:ln>
              <a:solidFill>
                <a:schemeClr val="bg1"/>
              </a:solidFill>
              <a:effectLst/>
              <a:uLnTx/>
              <a:uFillTx/>
              <a:latin typeface="+mn-ea"/>
              <a:cs typeface="Arial" panose="020B0604020202020204" pitchFamily="34" charset="0"/>
            </a:endParaRPr>
          </a:p>
        </p:txBody>
      </p:sp>
      <p:sp>
        <p:nvSpPr>
          <p:cNvPr id="14" name="직사각형 13">
            <a:extLst>
              <a:ext uri="{FF2B5EF4-FFF2-40B4-BE49-F238E27FC236}">
                <a16:creationId xmlns:a16="http://schemas.microsoft.com/office/drawing/2014/main" xmlns="" id="{E326FAD3-6E33-4D87-AD48-1C39F66D1B60}"/>
              </a:ext>
            </a:extLst>
          </p:cNvPr>
          <p:cNvSpPr/>
          <p:nvPr/>
        </p:nvSpPr>
        <p:spPr>
          <a:xfrm>
            <a:off x="7335417" y="5935758"/>
            <a:ext cx="2095275" cy="288000"/>
          </a:xfrm>
          <a:prstGeom prst="rect">
            <a:avLst/>
          </a:prstGeom>
          <a:solidFill>
            <a:schemeClr val="tx1">
              <a:lumMod val="65000"/>
              <a:lumOff val="3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en-US" altLang="ko-KR" sz="1400" b="1" kern="0" spc="-50" dirty="0" smtClean="0">
                <a:solidFill>
                  <a:schemeClr val="bg1"/>
                </a:solidFill>
                <a:latin typeface="+mn-ea"/>
                <a:cs typeface="Arial" panose="020B0604020202020204" pitchFamily="34" charset="0"/>
              </a:rPr>
              <a:t>IT </a:t>
            </a:r>
            <a:r>
              <a:rPr lang="ko-KR" altLang="en-US" sz="1400" b="1" kern="0" spc="-50" dirty="0" smtClean="0">
                <a:solidFill>
                  <a:schemeClr val="bg1"/>
                </a:solidFill>
                <a:latin typeface="+mn-ea"/>
                <a:cs typeface="Arial" panose="020B0604020202020204" pitchFamily="34" charset="0"/>
              </a:rPr>
              <a:t>위원회</a:t>
            </a:r>
            <a:endParaRPr kumimoji="0" lang="ko-KR" altLang="en-US" sz="1400" b="1" i="0" u="none" strike="noStrike" kern="0" cap="none" spc="-50" normalizeH="0" noProof="0" dirty="0">
              <a:ln>
                <a:noFill/>
              </a:ln>
              <a:solidFill>
                <a:schemeClr val="bg1"/>
              </a:solidFill>
              <a:effectLst/>
              <a:uLnTx/>
              <a:uFillTx/>
              <a:latin typeface="+mn-ea"/>
              <a:cs typeface="Arial" panose="020B0604020202020204" pitchFamily="34" charset="0"/>
            </a:endParaRPr>
          </a:p>
        </p:txBody>
      </p:sp>
      <p:cxnSp>
        <p:nvCxnSpPr>
          <p:cNvPr id="19" name="꺾인 연결선 18"/>
          <p:cNvCxnSpPr>
            <a:stCxn id="7" idx="2"/>
            <a:endCxn id="10" idx="0"/>
          </p:cNvCxnSpPr>
          <p:nvPr/>
        </p:nvCxnSpPr>
        <p:spPr>
          <a:xfrm rot="5400000">
            <a:off x="3336454" y="3197477"/>
            <a:ext cx="859922" cy="4616641"/>
          </a:xfrm>
          <a:prstGeom prst="bentConnector3">
            <a:avLst>
              <a:gd name="adj1" fmla="val 78356"/>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꺾인 연결선 20"/>
          <p:cNvCxnSpPr>
            <a:stCxn id="7" idx="2"/>
            <a:endCxn id="14" idx="0"/>
          </p:cNvCxnSpPr>
          <p:nvPr/>
        </p:nvCxnSpPr>
        <p:spPr>
          <a:xfrm rot="16200000" flipH="1">
            <a:off x="6798934" y="4351637"/>
            <a:ext cx="859922" cy="2308320"/>
          </a:xfrm>
          <a:prstGeom prst="bentConnector3">
            <a:avLst>
              <a:gd name="adj1" fmla="val 78356"/>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꺾인 연결선 23"/>
          <p:cNvCxnSpPr>
            <a:stCxn id="7" idx="2"/>
            <a:endCxn id="11" idx="0"/>
          </p:cNvCxnSpPr>
          <p:nvPr/>
        </p:nvCxnSpPr>
        <p:spPr>
          <a:xfrm rot="5400000">
            <a:off x="4490614" y="4351637"/>
            <a:ext cx="859922" cy="2308320"/>
          </a:xfrm>
          <a:prstGeom prst="bentConnector3">
            <a:avLst>
              <a:gd name="adj1" fmla="val 78356"/>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꺾인 연결선 26"/>
          <p:cNvCxnSpPr>
            <a:stCxn id="7" idx="2"/>
            <a:endCxn id="23" idx="0"/>
          </p:cNvCxnSpPr>
          <p:nvPr/>
        </p:nvCxnSpPr>
        <p:spPr>
          <a:xfrm rot="16200000" flipH="1">
            <a:off x="7953094" y="3197476"/>
            <a:ext cx="859922" cy="4616641"/>
          </a:xfrm>
          <a:prstGeom prst="bentConnector3">
            <a:avLst>
              <a:gd name="adj1" fmla="val 78356"/>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직선 연결선 34"/>
          <p:cNvCxnSpPr>
            <a:stCxn id="8" idx="3"/>
          </p:cNvCxnSpPr>
          <p:nvPr/>
        </p:nvCxnSpPr>
        <p:spPr>
          <a:xfrm flipV="1">
            <a:off x="5046775" y="5391989"/>
            <a:ext cx="1049226" cy="0"/>
          </a:xfrm>
          <a:prstGeom prst="line">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직선 연결선 35"/>
          <p:cNvCxnSpPr>
            <a:endCxn id="9" idx="1"/>
          </p:cNvCxnSpPr>
          <p:nvPr/>
        </p:nvCxnSpPr>
        <p:spPr>
          <a:xfrm>
            <a:off x="6096001" y="5391988"/>
            <a:ext cx="1046049" cy="0"/>
          </a:xfrm>
          <a:prstGeom prst="line">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3" name="직사각형 22">
            <a:extLst>
              <a:ext uri="{FF2B5EF4-FFF2-40B4-BE49-F238E27FC236}">
                <a16:creationId xmlns:a16="http://schemas.microsoft.com/office/drawing/2014/main" xmlns="" id="{E326FAD3-6E33-4D87-AD48-1C39F66D1B60}"/>
              </a:ext>
            </a:extLst>
          </p:cNvPr>
          <p:cNvSpPr/>
          <p:nvPr/>
        </p:nvSpPr>
        <p:spPr>
          <a:xfrm>
            <a:off x="9643738" y="5935758"/>
            <a:ext cx="2095275" cy="288000"/>
          </a:xfrm>
          <a:prstGeom prst="rect">
            <a:avLst/>
          </a:prstGeom>
          <a:solidFill>
            <a:schemeClr val="tx1">
              <a:lumMod val="65000"/>
              <a:lumOff val="35000"/>
            </a:schemeClr>
          </a:solidFill>
          <a:ln w="3175" cap="flat" cmpd="sng" algn="ctr">
            <a:solidFill>
              <a:sysClr val="windowText" lastClr="000000"/>
            </a:solidFill>
            <a:prstDash val="solid"/>
          </a:ln>
          <a:effectLst>
            <a:outerShdw blurRad="50800" dist="38100" dir="2700000" algn="tl" rotWithShape="0">
              <a:prstClr val="black">
                <a:alpha val="40000"/>
              </a:prstClr>
            </a:outerShdw>
          </a:effectLst>
        </p:spPr>
        <p:txBody>
          <a:bodyPr rtlCol="0" anchor="ctr"/>
          <a:lstStyle/>
          <a:p>
            <a:pPr marL="0" marR="0" lvl="0" indent="0" algn="ctr" defTabSz="870234" eaLnBrk="1" fontAlgn="auto" latinLnBrk="0" hangingPunct="1">
              <a:lnSpc>
                <a:spcPct val="100000"/>
              </a:lnSpc>
              <a:spcBef>
                <a:spcPts val="0"/>
              </a:spcBef>
              <a:spcAft>
                <a:spcPts val="0"/>
              </a:spcAft>
              <a:buClrTx/>
              <a:buSzTx/>
              <a:buFontTx/>
              <a:buNone/>
              <a:tabLst/>
              <a:defRPr/>
            </a:pPr>
            <a:r>
              <a:rPr lang="ko-KR" altLang="en-US" sz="1400" b="1" kern="0" spc="-50" dirty="0" smtClean="0">
                <a:solidFill>
                  <a:schemeClr val="bg1"/>
                </a:solidFill>
                <a:latin typeface="+mn-ea"/>
                <a:cs typeface="Arial" panose="020B0604020202020204" pitchFamily="34" charset="0"/>
              </a:rPr>
              <a:t>학술 위원회</a:t>
            </a:r>
            <a:endParaRPr kumimoji="0" lang="ko-KR" altLang="en-US" sz="1400" b="1" i="0" u="none" strike="noStrike" kern="0" cap="none" spc="-50" normalizeH="0" noProof="0" dirty="0">
              <a:ln>
                <a:noFill/>
              </a:ln>
              <a:solidFill>
                <a:schemeClr val="bg1"/>
              </a:solidFill>
              <a:effectLst/>
              <a:uLnTx/>
              <a:uFillTx/>
              <a:latin typeface="+mn-ea"/>
              <a:cs typeface="Arial" panose="020B0604020202020204" pitchFamily="34" charset="0"/>
            </a:endParaRPr>
          </a:p>
        </p:txBody>
      </p:sp>
      <p:cxnSp>
        <p:nvCxnSpPr>
          <p:cNvPr id="34" name="직선 연결선 33"/>
          <p:cNvCxnSpPr>
            <a:stCxn id="7" idx="2"/>
            <a:endCxn id="13" idx="0"/>
          </p:cNvCxnSpPr>
          <p:nvPr/>
        </p:nvCxnSpPr>
        <p:spPr>
          <a:xfrm>
            <a:off x="6074735" y="5075836"/>
            <a:ext cx="0" cy="859922"/>
          </a:xfrm>
          <a:prstGeom prst="line">
            <a:avLst/>
          </a:prstGeom>
          <a:ln w="12700">
            <a:solidFill>
              <a:schemeClr val="tx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754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30</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11)~12) </a:t>
            </a:r>
            <a:r>
              <a:rPr lang="ko-KR" altLang="en-US" b="1" dirty="0" smtClean="0">
                <a:solidFill>
                  <a:schemeClr val="bg1"/>
                </a:solidFill>
                <a:latin typeface="+mn-ea"/>
                <a:cs typeface="Arial" panose="020B0604020202020204" pitchFamily="34" charset="0"/>
              </a:rPr>
              <a:t>발주처가 </a:t>
            </a:r>
            <a:r>
              <a:rPr lang="ko-KR" altLang="en-US" b="1" dirty="0">
                <a:solidFill>
                  <a:schemeClr val="bg1"/>
                </a:solidFill>
                <a:latin typeface="+mn-ea"/>
                <a:cs typeface="Arial" panose="020B0604020202020204" pitchFamily="34" charset="0"/>
              </a:rPr>
              <a:t>정부 방침에 따른 중단 지시를 한 경우 </a:t>
            </a:r>
            <a:r>
              <a:rPr lang="en-US" altLang="ko-KR" b="1" dirty="0">
                <a:solidFill>
                  <a:schemeClr val="bg1"/>
                </a:solidFill>
                <a:latin typeface="+mn-ea"/>
                <a:cs typeface="Arial" panose="020B0604020202020204" pitchFamily="34" charset="0"/>
              </a:rPr>
              <a:t>Suspension</a:t>
            </a:r>
            <a:r>
              <a:rPr lang="ko-KR" altLang="en-US" b="1" dirty="0">
                <a:solidFill>
                  <a:schemeClr val="bg1"/>
                </a:solidFill>
                <a:latin typeface="+mn-ea"/>
                <a:cs typeface="Arial" panose="020B0604020202020204" pitchFamily="34" charset="0"/>
              </a:rPr>
              <a:t>의 적용 </a:t>
            </a:r>
            <a:r>
              <a:rPr lang="ko-KR" altLang="en-US" b="1" dirty="0" smtClean="0">
                <a:solidFill>
                  <a:schemeClr val="bg1"/>
                </a:solidFill>
                <a:latin typeface="+mn-ea"/>
                <a:cs typeface="Arial" panose="020B0604020202020204" pitchFamily="34" charset="0"/>
              </a:rPr>
              <a:t>가능성</a:t>
            </a:r>
            <a:r>
              <a:rPr lang="en-US" altLang="ko-KR" b="1" dirty="0" smtClean="0">
                <a:solidFill>
                  <a:schemeClr val="bg1"/>
                </a:solidFill>
                <a:latin typeface="+mn-ea"/>
                <a:cs typeface="Arial" panose="020B0604020202020204" pitchFamily="34" charset="0"/>
              </a:rPr>
              <a:t>/</a:t>
            </a:r>
            <a:r>
              <a:rPr lang="ko-KR" altLang="en-US" b="1" dirty="0" smtClean="0">
                <a:solidFill>
                  <a:schemeClr val="bg1"/>
                </a:solidFill>
                <a:latin typeface="+mn-ea"/>
                <a:cs typeface="Arial" panose="020B0604020202020204" pitchFamily="34" charset="0"/>
              </a:rPr>
              <a:t>대응방안 </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김진용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smtClean="0">
                <a:latin typeface="+mn-ea"/>
              </a:rPr>
              <a:t>공사중</a:t>
            </a:r>
            <a:r>
              <a:rPr lang="ko-KR" altLang="en-US" sz="1600" b="1" spc="-50">
                <a:latin typeface="+mn-ea"/>
              </a:rPr>
              <a:t>단</a:t>
            </a:r>
            <a:endParaRPr lang="ko-KR" altLang="en-US" sz="1600" b="1" spc="-50" dirty="0">
              <a:latin typeface="+mn-ea"/>
            </a:endParaRPr>
          </a:p>
        </p:txBody>
      </p:sp>
      <p:pic>
        <p:nvPicPr>
          <p:cNvPr id="9" name="내용 개체 틀 4">
            <a:extLst>
              <a:ext uri="{FF2B5EF4-FFF2-40B4-BE49-F238E27FC236}">
                <a16:creationId xmlns="" xmlns:a16="http://schemas.microsoft.com/office/drawing/2014/main" id="{AFB09AA3-439F-4F3A-91FF-80777BB6E36D}"/>
              </a:ext>
            </a:extLst>
          </p:cNvPr>
          <p:cNvPicPr>
            <a:picLocks noChangeAspect="1"/>
          </p:cNvPicPr>
          <p:nvPr/>
        </p:nvPicPr>
        <p:blipFill>
          <a:blip r:embed="rId2"/>
          <a:stretch>
            <a:fillRect/>
          </a:stretch>
        </p:blipFill>
        <p:spPr>
          <a:xfrm rot="60000">
            <a:off x="1396398" y="1377100"/>
            <a:ext cx="9279063" cy="5004000"/>
          </a:xfrm>
          <a:prstGeom prst="rect">
            <a:avLst/>
          </a:prstGeom>
        </p:spPr>
      </p:pic>
    </p:spTree>
    <p:extLst>
      <p:ext uri="{BB962C8B-B14F-4D97-AF65-F5344CB8AC3E}">
        <p14:creationId xmlns:p14="http://schemas.microsoft.com/office/powerpoint/2010/main" val="26951566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Arial" panose="020B0604020202020204" pitchFamily="34" charset="0"/>
                <a:cs typeface="Arial" panose="020B0604020202020204" pitchFamily="34" charset="0"/>
              </a:rPr>
              <a:t>2</a:t>
            </a:r>
            <a:endParaRPr lang="ko-KR" altLang="en-US" sz="2400" b="1" dirty="0">
              <a:solidFill>
                <a:schemeClr val="bg1"/>
              </a:solidFill>
              <a:latin typeface="Arial" panose="020B0604020202020204" pitchFamily="34" charset="0"/>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pPr/>
              <a:t>31</a:t>
            </a:fld>
            <a:endParaRPr lang="ko-KR" altLang="en-US" sz="1200" dirty="0"/>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13) </a:t>
            </a:r>
            <a:r>
              <a:rPr lang="en-US" altLang="ko-KR" b="1" dirty="0">
                <a:solidFill>
                  <a:schemeClr val="bg1"/>
                </a:solidFill>
                <a:latin typeface="+mn-ea"/>
                <a:cs typeface="Arial" panose="020B0604020202020204" pitchFamily="34" charset="0"/>
              </a:rPr>
              <a:t>Mitigation </a:t>
            </a:r>
            <a:r>
              <a:rPr lang="ko-KR" altLang="en-US" b="1" dirty="0">
                <a:solidFill>
                  <a:schemeClr val="bg1"/>
                </a:solidFill>
                <a:latin typeface="+mn-ea"/>
                <a:cs typeface="Arial" panose="020B0604020202020204" pitchFamily="34" charset="0"/>
              </a:rPr>
              <a:t>의무와 관련된 법리와 이를 실제 어떻게 이행해야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임병우 부회장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7" name="직사각형 6"/>
          <p:cNvSpPr/>
          <p:nvPr/>
        </p:nvSpPr>
        <p:spPr>
          <a:xfrm>
            <a:off x="8748215" y="166030"/>
            <a:ext cx="3248160" cy="338554"/>
          </a:xfrm>
          <a:prstGeom prst="rect">
            <a:avLst/>
          </a:prstGeom>
          <a:solidFill>
            <a:schemeClr val="bg1">
              <a:lumMod val="85000"/>
            </a:schemeClr>
          </a:solidFill>
        </p:spPr>
        <p:txBody>
          <a:bodyPr wrap="square" anchor="ctr">
            <a:spAutoFit/>
          </a:bodyPr>
          <a:lstStyle/>
          <a:p>
            <a:pPr algn="ctr"/>
            <a:r>
              <a:rPr lang="ko-KR" altLang="en-US" sz="1600" b="1" spc="-50" dirty="0">
                <a:latin typeface="+mn-ea"/>
              </a:rPr>
              <a:t>발주자</a:t>
            </a:r>
            <a:r>
              <a:rPr lang="en-US" altLang="ko-KR" sz="1600" b="1" spc="-50" dirty="0">
                <a:latin typeface="+mn-ea"/>
              </a:rPr>
              <a:t>/</a:t>
            </a:r>
            <a:r>
              <a:rPr lang="ko-KR" altLang="en-US" sz="1600" b="1" spc="-50" dirty="0">
                <a:latin typeface="+mn-ea"/>
              </a:rPr>
              <a:t>하도급 </a:t>
            </a:r>
            <a:r>
              <a:rPr lang="ko-KR" altLang="en-US" sz="1600" b="1" spc="-50" dirty="0" smtClean="0">
                <a:latin typeface="+mn-ea"/>
              </a:rPr>
              <a:t>클레임 </a:t>
            </a:r>
            <a:r>
              <a:rPr lang="ko-KR" altLang="en-US" sz="1600" b="1" spc="-50" dirty="0">
                <a:latin typeface="+mn-ea"/>
              </a:rPr>
              <a:t>방어 전략</a:t>
            </a:r>
          </a:p>
        </p:txBody>
      </p:sp>
      <p:sp>
        <p:nvSpPr>
          <p:cNvPr id="9" name="직사각형 8"/>
          <p:cNvSpPr/>
          <p:nvPr/>
        </p:nvSpPr>
        <p:spPr>
          <a:xfrm>
            <a:off x="355600" y="1413072"/>
            <a:ext cx="11629811" cy="4524315"/>
          </a:xfrm>
          <a:prstGeom prst="rect">
            <a:avLst/>
          </a:prstGeom>
        </p:spPr>
        <p:txBody>
          <a:bodyPr wrap="square">
            <a:spAutoFit/>
          </a:bodyPr>
          <a:lstStyle/>
          <a:p>
            <a:pPr marL="285750" indent="-285750" latinLnBrk="0">
              <a:buFont typeface="Arial" panose="020B0604020202020204" pitchFamily="34" charset="0"/>
              <a:buChar char="•"/>
            </a:pPr>
            <a:r>
              <a:rPr lang="en-US" altLang="ko-KR" spc="-50" dirty="0" smtClean="0">
                <a:latin typeface="+mn-ea"/>
              </a:rPr>
              <a:t>COVID 19 </a:t>
            </a:r>
            <a:r>
              <a:rPr lang="ko-KR" altLang="en-US" spc="-50" dirty="0" smtClean="0">
                <a:latin typeface="+mn-ea"/>
              </a:rPr>
              <a:t>를 불가항력 측면에서 접근하는 경우</a:t>
            </a:r>
            <a:r>
              <a:rPr lang="en-US" altLang="ko-KR" spc="-50" dirty="0" smtClean="0">
                <a:latin typeface="+mn-ea"/>
              </a:rPr>
              <a:t>, (Change of Law </a:t>
            </a:r>
            <a:r>
              <a:rPr lang="ko-KR" altLang="en-US" spc="-50" dirty="0" smtClean="0">
                <a:latin typeface="+mn-ea"/>
              </a:rPr>
              <a:t>나 </a:t>
            </a:r>
            <a:r>
              <a:rPr lang="en-US" altLang="ko-KR" spc="-50" dirty="0" smtClean="0">
                <a:latin typeface="+mn-ea"/>
              </a:rPr>
              <a:t>Employer’s Suspension</a:t>
            </a:r>
            <a:r>
              <a:rPr lang="ko-KR" altLang="en-US" spc="-50" dirty="0" smtClean="0">
                <a:latin typeface="+mn-ea"/>
              </a:rPr>
              <a:t>과 달리</a:t>
            </a:r>
            <a:r>
              <a:rPr lang="en-US" altLang="ko-KR" spc="-50" dirty="0">
                <a:latin typeface="+mn-ea"/>
              </a:rPr>
              <a:t> </a:t>
            </a:r>
            <a:r>
              <a:rPr lang="ko-KR" altLang="en-US" spc="-50" dirty="0" smtClean="0">
                <a:latin typeface="+mn-ea"/>
              </a:rPr>
              <a:t>비용 청구가 원칙적으로 허용되지 않으므로</a:t>
            </a:r>
            <a:r>
              <a:rPr lang="en-US" altLang="ko-KR" spc="-50" dirty="0" smtClean="0">
                <a:latin typeface="+mn-ea"/>
              </a:rPr>
              <a:t>) </a:t>
            </a:r>
            <a:r>
              <a:rPr lang="ko-KR" altLang="en-US" spc="-50" dirty="0" smtClean="0">
                <a:latin typeface="+mn-ea"/>
              </a:rPr>
              <a:t>시공사가 비용 지출해야 하는 </a:t>
            </a:r>
            <a:r>
              <a:rPr lang="en-US" altLang="ko-KR" spc="-50" dirty="0" smtClean="0">
                <a:latin typeface="+mn-ea"/>
              </a:rPr>
              <a:t>mitigation </a:t>
            </a:r>
            <a:r>
              <a:rPr lang="ko-KR" altLang="en-US" spc="-50" dirty="0" smtClean="0">
                <a:latin typeface="+mn-ea"/>
              </a:rPr>
              <a:t>의무의 존재 여부 및 범위가 문제될 수 있음</a:t>
            </a:r>
            <a:r>
              <a:rPr lang="en-US" altLang="ko-KR" spc="-50" dirty="0" smtClean="0">
                <a:latin typeface="+mn-ea"/>
              </a:rPr>
              <a:t>. </a:t>
            </a:r>
            <a:endParaRPr lang="en-US" altLang="ko-KR" spc="-50" dirty="0">
              <a:latin typeface="+mn-ea"/>
            </a:endParaRP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en-US" altLang="ko-KR" spc="-50" dirty="0" smtClean="0">
                <a:latin typeface="+mn-ea"/>
              </a:rPr>
              <a:t>Mitigation </a:t>
            </a:r>
            <a:r>
              <a:rPr lang="ko-KR" altLang="en-US" spc="-50" dirty="0" smtClean="0">
                <a:latin typeface="+mn-ea"/>
              </a:rPr>
              <a:t>의무의 경우</a:t>
            </a:r>
            <a:r>
              <a:rPr lang="en-US" altLang="ko-KR" spc="-50" dirty="0" smtClean="0">
                <a:latin typeface="+mn-ea"/>
              </a:rPr>
              <a:t>, </a:t>
            </a:r>
            <a:r>
              <a:rPr lang="ko-KR" altLang="en-US" spc="-50" dirty="0" smtClean="0">
                <a:latin typeface="+mn-ea"/>
              </a:rPr>
              <a:t>대형 프로젝트 계약에는 그 근거가 있는 경우가 많고 </a:t>
            </a:r>
            <a:r>
              <a:rPr lang="en-US" altLang="ko-KR" spc="-50" dirty="0" smtClean="0">
                <a:latin typeface="+mn-ea"/>
              </a:rPr>
              <a:t>(FIDIC: “</a:t>
            </a:r>
            <a:r>
              <a:rPr lang="en-US" altLang="ko-KR" dirty="0">
                <a:latin typeface="+mn-ea"/>
              </a:rPr>
              <a:t>Each Party shall at all times use all reasonable </a:t>
            </a:r>
            <a:r>
              <a:rPr lang="en-US" altLang="ko-KR" dirty="0" err="1">
                <a:latin typeface="+mn-ea"/>
              </a:rPr>
              <a:t>endeavours</a:t>
            </a:r>
            <a:r>
              <a:rPr lang="en-US" altLang="ko-KR" dirty="0">
                <a:latin typeface="+mn-ea"/>
              </a:rPr>
              <a:t> to </a:t>
            </a:r>
            <a:r>
              <a:rPr lang="en-US" altLang="ko-KR" dirty="0" err="1">
                <a:latin typeface="+mn-ea"/>
              </a:rPr>
              <a:t>minimise</a:t>
            </a:r>
            <a:r>
              <a:rPr lang="en-US" altLang="ko-KR" dirty="0">
                <a:latin typeface="+mn-ea"/>
              </a:rPr>
              <a:t> any delay in </a:t>
            </a:r>
            <a:r>
              <a:rPr lang="en-US" altLang="ko-KR" dirty="0" smtClean="0">
                <a:latin typeface="+mn-ea"/>
              </a:rPr>
              <a:t>the performance </a:t>
            </a:r>
            <a:r>
              <a:rPr lang="en-US" altLang="ko-KR" dirty="0">
                <a:latin typeface="+mn-ea"/>
              </a:rPr>
              <a:t>of the Contract as a result of Force Majeure</a:t>
            </a:r>
            <a:r>
              <a:rPr lang="en-US" altLang="ko-KR" dirty="0" smtClean="0">
                <a:latin typeface="+mn-ea"/>
              </a:rPr>
              <a:t>.</a:t>
            </a:r>
            <a:r>
              <a:rPr lang="en-US" altLang="ko-KR" spc="-50" dirty="0" smtClean="0">
                <a:latin typeface="+mn-ea"/>
              </a:rPr>
              <a:t>”), </a:t>
            </a:r>
            <a:r>
              <a:rPr lang="ko-KR" altLang="en-US" spc="-50" dirty="0" smtClean="0">
                <a:latin typeface="+mn-ea"/>
              </a:rPr>
              <a:t>계약상 근거가 없더라도 대부분의 준거법들은 이러한 의무를 인정하고 있음</a:t>
            </a:r>
            <a:r>
              <a:rPr lang="en-US" altLang="ko-KR" spc="-50" dirty="0" smtClean="0">
                <a:latin typeface="+mn-ea"/>
              </a:rPr>
              <a:t>. </a:t>
            </a:r>
            <a:endParaRPr lang="en-US" altLang="ko-KR" spc="-50" dirty="0">
              <a:latin typeface="+mn-ea"/>
            </a:endParaRP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smtClean="0">
                <a:latin typeface="+mn-ea"/>
              </a:rPr>
              <a:t>불가항력의 경우</a:t>
            </a:r>
            <a:r>
              <a:rPr lang="en-US" altLang="ko-KR" spc="-50" dirty="0" smtClean="0">
                <a:latin typeface="+mn-ea"/>
              </a:rPr>
              <a:t>, </a:t>
            </a:r>
            <a:r>
              <a:rPr lang="ko-KR" altLang="en-US" spc="-50" dirty="0" smtClean="0">
                <a:latin typeface="+mn-ea"/>
              </a:rPr>
              <a:t>원칙적으로는 업무 </a:t>
            </a:r>
            <a:r>
              <a:rPr lang="en-US" altLang="ko-KR" spc="-50" dirty="0" smtClean="0">
                <a:latin typeface="+mn-ea"/>
              </a:rPr>
              <a:t>resumption</a:t>
            </a:r>
            <a:r>
              <a:rPr lang="ko-KR" altLang="en-US" spc="-50" dirty="0" smtClean="0">
                <a:latin typeface="+mn-ea"/>
              </a:rPr>
              <a:t>을 전제로 하고 있고</a:t>
            </a:r>
            <a:r>
              <a:rPr lang="en-US" altLang="ko-KR" spc="-50" dirty="0" smtClean="0">
                <a:latin typeface="+mn-ea"/>
              </a:rPr>
              <a:t>, </a:t>
            </a:r>
            <a:r>
              <a:rPr lang="ko-KR" altLang="en-US" spc="-50" dirty="0" smtClean="0">
                <a:latin typeface="+mn-ea"/>
              </a:rPr>
              <a:t>업무 </a:t>
            </a:r>
            <a:r>
              <a:rPr lang="en-US" altLang="ko-KR" spc="-50" dirty="0" smtClean="0">
                <a:latin typeface="+mn-ea"/>
              </a:rPr>
              <a:t>resumption </a:t>
            </a:r>
            <a:r>
              <a:rPr lang="ko-KR" altLang="en-US" spc="-50" dirty="0" smtClean="0">
                <a:latin typeface="+mn-ea"/>
              </a:rPr>
              <a:t>이후 업무 진행에 문제가 있을 경우 시공사의 책임 문제가 발생할 수 있으므로</a:t>
            </a:r>
            <a:r>
              <a:rPr lang="en-US" altLang="ko-KR" spc="-50" dirty="0" smtClean="0">
                <a:latin typeface="+mn-ea"/>
              </a:rPr>
              <a:t>, </a:t>
            </a:r>
            <a:r>
              <a:rPr lang="ko-KR" altLang="en-US" spc="-50" dirty="0" smtClean="0">
                <a:latin typeface="+mn-ea"/>
              </a:rPr>
              <a:t>결국 </a:t>
            </a:r>
            <a:r>
              <a:rPr lang="en-US" altLang="ko-KR" spc="-50" dirty="0" smtClean="0">
                <a:latin typeface="+mn-ea"/>
              </a:rPr>
              <a:t>resumption </a:t>
            </a:r>
            <a:r>
              <a:rPr lang="ko-KR" altLang="en-US" spc="-50" dirty="0" smtClean="0">
                <a:latin typeface="+mn-ea"/>
              </a:rPr>
              <a:t>에 필요한 정도의 </a:t>
            </a:r>
            <a:r>
              <a:rPr lang="en-US" altLang="ko-KR" spc="-50" dirty="0" smtClean="0">
                <a:latin typeface="+mn-ea"/>
              </a:rPr>
              <a:t>mitigation </a:t>
            </a:r>
            <a:r>
              <a:rPr lang="ko-KR" altLang="en-US" spc="-50" dirty="0" smtClean="0">
                <a:latin typeface="+mn-ea"/>
              </a:rPr>
              <a:t>업무 </a:t>
            </a:r>
            <a:r>
              <a:rPr lang="en-US" altLang="ko-KR" spc="-50" dirty="0" smtClean="0">
                <a:latin typeface="+mn-ea"/>
              </a:rPr>
              <a:t>(</a:t>
            </a:r>
            <a:r>
              <a:rPr lang="ko-KR" altLang="en-US" spc="-50" dirty="0" smtClean="0">
                <a:latin typeface="+mn-ea"/>
              </a:rPr>
              <a:t>대부분이 </a:t>
            </a:r>
            <a:r>
              <a:rPr lang="en-US" altLang="ko-KR" spc="-50" dirty="0" smtClean="0">
                <a:latin typeface="+mn-ea"/>
              </a:rPr>
              <a:t>FM</a:t>
            </a:r>
            <a:r>
              <a:rPr lang="ko-KR" altLang="en-US" spc="-50" dirty="0" smtClean="0">
                <a:latin typeface="+mn-ea"/>
              </a:rPr>
              <a:t>으로 인한 해지 요건을 충족시키지 않을 정도의 단기간 </a:t>
            </a:r>
            <a:r>
              <a:rPr lang="en-US" altLang="ko-KR" spc="-50" dirty="0" smtClean="0">
                <a:latin typeface="+mn-ea"/>
              </a:rPr>
              <a:t>preservation </a:t>
            </a:r>
            <a:r>
              <a:rPr lang="ko-KR" altLang="en-US" spc="-50" dirty="0" smtClean="0">
                <a:latin typeface="+mn-ea"/>
              </a:rPr>
              <a:t>업무를 의미할 것임</a:t>
            </a:r>
            <a:r>
              <a:rPr lang="en-US" altLang="ko-KR" spc="-50" dirty="0" smtClean="0">
                <a:latin typeface="+mn-ea"/>
              </a:rPr>
              <a:t>)</a:t>
            </a:r>
            <a:r>
              <a:rPr lang="ko-KR" altLang="en-US" spc="-50" dirty="0" smtClean="0">
                <a:latin typeface="+mn-ea"/>
              </a:rPr>
              <a:t>는 시공사가 자신의 비용으로 처리해야 할 의무가 인정될 가능성이 높음</a:t>
            </a:r>
            <a:r>
              <a:rPr lang="en-US" altLang="ko-KR" spc="-50" dirty="0" smtClean="0">
                <a:latin typeface="+mn-ea"/>
              </a:rPr>
              <a:t>. </a:t>
            </a:r>
            <a:endParaRPr lang="en-US" altLang="ko-KR" spc="-50" dirty="0">
              <a:latin typeface="+mn-ea"/>
            </a:endParaRP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ko-KR" altLang="en-US" spc="-50" dirty="0" smtClean="0">
                <a:latin typeface="+mn-ea"/>
              </a:rPr>
              <a:t>다만</a:t>
            </a:r>
            <a:r>
              <a:rPr lang="en-US" altLang="ko-KR" spc="-50" dirty="0" smtClean="0">
                <a:latin typeface="+mn-ea"/>
              </a:rPr>
              <a:t>, COVID 19</a:t>
            </a:r>
            <a:r>
              <a:rPr lang="ko-KR" altLang="en-US" spc="-50" dirty="0" smtClean="0">
                <a:latin typeface="+mn-ea"/>
              </a:rPr>
              <a:t>와 같이 그 영향 범위 및 기간이 예측하기 어려운 경우에는 몇 가지 </a:t>
            </a:r>
            <a:r>
              <a:rPr lang="en-US" altLang="ko-KR" spc="-50" dirty="0" smtClean="0">
                <a:latin typeface="+mn-ea"/>
              </a:rPr>
              <a:t>scenario </a:t>
            </a:r>
            <a:r>
              <a:rPr lang="ko-KR" altLang="en-US" spc="-50" dirty="0" smtClean="0">
                <a:latin typeface="+mn-ea"/>
              </a:rPr>
              <a:t>에 따른 </a:t>
            </a:r>
            <a:r>
              <a:rPr lang="en-US" altLang="ko-KR" spc="-50" dirty="0" smtClean="0">
                <a:latin typeface="+mn-ea"/>
              </a:rPr>
              <a:t>mitigation plan </a:t>
            </a:r>
            <a:r>
              <a:rPr lang="ko-KR" altLang="en-US" spc="-50" dirty="0" smtClean="0">
                <a:latin typeface="+mn-ea"/>
              </a:rPr>
              <a:t>및 그에 따른 비용 분석을 하고 그러한 자료를 바탕으로 적절한 시기에 </a:t>
            </a:r>
            <a:r>
              <a:rPr lang="ko-KR" altLang="en-US" spc="-50" dirty="0" err="1" smtClean="0">
                <a:latin typeface="+mn-ea"/>
              </a:rPr>
              <a:t>발주처와</a:t>
            </a:r>
            <a:r>
              <a:rPr lang="ko-KR" altLang="en-US" spc="-50" dirty="0" smtClean="0">
                <a:latin typeface="+mn-ea"/>
              </a:rPr>
              <a:t> 협상을 고려할 필요 있음</a:t>
            </a:r>
            <a:r>
              <a:rPr lang="en-US" altLang="ko-KR" spc="-50" dirty="0" smtClean="0">
                <a:latin typeface="+mn-ea"/>
              </a:rPr>
              <a:t>. </a:t>
            </a:r>
            <a:r>
              <a:rPr lang="ko-KR" altLang="en-US" spc="-50" dirty="0" smtClean="0">
                <a:latin typeface="+mn-ea"/>
              </a:rPr>
              <a:t> </a:t>
            </a:r>
            <a:r>
              <a:rPr lang="en-US" altLang="ko-KR" spc="-50" dirty="0" smtClean="0">
                <a:latin typeface="+mn-ea"/>
              </a:rPr>
              <a:t> </a:t>
            </a:r>
            <a:endParaRPr lang="en-US" altLang="ko-KR" spc="-50" dirty="0">
              <a:latin typeface="+mn-ea"/>
            </a:endParaRPr>
          </a:p>
          <a:p>
            <a:pPr marL="285750" indent="-285750" latinLnBrk="0">
              <a:buFont typeface="Arial" panose="020B0604020202020204" pitchFamily="34" charset="0"/>
              <a:buChar char="•"/>
            </a:pPr>
            <a:endParaRPr lang="en-US" altLang="ko-KR" spc="-50" dirty="0">
              <a:latin typeface="+mn-ea"/>
            </a:endParaRPr>
          </a:p>
        </p:txBody>
      </p:sp>
    </p:spTree>
    <p:extLst>
      <p:ext uri="{BB962C8B-B14F-4D97-AF65-F5344CB8AC3E}">
        <p14:creationId xmlns:p14="http://schemas.microsoft.com/office/powerpoint/2010/main" val="2076736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32</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14-1)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시 비용보상까지 하도록 한 하도급 계약의 경우 어떻게 대응해야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한민오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8748215" y="166030"/>
            <a:ext cx="3248160" cy="338554"/>
          </a:xfrm>
          <a:prstGeom prst="rect">
            <a:avLst/>
          </a:prstGeom>
          <a:solidFill>
            <a:schemeClr val="bg1">
              <a:lumMod val="85000"/>
            </a:schemeClr>
          </a:solidFill>
        </p:spPr>
        <p:txBody>
          <a:bodyPr wrap="square" anchor="ctr">
            <a:spAutoFit/>
          </a:bodyPr>
          <a:lstStyle/>
          <a:p>
            <a:pPr algn="ctr"/>
            <a:r>
              <a:rPr lang="ko-KR" altLang="en-US" sz="1600" b="1" spc="-50" dirty="0">
                <a:latin typeface="+mn-ea"/>
              </a:rPr>
              <a:t>발주자</a:t>
            </a:r>
            <a:r>
              <a:rPr lang="en-US" altLang="ko-KR" sz="1600" b="1" spc="-50" dirty="0">
                <a:latin typeface="+mn-ea"/>
              </a:rPr>
              <a:t>/</a:t>
            </a:r>
            <a:r>
              <a:rPr lang="ko-KR" altLang="en-US" sz="1600" b="1" spc="-50" dirty="0">
                <a:latin typeface="+mn-ea"/>
              </a:rPr>
              <a:t>하도급 </a:t>
            </a:r>
            <a:r>
              <a:rPr lang="ko-KR" altLang="en-US" sz="1600" b="1" spc="-50" dirty="0" smtClean="0">
                <a:latin typeface="+mn-ea"/>
              </a:rPr>
              <a:t>클레임 </a:t>
            </a:r>
            <a:r>
              <a:rPr lang="ko-KR" altLang="en-US" sz="1600" b="1" spc="-50" dirty="0">
                <a:latin typeface="+mn-ea"/>
              </a:rPr>
              <a:t>방어 전략</a:t>
            </a:r>
          </a:p>
        </p:txBody>
      </p:sp>
      <p:sp>
        <p:nvSpPr>
          <p:cNvPr id="8" name="직사각형 7"/>
          <p:cNvSpPr/>
          <p:nvPr/>
        </p:nvSpPr>
        <p:spPr>
          <a:xfrm>
            <a:off x="355599" y="1368165"/>
            <a:ext cx="11644313" cy="1277273"/>
          </a:xfrm>
          <a:prstGeom prst="rect">
            <a:avLst/>
          </a:prstGeom>
        </p:spPr>
        <p:txBody>
          <a:bodyPr wrap="square">
            <a:spAutoFit/>
          </a:bodyPr>
          <a:lstStyle/>
          <a:p>
            <a:pPr latinLnBrk="0">
              <a:spcAft>
                <a:spcPts val="600"/>
              </a:spcAft>
            </a:pPr>
            <a:r>
              <a:rPr lang="ko-KR" altLang="en-US" b="1" spc="-50" dirty="0" smtClean="0">
                <a:latin typeface="+mn-ea"/>
              </a:rPr>
              <a:t>    </a:t>
            </a:r>
            <a:r>
              <a:rPr lang="ko-KR" altLang="en-US" b="1" u="sng" spc="-50" dirty="0" smtClean="0">
                <a:latin typeface="+mn-ea"/>
              </a:rPr>
              <a:t>사례</a:t>
            </a:r>
            <a:endParaRPr lang="en-US" altLang="ko-KR" b="1" u="sng" spc="-50" dirty="0" smtClean="0">
              <a:latin typeface="+mn-ea"/>
            </a:endParaRPr>
          </a:p>
          <a:p>
            <a:pPr marL="273050" latinLnBrk="0"/>
            <a:r>
              <a:rPr lang="ko-KR" altLang="en-US" spc="-50" dirty="0" smtClean="0">
                <a:latin typeface="+mn-ea"/>
              </a:rPr>
              <a:t>시공자는 </a:t>
            </a:r>
            <a:r>
              <a:rPr lang="ko-KR" altLang="en-US" spc="-50" dirty="0">
                <a:latin typeface="+mn-ea"/>
              </a:rPr>
              <a:t>발주자에 대해 </a:t>
            </a:r>
            <a:r>
              <a:rPr lang="en-US" altLang="ko-KR" spc="-50" dirty="0">
                <a:latin typeface="+mn-ea"/>
              </a:rPr>
              <a:t>mitigation </a:t>
            </a:r>
            <a:r>
              <a:rPr lang="ko-KR" altLang="en-US" spc="-50" dirty="0">
                <a:latin typeface="+mn-ea"/>
              </a:rPr>
              <a:t>의무가 인정됨</a:t>
            </a:r>
            <a:r>
              <a:rPr lang="en-US" altLang="ko-KR" spc="-50" dirty="0">
                <a:latin typeface="+mn-ea"/>
              </a:rPr>
              <a:t>. </a:t>
            </a:r>
            <a:r>
              <a:rPr lang="ko-KR" altLang="en-US" spc="-50" dirty="0">
                <a:latin typeface="+mn-ea"/>
              </a:rPr>
              <a:t>그래서 시공자는 공사를 </a:t>
            </a:r>
            <a:r>
              <a:rPr lang="en-US" altLang="ko-KR" spc="-50" dirty="0">
                <a:latin typeface="+mn-ea"/>
              </a:rPr>
              <a:t>slow down</a:t>
            </a:r>
            <a:r>
              <a:rPr lang="ko-KR" altLang="en-US" spc="-50" dirty="0">
                <a:latin typeface="+mn-ea"/>
              </a:rPr>
              <a:t>해야 하는 상황임</a:t>
            </a:r>
            <a:r>
              <a:rPr lang="en-US" altLang="ko-KR" spc="-50" dirty="0">
                <a:latin typeface="+mn-ea"/>
              </a:rPr>
              <a:t>.</a:t>
            </a:r>
          </a:p>
          <a:p>
            <a:pPr marL="273050" latinLnBrk="0"/>
            <a:r>
              <a:rPr lang="ko-KR" altLang="en-US" spc="-50" dirty="0">
                <a:latin typeface="+mn-ea"/>
              </a:rPr>
              <a:t>이에 따라 시공자는 하수급인에게 공사를 </a:t>
            </a:r>
            <a:r>
              <a:rPr lang="en-US" altLang="ko-KR" spc="-50" dirty="0">
                <a:latin typeface="+mn-ea"/>
              </a:rPr>
              <a:t>slow down</a:t>
            </a:r>
            <a:r>
              <a:rPr lang="ko-KR" altLang="en-US" spc="-50" dirty="0">
                <a:latin typeface="+mn-ea"/>
              </a:rPr>
              <a:t>하라고 요청해야 되는데</a:t>
            </a:r>
            <a:r>
              <a:rPr lang="en-US" altLang="ko-KR" spc="-50" dirty="0">
                <a:latin typeface="+mn-ea"/>
              </a:rPr>
              <a:t>, </a:t>
            </a:r>
            <a:r>
              <a:rPr lang="ko-KR" altLang="en-US" spc="-50" dirty="0">
                <a:latin typeface="+mn-ea"/>
              </a:rPr>
              <a:t>하도급계약에는 이러한 경우 하수급인이 공기연장 및 추가비용을 청구할 수 있다고 명시되어 있음</a:t>
            </a:r>
            <a:r>
              <a:rPr lang="en-US" altLang="ko-KR" spc="-50" dirty="0">
                <a:latin typeface="+mn-ea"/>
              </a:rPr>
              <a:t>. </a:t>
            </a:r>
            <a:r>
              <a:rPr lang="ko-KR" altLang="en-US" spc="-50" dirty="0">
                <a:latin typeface="+mn-ea"/>
              </a:rPr>
              <a:t>시공자 입장에서는 어떻게 해야 되는지</a:t>
            </a:r>
            <a:r>
              <a:rPr lang="en-US" altLang="ko-KR" spc="-50" dirty="0">
                <a:latin typeface="+mn-ea"/>
              </a:rPr>
              <a:t>?</a:t>
            </a:r>
          </a:p>
        </p:txBody>
      </p:sp>
      <p:sp>
        <p:nvSpPr>
          <p:cNvPr id="9" name="직사각형 8"/>
          <p:cNvSpPr/>
          <p:nvPr/>
        </p:nvSpPr>
        <p:spPr>
          <a:xfrm>
            <a:off x="355599" y="2801174"/>
            <a:ext cx="11644313" cy="2062103"/>
          </a:xfrm>
          <a:prstGeom prst="rect">
            <a:avLst/>
          </a:prstGeom>
        </p:spPr>
        <p:txBody>
          <a:bodyPr wrap="square">
            <a:spAutoFit/>
          </a:bodyPr>
          <a:lstStyle/>
          <a:p>
            <a:pPr marL="285750" indent="-285750" latinLnBrk="0">
              <a:spcAft>
                <a:spcPts val="600"/>
              </a:spcAft>
              <a:buFont typeface="Arial" panose="020B0604020202020204" pitchFamily="34" charset="0"/>
              <a:buChar char="•"/>
            </a:pPr>
            <a:r>
              <a:rPr lang="ko-KR" altLang="en-US" b="1" spc="-50" dirty="0">
                <a:latin typeface="+mn-ea"/>
              </a:rPr>
              <a:t>하수급인의 공기연장청구에 대한 대응방안</a:t>
            </a:r>
          </a:p>
          <a:p>
            <a:pPr marL="273050" latinLnBrk="0">
              <a:spcAft>
                <a:spcPts val="600"/>
              </a:spcAft>
            </a:pPr>
            <a:r>
              <a:rPr lang="en-US" altLang="ko-KR" spc="-50" dirty="0" smtClean="0">
                <a:latin typeface="+mn-ea"/>
              </a:rPr>
              <a:t>1) </a:t>
            </a:r>
            <a:r>
              <a:rPr lang="ko-KR" altLang="en-US" spc="-50" dirty="0">
                <a:latin typeface="+mn-ea"/>
              </a:rPr>
              <a:t>인과관계</a:t>
            </a:r>
            <a:r>
              <a:rPr lang="en-US" altLang="ko-KR" spc="-50" dirty="0">
                <a:latin typeface="+mn-ea"/>
              </a:rPr>
              <a:t>/critical impact</a:t>
            </a:r>
            <a:r>
              <a:rPr lang="ko-KR" altLang="en-US" spc="-50" dirty="0">
                <a:latin typeface="+mn-ea"/>
              </a:rPr>
              <a:t>에 대한 엄격한 소명 및 증빙 요청</a:t>
            </a:r>
          </a:p>
          <a:p>
            <a:pPr marL="273050" latinLnBrk="0">
              <a:spcAft>
                <a:spcPts val="600"/>
              </a:spcAft>
            </a:pPr>
            <a:r>
              <a:rPr lang="en-US" altLang="ko-KR" spc="-50" dirty="0" smtClean="0">
                <a:latin typeface="+mn-ea"/>
              </a:rPr>
              <a:t>2) </a:t>
            </a:r>
            <a:r>
              <a:rPr lang="ko-KR" altLang="en-US" spc="-50" dirty="0" smtClean="0">
                <a:latin typeface="+mn-ea"/>
              </a:rPr>
              <a:t>통지 </a:t>
            </a:r>
            <a:r>
              <a:rPr lang="ko-KR" altLang="en-US" spc="-50" dirty="0">
                <a:latin typeface="+mn-ea"/>
              </a:rPr>
              <a:t>요건 준수 여부 확인</a:t>
            </a:r>
            <a:r>
              <a:rPr lang="en-US" altLang="ko-KR" spc="-50" dirty="0">
                <a:latin typeface="+mn-ea"/>
              </a:rPr>
              <a:t>(</a:t>
            </a:r>
            <a:r>
              <a:rPr lang="ko-KR" altLang="en-US" spc="-50" dirty="0">
                <a:latin typeface="+mn-ea"/>
              </a:rPr>
              <a:t>계속적 통지 의무가 있는 경우 그 부분까지 고려</a:t>
            </a:r>
            <a:r>
              <a:rPr lang="en-US" altLang="ko-KR" spc="-50" dirty="0">
                <a:latin typeface="+mn-ea"/>
              </a:rPr>
              <a:t>)</a:t>
            </a:r>
          </a:p>
          <a:p>
            <a:pPr marL="273050" latinLnBrk="0"/>
            <a:r>
              <a:rPr lang="en-US" altLang="ko-KR" spc="-50" dirty="0" smtClean="0">
                <a:latin typeface="+mn-ea"/>
              </a:rPr>
              <a:t>3) </a:t>
            </a:r>
            <a:r>
              <a:rPr lang="ko-KR" altLang="en-US" spc="-50" dirty="0" smtClean="0">
                <a:latin typeface="+mn-ea"/>
              </a:rPr>
              <a:t>하수급인에 </a:t>
            </a:r>
            <a:r>
              <a:rPr lang="ko-KR" altLang="en-US" spc="-50" dirty="0">
                <a:latin typeface="+mn-ea"/>
              </a:rPr>
              <a:t>대한 </a:t>
            </a:r>
            <a:r>
              <a:rPr lang="en-US" altLang="ko-KR" spc="-50" dirty="0">
                <a:latin typeface="+mn-ea"/>
              </a:rPr>
              <a:t>mitigation </a:t>
            </a:r>
            <a:r>
              <a:rPr lang="ko-KR" altLang="en-US" spc="-50" dirty="0">
                <a:latin typeface="+mn-ea"/>
              </a:rPr>
              <a:t>의무 이행 통지</a:t>
            </a:r>
          </a:p>
          <a:p>
            <a:pPr marL="273050" latinLnBrk="0">
              <a:spcAft>
                <a:spcPts val="600"/>
              </a:spcAft>
            </a:pPr>
            <a:r>
              <a:rPr lang="ko-KR" altLang="en-US" spc="-50" dirty="0">
                <a:latin typeface="+mn-ea"/>
              </a:rPr>
              <a:t>    </a:t>
            </a:r>
            <a:r>
              <a:rPr lang="en-US" altLang="ko-KR" spc="-50" dirty="0">
                <a:latin typeface="+mn-ea"/>
              </a:rPr>
              <a:t>(</a:t>
            </a:r>
            <a:r>
              <a:rPr lang="ko-KR" altLang="en-US" spc="-50" dirty="0">
                <a:latin typeface="+mn-ea"/>
              </a:rPr>
              <a:t>하도급계약 및 준거법 하에서 하수급인에게 </a:t>
            </a:r>
            <a:r>
              <a:rPr lang="en-US" altLang="ko-KR" spc="-50" dirty="0">
                <a:latin typeface="+mn-ea"/>
              </a:rPr>
              <a:t>mitigation </a:t>
            </a:r>
            <a:r>
              <a:rPr lang="ko-KR" altLang="en-US" spc="-50" dirty="0">
                <a:latin typeface="+mn-ea"/>
              </a:rPr>
              <a:t>의무가 있는지 확인</a:t>
            </a:r>
            <a:r>
              <a:rPr lang="en-US" altLang="ko-KR" spc="-50" dirty="0">
                <a:latin typeface="+mn-ea"/>
              </a:rPr>
              <a:t>)</a:t>
            </a:r>
          </a:p>
          <a:p>
            <a:pPr marL="273050" latinLnBrk="0"/>
            <a:r>
              <a:rPr lang="en-US" altLang="ko-KR" spc="-50" dirty="0" smtClean="0">
                <a:latin typeface="+mn-ea"/>
              </a:rPr>
              <a:t>4) </a:t>
            </a:r>
            <a:r>
              <a:rPr lang="ko-KR" altLang="en-US" spc="-50" dirty="0" smtClean="0">
                <a:latin typeface="+mn-ea"/>
              </a:rPr>
              <a:t>대발주자 </a:t>
            </a:r>
            <a:r>
              <a:rPr lang="ko-KR" altLang="en-US" spc="-50" dirty="0">
                <a:latin typeface="+mn-ea"/>
              </a:rPr>
              <a:t>클레임 준비에 대한 협조를 요청하고</a:t>
            </a:r>
            <a:r>
              <a:rPr lang="en-US" altLang="ko-KR" spc="-50" dirty="0" smtClean="0">
                <a:latin typeface="+mn-ea"/>
              </a:rPr>
              <a:t>, </a:t>
            </a:r>
            <a:r>
              <a:rPr lang="ko-KR" altLang="en-US" spc="-50" dirty="0">
                <a:latin typeface="+mn-ea"/>
              </a:rPr>
              <a:t>발주자에게 공기연장을 받으면 이를 </a:t>
            </a:r>
            <a:r>
              <a:rPr lang="en-US" altLang="ko-KR" spc="-50" dirty="0">
                <a:latin typeface="+mn-ea"/>
              </a:rPr>
              <a:t>share</a:t>
            </a:r>
            <a:r>
              <a:rPr lang="ko-KR" altLang="en-US" spc="-50" dirty="0">
                <a:latin typeface="+mn-ea"/>
              </a:rPr>
              <a:t>하는 방안 고려 要</a:t>
            </a:r>
            <a:r>
              <a:rPr lang="en-US" altLang="ko-KR" spc="-50" dirty="0">
                <a:latin typeface="+mn-ea"/>
              </a:rPr>
              <a:t>.</a:t>
            </a:r>
          </a:p>
        </p:txBody>
      </p:sp>
    </p:spTree>
    <p:extLst>
      <p:ext uri="{BB962C8B-B14F-4D97-AF65-F5344CB8AC3E}">
        <p14:creationId xmlns:p14="http://schemas.microsoft.com/office/powerpoint/2010/main" val="30857213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33</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14-2)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시 비용보상까지 하도록 한 하도급 계약의 경우 어떻게 대응해야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한민오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9" name="직사각형 8"/>
          <p:cNvSpPr/>
          <p:nvPr/>
        </p:nvSpPr>
        <p:spPr>
          <a:xfrm>
            <a:off x="355599" y="1361105"/>
            <a:ext cx="11644313" cy="2693045"/>
          </a:xfrm>
          <a:prstGeom prst="rect">
            <a:avLst/>
          </a:prstGeom>
        </p:spPr>
        <p:txBody>
          <a:bodyPr wrap="square">
            <a:spAutoFit/>
          </a:bodyPr>
          <a:lstStyle/>
          <a:p>
            <a:pPr marL="285750" indent="-285750" latinLnBrk="0">
              <a:spcAft>
                <a:spcPts val="600"/>
              </a:spcAft>
              <a:buFont typeface="Arial" panose="020B0604020202020204" pitchFamily="34" charset="0"/>
              <a:buChar char="•"/>
            </a:pPr>
            <a:r>
              <a:rPr lang="ko-KR" altLang="en-US" b="1" spc="-50" dirty="0">
                <a:latin typeface="+mn-ea"/>
              </a:rPr>
              <a:t>하수급인의 </a:t>
            </a:r>
            <a:r>
              <a:rPr lang="ko-KR" altLang="en-US" b="1" spc="-50" dirty="0" smtClean="0">
                <a:latin typeface="+mn-ea"/>
              </a:rPr>
              <a:t> 추가비용청구에 </a:t>
            </a:r>
            <a:r>
              <a:rPr lang="ko-KR" altLang="en-US" b="1" spc="-50" dirty="0">
                <a:latin typeface="+mn-ea"/>
              </a:rPr>
              <a:t>대한 대응방안</a:t>
            </a:r>
          </a:p>
          <a:p>
            <a:pPr marL="273050" latinLnBrk="0">
              <a:spcAft>
                <a:spcPts val="600"/>
              </a:spcAft>
            </a:pPr>
            <a:r>
              <a:rPr lang="en-US" altLang="ko-KR" spc="-50" dirty="0" smtClean="0">
                <a:latin typeface="+mn-ea"/>
              </a:rPr>
              <a:t>1) </a:t>
            </a:r>
            <a:r>
              <a:rPr lang="ko-KR" altLang="en-US" spc="-50" dirty="0">
                <a:latin typeface="+mn-ea"/>
              </a:rPr>
              <a:t>계약상 근거가 있는지 확인</a:t>
            </a:r>
          </a:p>
          <a:p>
            <a:pPr marL="273050" latinLnBrk="0">
              <a:spcAft>
                <a:spcPts val="600"/>
              </a:spcAft>
            </a:pPr>
            <a:r>
              <a:rPr lang="en-US" altLang="ko-KR" spc="-50" dirty="0" smtClean="0">
                <a:latin typeface="+mn-ea"/>
              </a:rPr>
              <a:t>2) </a:t>
            </a:r>
            <a:r>
              <a:rPr lang="en-US" altLang="ko-KR" spc="-50" dirty="0">
                <a:latin typeface="+mn-ea"/>
              </a:rPr>
              <a:t>'</a:t>
            </a:r>
            <a:r>
              <a:rPr lang="ko-KR" altLang="en-US" spc="-50" dirty="0">
                <a:latin typeface="+mn-ea"/>
              </a:rPr>
              <a:t>추가</a:t>
            </a:r>
            <a:r>
              <a:rPr lang="en-US" altLang="ko-KR" spc="-50" dirty="0">
                <a:latin typeface="+mn-ea"/>
              </a:rPr>
              <a:t>'</a:t>
            </a:r>
            <a:r>
              <a:rPr lang="ko-KR" altLang="en-US" spc="-50" dirty="0">
                <a:latin typeface="+mn-ea"/>
              </a:rPr>
              <a:t>비용 발생에 대한 엄격한 소명 및 증빙 요청</a:t>
            </a:r>
            <a:r>
              <a:rPr lang="en-US" altLang="ko-KR" spc="-50" dirty="0">
                <a:latin typeface="+mn-ea"/>
              </a:rPr>
              <a:t>(</a:t>
            </a:r>
            <a:r>
              <a:rPr lang="ko-KR" altLang="en-US" spc="-50" dirty="0">
                <a:latin typeface="+mn-ea"/>
              </a:rPr>
              <a:t>인과관계</a:t>
            </a:r>
            <a:r>
              <a:rPr lang="en-US" altLang="ko-KR" spc="-50" dirty="0">
                <a:latin typeface="+mn-ea"/>
              </a:rPr>
              <a:t>)</a:t>
            </a:r>
          </a:p>
          <a:p>
            <a:pPr marL="273050" latinLnBrk="0">
              <a:spcAft>
                <a:spcPts val="600"/>
              </a:spcAft>
            </a:pPr>
            <a:r>
              <a:rPr lang="en-US" altLang="ko-KR" spc="-50" dirty="0" smtClean="0">
                <a:latin typeface="+mn-ea"/>
              </a:rPr>
              <a:t>3) </a:t>
            </a:r>
            <a:r>
              <a:rPr lang="ko-KR" altLang="en-US" spc="-50" dirty="0">
                <a:latin typeface="+mn-ea"/>
              </a:rPr>
              <a:t>통지 요건 준수 여부 </a:t>
            </a:r>
            <a:r>
              <a:rPr lang="ko-KR" altLang="en-US" spc="-50" dirty="0" smtClean="0">
                <a:latin typeface="+mn-ea"/>
              </a:rPr>
              <a:t>확인 </a:t>
            </a:r>
            <a:r>
              <a:rPr lang="en-US" altLang="ko-KR" spc="-50" dirty="0" smtClean="0">
                <a:latin typeface="+mn-ea"/>
              </a:rPr>
              <a:t>(</a:t>
            </a:r>
            <a:r>
              <a:rPr lang="ko-KR" altLang="en-US" spc="-50" dirty="0">
                <a:latin typeface="+mn-ea"/>
              </a:rPr>
              <a:t>계속적 통지 의무가 있는 경우 그 부분까지 고려</a:t>
            </a:r>
            <a:r>
              <a:rPr lang="en-US" altLang="ko-KR" spc="-50" dirty="0" smtClean="0">
                <a:latin typeface="+mn-ea"/>
              </a:rPr>
              <a:t>)</a:t>
            </a:r>
          </a:p>
          <a:p>
            <a:pPr marL="273050" latinLnBrk="0">
              <a:spcAft>
                <a:spcPts val="600"/>
              </a:spcAft>
            </a:pPr>
            <a:r>
              <a:rPr lang="en-US" altLang="ko-KR" spc="-50" dirty="0" smtClean="0">
                <a:latin typeface="+mn-ea"/>
              </a:rPr>
              <a:t>4) </a:t>
            </a:r>
            <a:r>
              <a:rPr lang="ko-KR" altLang="en-US" spc="-50" dirty="0">
                <a:latin typeface="+mn-ea"/>
              </a:rPr>
              <a:t>하수급인에 대한 </a:t>
            </a:r>
            <a:r>
              <a:rPr lang="en-US" altLang="ko-KR" spc="-50" dirty="0">
                <a:latin typeface="+mn-ea"/>
              </a:rPr>
              <a:t>mitigation </a:t>
            </a:r>
            <a:r>
              <a:rPr lang="ko-KR" altLang="en-US" spc="-50" dirty="0">
                <a:latin typeface="+mn-ea"/>
              </a:rPr>
              <a:t>의무 이행 통지</a:t>
            </a:r>
          </a:p>
          <a:p>
            <a:pPr marL="273050" latinLnBrk="0"/>
            <a:r>
              <a:rPr lang="ko-KR" altLang="en-US" spc="-50" dirty="0" smtClean="0">
                <a:latin typeface="+mn-ea"/>
              </a:rPr>
              <a:t>    </a:t>
            </a:r>
            <a:r>
              <a:rPr lang="en-US" altLang="ko-KR" spc="-50" dirty="0" smtClean="0">
                <a:latin typeface="+mn-ea"/>
              </a:rPr>
              <a:t>- </a:t>
            </a:r>
            <a:r>
              <a:rPr lang="ko-KR" altLang="en-US" spc="-50" dirty="0" smtClean="0">
                <a:latin typeface="+mn-ea"/>
              </a:rPr>
              <a:t>하도급계약 </a:t>
            </a:r>
            <a:r>
              <a:rPr lang="ko-KR" altLang="en-US" spc="-50" dirty="0">
                <a:latin typeface="+mn-ea"/>
              </a:rPr>
              <a:t>및 준거법 하에서 하수급인에게 </a:t>
            </a:r>
            <a:r>
              <a:rPr lang="en-US" altLang="ko-KR" spc="-50" dirty="0">
                <a:latin typeface="+mn-ea"/>
              </a:rPr>
              <a:t>mitigation </a:t>
            </a:r>
            <a:r>
              <a:rPr lang="ko-KR" altLang="en-US" spc="-50" dirty="0">
                <a:latin typeface="+mn-ea"/>
              </a:rPr>
              <a:t>의무가 있는지 확인</a:t>
            </a:r>
            <a:r>
              <a:rPr lang="en-US" altLang="ko-KR" spc="-50" dirty="0">
                <a:latin typeface="+mn-ea"/>
              </a:rPr>
              <a:t>.</a:t>
            </a:r>
          </a:p>
          <a:p>
            <a:pPr marL="273050" latinLnBrk="0"/>
            <a:r>
              <a:rPr lang="en-US" altLang="ko-KR" spc="-50" dirty="0" smtClean="0">
                <a:latin typeface="+mn-ea"/>
              </a:rPr>
              <a:t>    - Mitigation </a:t>
            </a:r>
            <a:r>
              <a:rPr lang="ko-KR" altLang="en-US" spc="-50" dirty="0">
                <a:latin typeface="+mn-ea"/>
              </a:rPr>
              <a:t>통지의 내용 </a:t>
            </a:r>
            <a:r>
              <a:rPr lang="en-US" altLang="ko-KR" spc="-50" dirty="0">
                <a:latin typeface="+mn-ea"/>
              </a:rPr>
              <a:t>: '</a:t>
            </a:r>
            <a:r>
              <a:rPr lang="ko-KR" altLang="en-US" spc="-50" dirty="0">
                <a:latin typeface="+mn-ea"/>
              </a:rPr>
              <a:t>공사를 중단해라</a:t>
            </a:r>
            <a:r>
              <a:rPr lang="en-US" altLang="ko-KR" spc="-50" dirty="0">
                <a:latin typeface="+mn-ea"/>
              </a:rPr>
              <a:t>'</a:t>
            </a:r>
            <a:r>
              <a:rPr lang="ko-KR" altLang="en-US" spc="-50" dirty="0">
                <a:latin typeface="+mn-ea"/>
              </a:rPr>
              <a:t>라고 구체적으로 행동 지침을 기재하기보다</a:t>
            </a:r>
            <a:r>
              <a:rPr lang="en-US" altLang="ko-KR" spc="-50" dirty="0">
                <a:latin typeface="+mn-ea"/>
              </a:rPr>
              <a:t>, </a:t>
            </a:r>
            <a:endParaRPr lang="en-US" altLang="ko-KR" spc="-50" dirty="0" smtClean="0">
              <a:latin typeface="+mn-ea"/>
            </a:endParaRPr>
          </a:p>
          <a:p>
            <a:pPr marL="273050" latinLnBrk="0"/>
            <a:r>
              <a:rPr lang="en-US" altLang="ko-KR" spc="-50" dirty="0">
                <a:latin typeface="+mn-ea"/>
              </a:rPr>
              <a:t> </a:t>
            </a:r>
            <a:r>
              <a:rPr lang="en-US" altLang="ko-KR" spc="-50" dirty="0" smtClean="0">
                <a:latin typeface="+mn-ea"/>
              </a:rPr>
              <a:t>      ‘</a:t>
            </a:r>
            <a:r>
              <a:rPr lang="ko-KR" altLang="en-US" spc="-50" dirty="0" smtClean="0">
                <a:latin typeface="+mn-ea"/>
              </a:rPr>
              <a:t>공기지연을 </a:t>
            </a:r>
            <a:r>
              <a:rPr lang="ko-KR" altLang="en-US" spc="-50" dirty="0">
                <a:latin typeface="+mn-ea"/>
              </a:rPr>
              <a:t>최소화하도록 모든 조치를 취하라</a:t>
            </a:r>
            <a:r>
              <a:rPr lang="en-US" altLang="ko-KR" spc="-50" dirty="0">
                <a:latin typeface="+mn-ea"/>
              </a:rPr>
              <a:t>' </a:t>
            </a:r>
            <a:r>
              <a:rPr lang="ko-KR" altLang="en-US" spc="-50" dirty="0">
                <a:latin typeface="+mn-ea"/>
              </a:rPr>
              <a:t>정도의 일반적인 </a:t>
            </a:r>
            <a:r>
              <a:rPr lang="en-US" altLang="ko-KR" spc="-50" dirty="0">
                <a:latin typeface="+mn-ea"/>
              </a:rPr>
              <a:t>language</a:t>
            </a:r>
            <a:r>
              <a:rPr lang="ko-KR" altLang="en-US" spc="-50" dirty="0">
                <a:latin typeface="+mn-ea"/>
              </a:rPr>
              <a:t>가 안전함</a:t>
            </a:r>
            <a:r>
              <a:rPr lang="en-US" altLang="ko-KR" spc="-50" dirty="0" smtClean="0">
                <a:latin typeface="+mn-ea"/>
              </a:rPr>
              <a:t>.</a:t>
            </a:r>
            <a:endParaRPr lang="en-US" altLang="ko-KR" spc="-50" dirty="0">
              <a:latin typeface="+mn-ea"/>
            </a:endParaRPr>
          </a:p>
        </p:txBody>
      </p:sp>
      <p:sp>
        <p:nvSpPr>
          <p:cNvPr id="8" name="직사각형 7"/>
          <p:cNvSpPr/>
          <p:nvPr/>
        </p:nvSpPr>
        <p:spPr>
          <a:xfrm>
            <a:off x="8748215" y="166030"/>
            <a:ext cx="3248160" cy="338554"/>
          </a:xfrm>
          <a:prstGeom prst="rect">
            <a:avLst/>
          </a:prstGeom>
          <a:solidFill>
            <a:schemeClr val="bg1">
              <a:lumMod val="85000"/>
            </a:schemeClr>
          </a:solidFill>
        </p:spPr>
        <p:txBody>
          <a:bodyPr wrap="square" anchor="ctr">
            <a:spAutoFit/>
          </a:bodyPr>
          <a:lstStyle/>
          <a:p>
            <a:pPr algn="ctr"/>
            <a:r>
              <a:rPr lang="ko-KR" altLang="en-US" sz="1600" b="1" spc="-50" dirty="0">
                <a:latin typeface="+mn-ea"/>
              </a:rPr>
              <a:t>발주자</a:t>
            </a:r>
            <a:r>
              <a:rPr lang="en-US" altLang="ko-KR" sz="1600" b="1" spc="-50" dirty="0">
                <a:latin typeface="+mn-ea"/>
              </a:rPr>
              <a:t>/</a:t>
            </a:r>
            <a:r>
              <a:rPr lang="ko-KR" altLang="en-US" sz="1600" b="1" spc="-50" dirty="0">
                <a:latin typeface="+mn-ea"/>
              </a:rPr>
              <a:t>하도급 </a:t>
            </a:r>
            <a:r>
              <a:rPr lang="ko-KR" altLang="en-US" sz="1600" b="1" spc="-50" dirty="0" smtClean="0">
                <a:latin typeface="+mn-ea"/>
              </a:rPr>
              <a:t>클레임 </a:t>
            </a:r>
            <a:r>
              <a:rPr lang="ko-KR" altLang="en-US" sz="1600" b="1" spc="-50" dirty="0">
                <a:latin typeface="+mn-ea"/>
              </a:rPr>
              <a:t>방어 전략</a:t>
            </a:r>
          </a:p>
        </p:txBody>
      </p:sp>
      <p:sp>
        <p:nvSpPr>
          <p:cNvPr id="10" name="직사각형 9"/>
          <p:cNvSpPr/>
          <p:nvPr/>
        </p:nvSpPr>
        <p:spPr>
          <a:xfrm>
            <a:off x="355599" y="4295376"/>
            <a:ext cx="11644313" cy="1431161"/>
          </a:xfrm>
          <a:prstGeom prst="rect">
            <a:avLst/>
          </a:prstGeom>
        </p:spPr>
        <p:txBody>
          <a:bodyPr wrap="square">
            <a:spAutoFit/>
          </a:bodyPr>
          <a:lstStyle/>
          <a:p>
            <a:pPr marL="285750" indent="-285750" latinLnBrk="0">
              <a:spcAft>
                <a:spcPts val="600"/>
              </a:spcAft>
              <a:buFont typeface="Arial" panose="020B0604020202020204" pitchFamily="34" charset="0"/>
              <a:buChar char="•"/>
            </a:pPr>
            <a:r>
              <a:rPr lang="ko-KR" altLang="en-US" b="1" spc="-50" dirty="0" smtClean="0">
                <a:latin typeface="+mn-ea"/>
              </a:rPr>
              <a:t>향후 대응방향</a:t>
            </a:r>
            <a:endParaRPr lang="ko-KR" altLang="en-US" b="1" spc="-50" dirty="0">
              <a:latin typeface="+mn-ea"/>
            </a:endParaRPr>
          </a:p>
          <a:p>
            <a:pPr marL="273050" latinLnBrk="0">
              <a:spcAft>
                <a:spcPts val="600"/>
              </a:spcAft>
            </a:pPr>
            <a:r>
              <a:rPr lang="en-US" altLang="ko-KR" spc="-50" dirty="0" smtClean="0">
                <a:latin typeface="+mn-ea"/>
              </a:rPr>
              <a:t>1) </a:t>
            </a:r>
            <a:r>
              <a:rPr lang="en-US" altLang="ko-KR" spc="-50" dirty="0">
                <a:latin typeface="+mn-ea"/>
              </a:rPr>
              <a:t>Flow Down </a:t>
            </a:r>
            <a:r>
              <a:rPr lang="ko-KR" altLang="en-US" spc="-50" dirty="0">
                <a:latin typeface="+mn-ea"/>
              </a:rPr>
              <a:t>형태의 하도급계약 체결 가부 검토</a:t>
            </a:r>
            <a:r>
              <a:rPr lang="en-US" altLang="ko-KR" spc="-50" dirty="0">
                <a:latin typeface="+mn-ea"/>
              </a:rPr>
              <a:t>, </a:t>
            </a:r>
            <a:r>
              <a:rPr lang="ko-KR" altLang="en-US" spc="-50" dirty="0" smtClean="0">
                <a:latin typeface="+mn-ea"/>
              </a:rPr>
              <a:t>확인</a:t>
            </a:r>
            <a:endParaRPr lang="ko-KR" altLang="en-US" spc="-50" dirty="0">
              <a:latin typeface="+mn-ea"/>
            </a:endParaRPr>
          </a:p>
          <a:p>
            <a:pPr marL="273050" latinLnBrk="0">
              <a:spcAft>
                <a:spcPts val="600"/>
              </a:spcAft>
            </a:pPr>
            <a:r>
              <a:rPr lang="en-US" altLang="ko-KR" spc="-50" dirty="0" smtClean="0">
                <a:latin typeface="+mn-ea"/>
              </a:rPr>
              <a:t>2) </a:t>
            </a:r>
            <a:r>
              <a:rPr lang="ko-KR" altLang="en-US" spc="-50" dirty="0">
                <a:latin typeface="+mn-ea"/>
              </a:rPr>
              <a:t>하도급계약에 적절한 면책</a:t>
            </a:r>
            <a:r>
              <a:rPr lang="en-US" altLang="ko-KR" spc="-50" dirty="0">
                <a:latin typeface="+mn-ea"/>
              </a:rPr>
              <a:t>/</a:t>
            </a:r>
            <a:r>
              <a:rPr lang="ko-KR" altLang="en-US" spc="-50" dirty="0">
                <a:latin typeface="+mn-ea"/>
              </a:rPr>
              <a:t>책임제한 조항을 삽입하여 시공자 </a:t>
            </a:r>
            <a:r>
              <a:rPr lang="ko-KR" altLang="en-US" spc="-50" dirty="0" smtClean="0">
                <a:latin typeface="+mn-ea"/>
              </a:rPr>
              <a:t>보호</a:t>
            </a:r>
            <a:endParaRPr lang="en-US" altLang="ko-KR" spc="-50" dirty="0">
              <a:latin typeface="+mn-ea"/>
            </a:endParaRPr>
          </a:p>
          <a:p>
            <a:pPr marL="273050" latinLnBrk="0">
              <a:spcAft>
                <a:spcPts val="600"/>
              </a:spcAft>
            </a:pPr>
            <a:r>
              <a:rPr lang="en-US" altLang="ko-KR" spc="-50" dirty="0" smtClean="0">
                <a:latin typeface="+mn-ea"/>
              </a:rPr>
              <a:t>3) </a:t>
            </a:r>
            <a:r>
              <a:rPr lang="ko-KR" altLang="en-US" spc="-50" dirty="0">
                <a:latin typeface="+mn-ea"/>
              </a:rPr>
              <a:t>하도급계약의 준거법상 시공자의 책임 또는 추가비용 지급 의무를 </a:t>
            </a:r>
            <a:r>
              <a:rPr lang="ko-KR" altLang="en-US" spc="-50" dirty="0" smtClean="0">
                <a:latin typeface="+mn-ea"/>
              </a:rPr>
              <a:t>제한할 </a:t>
            </a:r>
            <a:r>
              <a:rPr lang="ko-KR" altLang="en-US" spc="-50" dirty="0">
                <a:latin typeface="+mn-ea"/>
              </a:rPr>
              <a:t>여지가 없는지 확인 필요</a:t>
            </a:r>
            <a:endParaRPr lang="en-US" altLang="ko-KR" spc="-50" dirty="0">
              <a:latin typeface="+mn-ea"/>
            </a:endParaRPr>
          </a:p>
        </p:txBody>
      </p:sp>
    </p:spTree>
    <p:extLst>
      <p:ext uri="{BB962C8B-B14F-4D97-AF65-F5344CB8AC3E}">
        <p14:creationId xmlns:p14="http://schemas.microsoft.com/office/powerpoint/2010/main" val="218243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34</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15-1)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7969534" cy="369332"/>
          </a:xfrm>
          <a:prstGeom prst="rect">
            <a:avLst/>
          </a:prstGeom>
        </p:spPr>
        <p:txBody>
          <a:bodyPr wrap="square">
            <a:spAutoFit/>
          </a:bodyPr>
          <a:lstStyle/>
          <a:p>
            <a:pPr latinLnBrk="0">
              <a:spcAft>
                <a:spcPts val="600"/>
              </a:spcAft>
            </a:pPr>
            <a:r>
              <a:rPr lang="en-US" altLang="ko-KR" b="1" u="sng" dirty="0">
                <a:latin typeface="+mn-ea"/>
              </a:rPr>
              <a:t>2018 HKIAC ADMINISTERED ARBITRATION RULES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514" y="1730436"/>
            <a:ext cx="10989572" cy="452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562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35</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15-2)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7969534" cy="369332"/>
          </a:xfrm>
          <a:prstGeom prst="rect">
            <a:avLst/>
          </a:prstGeom>
        </p:spPr>
        <p:txBody>
          <a:bodyPr wrap="square">
            <a:spAutoFit/>
          </a:bodyPr>
          <a:lstStyle/>
          <a:p>
            <a:pPr latinLnBrk="0">
              <a:spcAft>
                <a:spcPts val="600"/>
              </a:spcAft>
            </a:pPr>
            <a:r>
              <a:rPr lang="en-US" altLang="ko-KR" b="1" u="sng" dirty="0">
                <a:latin typeface="+mn-ea"/>
              </a:rPr>
              <a:t>EMERGENCY ARBITRATOR PROCEDURE</a:t>
            </a:r>
          </a:p>
        </p:txBody>
      </p:sp>
      <p:pic>
        <p:nvPicPr>
          <p:cNvPr id="10" name="Picture 56">
            <a:extLst>
              <a:ext uri="{FF2B5EF4-FFF2-40B4-BE49-F238E27FC236}">
                <a16:creationId xmlns="" xmlns:a16="http://schemas.microsoft.com/office/drawing/2014/main" id="{F79CD55C-26BD-4D93-B67A-AAF7AABC39A1}"/>
              </a:ext>
            </a:extLst>
          </p:cNvPr>
          <p:cNvPicPr>
            <a:picLocks noChangeAspect="1"/>
          </p:cNvPicPr>
          <p:nvPr/>
        </p:nvPicPr>
        <p:blipFill>
          <a:blip r:embed="rId2">
            <a:alphaModFix/>
          </a:blip>
          <a:stretch>
            <a:fillRect/>
          </a:stretch>
        </p:blipFill>
        <p:spPr>
          <a:xfrm>
            <a:off x="2539249" y="2093293"/>
            <a:ext cx="7119103" cy="3960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7908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36</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15-3)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7969534" cy="369332"/>
          </a:xfrm>
          <a:prstGeom prst="rect">
            <a:avLst/>
          </a:prstGeom>
        </p:spPr>
        <p:txBody>
          <a:bodyPr wrap="square">
            <a:spAutoFit/>
          </a:bodyPr>
          <a:lstStyle/>
          <a:p>
            <a:pPr latinLnBrk="0">
              <a:spcAft>
                <a:spcPts val="600"/>
              </a:spcAft>
            </a:pPr>
            <a:r>
              <a:rPr lang="en-US" altLang="ko-KR" b="1" u="sng" dirty="0">
                <a:latin typeface="+mn-ea"/>
              </a:rPr>
              <a:t>EMERGENCY ARBITRATOR V.S. COURT RELIEF</a:t>
            </a:r>
          </a:p>
        </p:txBody>
      </p:sp>
      <p:grpSp>
        <p:nvGrpSpPr>
          <p:cNvPr id="11" name="Group 1">
            <a:extLst>
              <a:ext uri="{FF2B5EF4-FFF2-40B4-BE49-F238E27FC236}">
                <a16:creationId xmlns="" xmlns:a16="http://schemas.microsoft.com/office/drawing/2014/main" id="{00DE4AD0-4E5A-425C-B89D-3B4C936E6D8E}"/>
              </a:ext>
            </a:extLst>
          </p:cNvPr>
          <p:cNvGrpSpPr/>
          <p:nvPr/>
        </p:nvGrpSpPr>
        <p:grpSpPr>
          <a:xfrm>
            <a:off x="1663701" y="1795660"/>
            <a:ext cx="8722320" cy="4608000"/>
            <a:chOff x="123764" y="1268762"/>
            <a:chExt cx="8722320" cy="5038387"/>
          </a:xfrm>
        </p:grpSpPr>
        <p:sp>
          <p:nvSpPr>
            <p:cNvPr id="13" name="Rectangle 8">
              <a:extLst>
                <a:ext uri="{FF2B5EF4-FFF2-40B4-BE49-F238E27FC236}">
                  <a16:creationId xmlns="" xmlns:a16="http://schemas.microsoft.com/office/drawing/2014/main" id="{098E4D25-A6EA-4C48-9CED-C7598234643B}"/>
                </a:ext>
              </a:extLst>
            </p:cNvPr>
            <p:cNvSpPr>
              <a:spLocks noChangeArrowheads="1"/>
            </p:cNvSpPr>
            <p:nvPr/>
          </p:nvSpPr>
          <p:spPr bwMode="gray">
            <a:xfrm>
              <a:off x="1804740" y="1268762"/>
              <a:ext cx="1332000" cy="754293"/>
            </a:xfrm>
            <a:prstGeom prst="rect">
              <a:avLst/>
            </a:prstGeom>
            <a:solidFill>
              <a:srgbClr val="006595"/>
            </a:solidFill>
            <a:ln w="9525">
              <a:solidFill>
                <a:schemeClr val="accent1"/>
              </a:solidFill>
            </a:ln>
          </p:spPr>
          <p:txBody>
            <a:bodyPr lIns="36000" rIns="36000" anchor="ctr"/>
            <a:lstStyle>
              <a:lvl1pPr defTabSz="847725">
                <a:defRPr sz="1500">
                  <a:solidFill>
                    <a:schemeClr val="tx1"/>
                  </a:solidFill>
                  <a:latin typeface="Arial" panose="020B0604020202020204" pitchFamily="34" charset="0"/>
                </a:defRPr>
              </a:lvl1pPr>
              <a:lvl2pPr marL="742950" indent="-285750" defTabSz="847725">
                <a:defRPr sz="1500">
                  <a:solidFill>
                    <a:schemeClr val="tx1"/>
                  </a:solidFill>
                  <a:latin typeface="Arial" panose="020B0604020202020204" pitchFamily="34" charset="0"/>
                </a:defRPr>
              </a:lvl2pPr>
              <a:lvl3pPr marL="1143000" indent="-228600" defTabSz="847725">
                <a:defRPr sz="1500">
                  <a:solidFill>
                    <a:schemeClr val="tx1"/>
                  </a:solidFill>
                  <a:latin typeface="Arial" panose="020B0604020202020204" pitchFamily="34" charset="0"/>
                </a:defRPr>
              </a:lvl3pPr>
              <a:lvl4pPr marL="1600200" indent="-228600" defTabSz="847725">
                <a:defRPr sz="1500">
                  <a:solidFill>
                    <a:schemeClr val="tx1"/>
                  </a:solidFill>
                  <a:latin typeface="Arial" panose="020B0604020202020204" pitchFamily="34" charset="0"/>
                </a:defRPr>
              </a:lvl4pPr>
              <a:lvl5pPr marL="2057400" indent="-228600" defTabSz="847725">
                <a:defRPr sz="1500">
                  <a:solidFill>
                    <a:schemeClr val="tx1"/>
                  </a:solidFill>
                  <a:latin typeface="Arial" panose="020B0604020202020204" pitchFamily="34" charset="0"/>
                </a:defRPr>
              </a:lvl5pPr>
              <a:lvl6pPr marL="2514600" indent="-228600" algn="ctr" defTabSz="847725"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defTabSz="847725"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defTabSz="847725"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defTabSz="847725" eaLnBrk="0" fontAlgn="base" hangingPunct="0">
                <a:spcBef>
                  <a:spcPct val="50000"/>
                </a:spcBef>
                <a:spcAft>
                  <a:spcPct val="0"/>
                </a:spcAft>
                <a:defRPr sz="1500">
                  <a:solidFill>
                    <a:schemeClr val="tx1"/>
                  </a:solidFill>
                  <a:latin typeface="Arial" panose="020B0604020202020204" pitchFamily="34" charset="0"/>
                </a:defRPr>
              </a:lvl9pPr>
            </a:lstStyle>
            <a:p>
              <a:pPr lvl="0" algn="ctr" defTabSz="914400">
                <a:spcBef>
                  <a:spcPct val="0"/>
                </a:spcBef>
              </a:pPr>
              <a:r>
                <a:rPr lang="en-US" altLang="en-US" sz="1300" b="1" dirty="0" smtClean="0">
                  <a:solidFill>
                    <a:srgbClr val="FFFFFF"/>
                  </a:solidFill>
                </a:rPr>
                <a:t>Confidentiality</a:t>
              </a:r>
              <a:endParaRPr lang="en-US" altLang="en-US" sz="1300" b="1" dirty="0">
                <a:solidFill>
                  <a:srgbClr val="FFFFFF"/>
                </a:solidFill>
              </a:endParaRPr>
            </a:p>
          </p:txBody>
        </p:sp>
        <p:sp>
          <p:nvSpPr>
            <p:cNvPr id="14" name="Rectangle 8">
              <a:extLst>
                <a:ext uri="{FF2B5EF4-FFF2-40B4-BE49-F238E27FC236}">
                  <a16:creationId xmlns="" xmlns:a16="http://schemas.microsoft.com/office/drawing/2014/main" id="{0EF9938A-1DFF-48B5-9446-2E7A6AFF6F9F}"/>
                </a:ext>
              </a:extLst>
            </p:cNvPr>
            <p:cNvSpPr>
              <a:spLocks noChangeArrowheads="1"/>
            </p:cNvSpPr>
            <p:nvPr/>
          </p:nvSpPr>
          <p:spPr bwMode="gray">
            <a:xfrm>
              <a:off x="3232076" y="1268762"/>
              <a:ext cx="1332000" cy="754293"/>
            </a:xfrm>
            <a:prstGeom prst="rect">
              <a:avLst/>
            </a:prstGeom>
            <a:solidFill>
              <a:schemeClr val="accent2"/>
            </a:solidFill>
            <a:ln w="9525">
              <a:solidFill>
                <a:schemeClr val="accent2"/>
              </a:solidFill>
            </a:ln>
          </p:spPr>
          <p:txBody>
            <a:bodyPr anchor="ctr"/>
            <a:lstStyle>
              <a:lvl1pPr defTabSz="847725">
                <a:defRPr sz="1500">
                  <a:solidFill>
                    <a:schemeClr val="tx1"/>
                  </a:solidFill>
                  <a:latin typeface="Arial" panose="020B0604020202020204" pitchFamily="34" charset="0"/>
                </a:defRPr>
              </a:lvl1pPr>
              <a:lvl2pPr marL="742950" indent="-285750" defTabSz="847725">
                <a:defRPr sz="1500">
                  <a:solidFill>
                    <a:schemeClr val="tx1"/>
                  </a:solidFill>
                  <a:latin typeface="Arial" panose="020B0604020202020204" pitchFamily="34" charset="0"/>
                </a:defRPr>
              </a:lvl2pPr>
              <a:lvl3pPr marL="1143000" indent="-228600" defTabSz="847725">
                <a:defRPr sz="1500">
                  <a:solidFill>
                    <a:schemeClr val="tx1"/>
                  </a:solidFill>
                  <a:latin typeface="Arial" panose="020B0604020202020204" pitchFamily="34" charset="0"/>
                </a:defRPr>
              </a:lvl3pPr>
              <a:lvl4pPr marL="1600200" indent="-228600" defTabSz="847725">
                <a:defRPr sz="1500">
                  <a:solidFill>
                    <a:schemeClr val="tx1"/>
                  </a:solidFill>
                  <a:latin typeface="Arial" panose="020B0604020202020204" pitchFamily="34" charset="0"/>
                </a:defRPr>
              </a:lvl4pPr>
              <a:lvl5pPr marL="2057400" indent="-228600" defTabSz="847725">
                <a:defRPr sz="1500">
                  <a:solidFill>
                    <a:schemeClr val="tx1"/>
                  </a:solidFill>
                  <a:latin typeface="Arial" panose="020B0604020202020204" pitchFamily="34" charset="0"/>
                </a:defRPr>
              </a:lvl5pPr>
              <a:lvl6pPr marL="2514600" indent="-228600" algn="ctr" defTabSz="847725"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defTabSz="847725"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defTabSz="847725"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defTabSz="847725" eaLnBrk="0" fontAlgn="base" hangingPunct="0">
                <a:spcBef>
                  <a:spcPct val="50000"/>
                </a:spcBef>
                <a:spcAft>
                  <a:spcPct val="0"/>
                </a:spcAft>
                <a:defRPr sz="1500">
                  <a:solidFill>
                    <a:schemeClr val="tx1"/>
                  </a:solidFill>
                  <a:latin typeface="Arial" panose="020B0604020202020204" pitchFamily="34" charset="0"/>
                </a:defRPr>
              </a:lvl9pPr>
            </a:lstStyle>
            <a:p>
              <a:pPr lvl="0" algn="ctr" defTabSz="914400">
                <a:spcBef>
                  <a:spcPct val="0"/>
                </a:spcBef>
              </a:pPr>
              <a:r>
                <a:rPr lang="en-US" altLang="en-US" sz="1300" b="1">
                  <a:solidFill>
                    <a:srgbClr val="FFFFFF"/>
                  </a:solidFill>
                </a:rPr>
                <a:t>Timing</a:t>
              </a:r>
            </a:p>
          </p:txBody>
        </p:sp>
        <p:sp>
          <p:nvSpPr>
            <p:cNvPr id="15" name="Rectangle 8">
              <a:extLst>
                <a:ext uri="{FF2B5EF4-FFF2-40B4-BE49-F238E27FC236}">
                  <a16:creationId xmlns="" xmlns:a16="http://schemas.microsoft.com/office/drawing/2014/main" id="{D9D7222F-37BC-4F40-8378-12B9544AE5D3}"/>
                </a:ext>
              </a:extLst>
            </p:cNvPr>
            <p:cNvSpPr>
              <a:spLocks noChangeArrowheads="1"/>
            </p:cNvSpPr>
            <p:nvPr/>
          </p:nvSpPr>
          <p:spPr bwMode="gray">
            <a:xfrm>
              <a:off x="6086748" y="1268763"/>
              <a:ext cx="1332000" cy="754293"/>
            </a:xfrm>
            <a:prstGeom prst="rect">
              <a:avLst/>
            </a:prstGeom>
            <a:solidFill>
              <a:schemeClr val="accent4"/>
            </a:solidFill>
            <a:ln w="9525">
              <a:solidFill>
                <a:schemeClr val="accent4"/>
              </a:solidFill>
            </a:ln>
          </p:spPr>
          <p:txBody>
            <a:bodyPr anchor="ctr"/>
            <a:lstStyle>
              <a:lvl1pPr defTabSz="847725">
                <a:defRPr sz="1500">
                  <a:solidFill>
                    <a:schemeClr val="tx1"/>
                  </a:solidFill>
                  <a:latin typeface="Arial" panose="020B0604020202020204" pitchFamily="34" charset="0"/>
                </a:defRPr>
              </a:lvl1pPr>
              <a:lvl2pPr marL="742950" indent="-285750" defTabSz="847725">
                <a:defRPr sz="1500">
                  <a:solidFill>
                    <a:schemeClr val="tx1"/>
                  </a:solidFill>
                  <a:latin typeface="Arial" panose="020B0604020202020204" pitchFamily="34" charset="0"/>
                </a:defRPr>
              </a:lvl2pPr>
              <a:lvl3pPr marL="1143000" indent="-228600" defTabSz="847725">
                <a:defRPr sz="1500">
                  <a:solidFill>
                    <a:schemeClr val="tx1"/>
                  </a:solidFill>
                  <a:latin typeface="Arial" panose="020B0604020202020204" pitchFamily="34" charset="0"/>
                </a:defRPr>
              </a:lvl3pPr>
              <a:lvl4pPr marL="1600200" indent="-228600" defTabSz="847725">
                <a:defRPr sz="1500">
                  <a:solidFill>
                    <a:schemeClr val="tx1"/>
                  </a:solidFill>
                  <a:latin typeface="Arial" panose="020B0604020202020204" pitchFamily="34" charset="0"/>
                </a:defRPr>
              </a:lvl4pPr>
              <a:lvl5pPr marL="2057400" indent="-228600" defTabSz="847725">
                <a:defRPr sz="1500">
                  <a:solidFill>
                    <a:schemeClr val="tx1"/>
                  </a:solidFill>
                  <a:latin typeface="Arial" panose="020B0604020202020204" pitchFamily="34" charset="0"/>
                </a:defRPr>
              </a:lvl5pPr>
              <a:lvl6pPr marL="2514600" indent="-228600" algn="ctr" defTabSz="847725"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defTabSz="847725"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defTabSz="847725"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defTabSz="847725" eaLnBrk="0" fontAlgn="base" hangingPunct="0">
                <a:spcBef>
                  <a:spcPct val="50000"/>
                </a:spcBef>
                <a:spcAft>
                  <a:spcPct val="0"/>
                </a:spcAft>
                <a:defRPr sz="1500">
                  <a:solidFill>
                    <a:schemeClr val="tx1"/>
                  </a:solidFill>
                  <a:latin typeface="Arial" panose="020B0604020202020204" pitchFamily="34" charset="0"/>
                </a:defRPr>
              </a:lvl9pPr>
            </a:lstStyle>
            <a:p>
              <a:pPr lvl="0" algn="ctr" defTabSz="914400">
                <a:spcBef>
                  <a:spcPct val="0"/>
                </a:spcBef>
              </a:pPr>
              <a:r>
                <a:rPr lang="en-US" altLang="en-US" sz="1300" b="1">
                  <a:solidFill>
                    <a:schemeClr val="bg1"/>
                  </a:solidFill>
                </a:rPr>
                <a:t>Ex parte</a:t>
              </a:r>
            </a:p>
          </p:txBody>
        </p:sp>
        <p:sp>
          <p:nvSpPr>
            <p:cNvPr id="16" name="Rectangle 8">
              <a:extLst>
                <a:ext uri="{FF2B5EF4-FFF2-40B4-BE49-F238E27FC236}">
                  <a16:creationId xmlns="" xmlns:a16="http://schemas.microsoft.com/office/drawing/2014/main" id="{FF911A0D-46A6-47D8-9F03-91395D04FA86}"/>
                </a:ext>
              </a:extLst>
            </p:cNvPr>
            <p:cNvSpPr>
              <a:spLocks noChangeArrowheads="1"/>
            </p:cNvSpPr>
            <p:nvPr/>
          </p:nvSpPr>
          <p:spPr bwMode="gray">
            <a:xfrm>
              <a:off x="7514084" y="1268762"/>
              <a:ext cx="1332000" cy="754293"/>
            </a:xfrm>
            <a:prstGeom prst="rect">
              <a:avLst/>
            </a:prstGeom>
            <a:solidFill>
              <a:schemeClr val="accent5"/>
            </a:solidFill>
            <a:ln w="9525">
              <a:solidFill>
                <a:schemeClr val="accent5"/>
              </a:solidFill>
            </a:ln>
          </p:spPr>
          <p:txBody>
            <a:bodyPr anchor="ctr"/>
            <a:lstStyle>
              <a:lvl1pPr defTabSz="847725">
                <a:defRPr sz="1500">
                  <a:solidFill>
                    <a:schemeClr val="tx1"/>
                  </a:solidFill>
                  <a:latin typeface="Arial" panose="020B0604020202020204" pitchFamily="34" charset="0"/>
                </a:defRPr>
              </a:lvl1pPr>
              <a:lvl2pPr marL="742950" indent="-285750" defTabSz="847725">
                <a:defRPr sz="1500">
                  <a:solidFill>
                    <a:schemeClr val="tx1"/>
                  </a:solidFill>
                  <a:latin typeface="Arial" panose="020B0604020202020204" pitchFamily="34" charset="0"/>
                </a:defRPr>
              </a:lvl2pPr>
              <a:lvl3pPr marL="1143000" indent="-228600" defTabSz="847725">
                <a:defRPr sz="1500">
                  <a:solidFill>
                    <a:schemeClr val="tx1"/>
                  </a:solidFill>
                  <a:latin typeface="Arial" panose="020B0604020202020204" pitchFamily="34" charset="0"/>
                </a:defRPr>
              </a:lvl3pPr>
              <a:lvl4pPr marL="1600200" indent="-228600" defTabSz="847725">
                <a:defRPr sz="1500">
                  <a:solidFill>
                    <a:schemeClr val="tx1"/>
                  </a:solidFill>
                  <a:latin typeface="Arial" panose="020B0604020202020204" pitchFamily="34" charset="0"/>
                </a:defRPr>
              </a:lvl4pPr>
              <a:lvl5pPr marL="2057400" indent="-228600" defTabSz="847725">
                <a:defRPr sz="1500">
                  <a:solidFill>
                    <a:schemeClr val="tx1"/>
                  </a:solidFill>
                  <a:latin typeface="Arial" panose="020B0604020202020204" pitchFamily="34" charset="0"/>
                </a:defRPr>
              </a:lvl5pPr>
              <a:lvl6pPr marL="2514600" indent="-228600" algn="ctr" defTabSz="847725"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defTabSz="847725"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defTabSz="847725"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defTabSz="847725" eaLnBrk="0" fontAlgn="base" hangingPunct="0">
                <a:spcBef>
                  <a:spcPct val="50000"/>
                </a:spcBef>
                <a:spcAft>
                  <a:spcPct val="0"/>
                </a:spcAft>
                <a:defRPr sz="1500">
                  <a:solidFill>
                    <a:schemeClr val="tx1"/>
                  </a:solidFill>
                  <a:latin typeface="Arial" panose="020B0604020202020204" pitchFamily="34" charset="0"/>
                </a:defRPr>
              </a:lvl9pPr>
            </a:lstStyle>
            <a:p>
              <a:pPr lvl="0" algn="ctr" defTabSz="914400">
                <a:spcBef>
                  <a:spcPct val="0"/>
                </a:spcBef>
              </a:pPr>
              <a:r>
                <a:rPr lang="en-US" altLang="en-US" sz="1300" b="1"/>
                <a:t>Enforcement</a:t>
              </a:r>
            </a:p>
          </p:txBody>
        </p:sp>
        <p:sp>
          <p:nvSpPr>
            <p:cNvPr id="17" name="Rectangle 8">
              <a:extLst>
                <a:ext uri="{FF2B5EF4-FFF2-40B4-BE49-F238E27FC236}">
                  <a16:creationId xmlns="" xmlns:a16="http://schemas.microsoft.com/office/drawing/2014/main" id="{8D0D32A0-8D99-4FCA-87C2-A00E1FB4A8DB}"/>
                </a:ext>
              </a:extLst>
            </p:cNvPr>
            <p:cNvSpPr>
              <a:spLocks noChangeArrowheads="1"/>
            </p:cNvSpPr>
            <p:nvPr/>
          </p:nvSpPr>
          <p:spPr bwMode="gray">
            <a:xfrm>
              <a:off x="4659412" y="1268762"/>
              <a:ext cx="1332000" cy="754293"/>
            </a:xfrm>
            <a:prstGeom prst="rect">
              <a:avLst/>
            </a:prstGeom>
            <a:solidFill>
              <a:schemeClr val="accent3"/>
            </a:solidFill>
            <a:ln w="9525">
              <a:solidFill>
                <a:schemeClr val="accent3"/>
              </a:solidFill>
            </a:ln>
          </p:spPr>
          <p:txBody>
            <a:bodyPr anchor="ctr"/>
            <a:lstStyle>
              <a:lvl1pPr defTabSz="847725">
                <a:defRPr sz="1500">
                  <a:solidFill>
                    <a:schemeClr val="tx1"/>
                  </a:solidFill>
                  <a:latin typeface="Arial" panose="020B0604020202020204" pitchFamily="34" charset="0"/>
                </a:defRPr>
              </a:lvl1pPr>
              <a:lvl2pPr marL="742950" indent="-285750" defTabSz="847725">
                <a:defRPr sz="1500">
                  <a:solidFill>
                    <a:schemeClr val="tx1"/>
                  </a:solidFill>
                  <a:latin typeface="Arial" panose="020B0604020202020204" pitchFamily="34" charset="0"/>
                </a:defRPr>
              </a:lvl2pPr>
              <a:lvl3pPr marL="1143000" indent="-228600" defTabSz="847725">
                <a:defRPr sz="1500">
                  <a:solidFill>
                    <a:schemeClr val="tx1"/>
                  </a:solidFill>
                  <a:latin typeface="Arial" panose="020B0604020202020204" pitchFamily="34" charset="0"/>
                </a:defRPr>
              </a:lvl3pPr>
              <a:lvl4pPr marL="1600200" indent="-228600" defTabSz="847725">
                <a:defRPr sz="1500">
                  <a:solidFill>
                    <a:schemeClr val="tx1"/>
                  </a:solidFill>
                  <a:latin typeface="Arial" panose="020B0604020202020204" pitchFamily="34" charset="0"/>
                </a:defRPr>
              </a:lvl4pPr>
              <a:lvl5pPr marL="2057400" indent="-228600" defTabSz="847725">
                <a:defRPr sz="1500">
                  <a:solidFill>
                    <a:schemeClr val="tx1"/>
                  </a:solidFill>
                  <a:latin typeface="Arial" panose="020B0604020202020204" pitchFamily="34" charset="0"/>
                </a:defRPr>
              </a:lvl5pPr>
              <a:lvl6pPr marL="2514600" indent="-228600" algn="ctr" defTabSz="847725" eaLnBrk="0" fontAlgn="base" hangingPunct="0">
                <a:spcBef>
                  <a:spcPct val="50000"/>
                </a:spcBef>
                <a:spcAft>
                  <a:spcPct val="0"/>
                </a:spcAft>
                <a:defRPr sz="1500">
                  <a:solidFill>
                    <a:schemeClr val="tx1"/>
                  </a:solidFill>
                  <a:latin typeface="Arial" panose="020B0604020202020204" pitchFamily="34" charset="0"/>
                </a:defRPr>
              </a:lvl6pPr>
              <a:lvl7pPr marL="2971800" indent="-228600" algn="ctr" defTabSz="847725" eaLnBrk="0" fontAlgn="base" hangingPunct="0">
                <a:spcBef>
                  <a:spcPct val="50000"/>
                </a:spcBef>
                <a:spcAft>
                  <a:spcPct val="0"/>
                </a:spcAft>
                <a:defRPr sz="1500">
                  <a:solidFill>
                    <a:schemeClr val="tx1"/>
                  </a:solidFill>
                  <a:latin typeface="Arial" panose="020B0604020202020204" pitchFamily="34" charset="0"/>
                </a:defRPr>
              </a:lvl7pPr>
              <a:lvl8pPr marL="3429000" indent="-228600" algn="ctr" defTabSz="847725" eaLnBrk="0" fontAlgn="base" hangingPunct="0">
                <a:spcBef>
                  <a:spcPct val="50000"/>
                </a:spcBef>
                <a:spcAft>
                  <a:spcPct val="0"/>
                </a:spcAft>
                <a:defRPr sz="1500">
                  <a:solidFill>
                    <a:schemeClr val="tx1"/>
                  </a:solidFill>
                  <a:latin typeface="Arial" panose="020B0604020202020204" pitchFamily="34" charset="0"/>
                </a:defRPr>
              </a:lvl8pPr>
              <a:lvl9pPr marL="3886200" indent="-228600" algn="ctr" defTabSz="847725" eaLnBrk="0" fontAlgn="base" hangingPunct="0">
                <a:spcBef>
                  <a:spcPct val="50000"/>
                </a:spcBef>
                <a:spcAft>
                  <a:spcPct val="0"/>
                </a:spcAft>
                <a:defRPr sz="1500">
                  <a:solidFill>
                    <a:schemeClr val="tx1"/>
                  </a:solidFill>
                  <a:latin typeface="Arial" panose="020B0604020202020204" pitchFamily="34" charset="0"/>
                </a:defRPr>
              </a:lvl9pPr>
            </a:lstStyle>
            <a:p>
              <a:pPr lvl="0" algn="ctr" defTabSz="914400">
                <a:spcBef>
                  <a:spcPct val="0"/>
                </a:spcBef>
              </a:pPr>
              <a:r>
                <a:rPr lang="en-US" altLang="en-US" sz="1300" b="1">
                  <a:solidFill>
                    <a:srgbClr val="FFFFFF"/>
                  </a:solidFill>
                </a:rPr>
                <a:t>Third Parties</a:t>
              </a:r>
            </a:p>
          </p:txBody>
        </p:sp>
        <p:sp>
          <p:nvSpPr>
            <p:cNvPr id="18" name="Pentagon 7">
              <a:extLst>
                <a:ext uri="{FF2B5EF4-FFF2-40B4-BE49-F238E27FC236}">
                  <a16:creationId xmlns="" xmlns:a16="http://schemas.microsoft.com/office/drawing/2014/main" id="{33501932-93D4-4365-AACB-119EDEB9CD59}"/>
                </a:ext>
              </a:extLst>
            </p:cNvPr>
            <p:cNvSpPr/>
            <p:nvPr/>
          </p:nvSpPr>
          <p:spPr bwMode="auto">
            <a:xfrm rot="5400000">
              <a:off x="327315" y="3497727"/>
              <a:ext cx="4286839" cy="1331990"/>
            </a:xfrm>
            <a:prstGeom prst="homePlate">
              <a:avLst>
                <a:gd name="adj" fmla="val 29888"/>
              </a:avLst>
            </a:prstGeom>
            <a:solidFill>
              <a:srgbClr val="EAEFF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47725" rtl="0" eaLnBrk="0" fontAlgn="base" latinLnBrk="0" hangingPunct="0">
                <a:lnSpc>
                  <a:spcPct val="100000"/>
                </a:lnSpc>
                <a:spcBef>
                  <a:spcPct val="50000"/>
                </a:spcBef>
                <a:spcAft>
                  <a:spcPct val="0"/>
                </a:spcAft>
                <a:buClrTx/>
                <a:buSzTx/>
                <a:buFontTx/>
                <a:buNone/>
              </a:pPr>
              <a:endParaRPr kumimoji="0" lang="en-GB" sz="1500" b="0" i="0" u="none" strike="noStrike" cap="none" normalizeH="0" baseline="0">
                <a:ln>
                  <a:noFill/>
                </a:ln>
                <a:solidFill>
                  <a:schemeClr val="tx1"/>
                </a:solidFill>
                <a:effectLst/>
                <a:latin typeface="Arial"/>
              </a:endParaRPr>
            </a:p>
          </p:txBody>
        </p:sp>
        <p:sp>
          <p:nvSpPr>
            <p:cNvPr id="19" name="Pentagon 8">
              <a:extLst>
                <a:ext uri="{FF2B5EF4-FFF2-40B4-BE49-F238E27FC236}">
                  <a16:creationId xmlns="" xmlns:a16="http://schemas.microsoft.com/office/drawing/2014/main" id="{48D192AC-608B-463D-8B9B-BB198BD424BE}"/>
                </a:ext>
              </a:extLst>
            </p:cNvPr>
            <p:cNvSpPr/>
            <p:nvPr/>
          </p:nvSpPr>
          <p:spPr bwMode="auto">
            <a:xfrm rot="5400000">
              <a:off x="1754656" y="3497725"/>
              <a:ext cx="4286839" cy="1332000"/>
            </a:xfrm>
            <a:prstGeom prst="homePlate">
              <a:avLst>
                <a:gd name="adj" fmla="val 29888"/>
              </a:avLst>
            </a:prstGeom>
            <a:solidFill>
              <a:srgbClr val="EAEFF1"/>
            </a:soli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47725" rtl="0" eaLnBrk="0" fontAlgn="base" latinLnBrk="0" hangingPunct="0">
                <a:lnSpc>
                  <a:spcPct val="100000"/>
                </a:lnSpc>
                <a:spcBef>
                  <a:spcPct val="50000"/>
                </a:spcBef>
                <a:spcAft>
                  <a:spcPct val="0"/>
                </a:spcAft>
                <a:buClrTx/>
                <a:buSzTx/>
                <a:buFontTx/>
                <a:buNone/>
              </a:pPr>
              <a:endParaRPr kumimoji="0" lang="en-GB" sz="1500" b="0" i="0" u="none" strike="noStrike" cap="none" normalizeH="0" baseline="0">
                <a:ln>
                  <a:noFill/>
                </a:ln>
                <a:solidFill>
                  <a:schemeClr val="tx1"/>
                </a:solidFill>
                <a:effectLst/>
                <a:latin typeface="Arial"/>
              </a:endParaRPr>
            </a:p>
          </p:txBody>
        </p:sp>
        <p:sp>
          <p:nvSpPr>
            <p:cNvPr id="20" name="Pentagon 9">
              <a:extLst>
                <a:ext uri="{FF2B5EF4-FFF2-40B4-BE49-F238E27FC236}">
                  <a16:creationId xmlns="" xmlns:a16="http://schemas.microsoft.com/office/drawing/2014/main" id="{44E51E93-D504-4409-90DE-6F582E7E55F9}"/>
                </a:ext>
              </a:extLst>
            </p:cNvPr>
            <p:cNvSpPr/>
            <p:nvPr/>
          </p:nvSpPr>
          <p:spPr bwMode="auto">
            <a:xfrm rot="5400000">
              <a:off x="3181992" y="3497728"/>
              <a:ext cx="4286839" cy="1332000"/>
            </a:xfrm>
            <a:prstGeom prst="homePlate">
              <a:avLst>
                <a:gd name="adj" fmla="val 29888"/>
              </a:avLst>
            </a:prstGeom>
            <a:solidFill>
              <a:srgbClr val="EAEFF1"/>
            </a:solidFill>
            <a:ln w="9525"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47725" rtl="0" eaLnBrk="0" fontAlgn="base" latinLnBrk="0" hangingPunct="0">
                <a:lnSpc>
                  <a:spcPct val="100000"/>
                </a:lnSpc>
                <a:spcBef>
                  <a:spcPct val="50000"/>
                </a:spcBef>
                <a:spcAft>
                  <a:spcPct val="0"/>
                </a:spcAft>
                <a:buClrTx/>
                <a:buSzTx/>
                <a:buFontTx/>
                <a:buNone/>
              </a:pPr>
              <a:endParaRPr kumimoji="0" lang="en-GB" sz="1500" b="0" i="0" u="none" strike="noStrike" cap="none" normalizeH="0" baseline="0">
                <a:ln>
                  <a:noFill/>
                </a:ln>
                <a:solidFill>
                  <a:schemeClr val="tx1"/>
                </a:solidFill>
                <a:effectLst/>
                <a:latin typeface="Arial"/>
              </a:endParaRPr>
            </a:p>
          </p:txBody>
        </p:sp>
        <p:sp>
          <p:nvSpPr>
            <p:cNvPr id="21" name="Pentagon 10">
              <a:extLst>
                <a:ext uri="{FF2B5EF4-FFF2-40B4-BE49-F238E27FC236}">
                  <a16:creationId xmlns="" xmlns:a16="http://schemas.microsoft.com/office/drawing/2014/main" id="{25AF28A9-DF46-4D7A-AB65-532C136EBC78}"/>
                </a:ext>
              </a:extLst>
            </p:cNvPr>
            <p:cNvSpPr/>
            <p:nvPr/>
          </p:nvSpPr>
          <p:spPr bwMode="auto">
            <a:xfrm rot="5400000">
              <a:off x="6036664" y="3497730"/>
              <a:ext cx="4286839" cy="1332000"/>
            </a:xfrm>
            <a:prstGeom prst="homePlate">
              <a:avLst>
                <a:gd name="adj" fmla="val 29888"/>
              </a:avLst>
            </a:prstGeom>
            <a:solidFill>
              <a:srgbClr val="EAEFF1"/>
            </a:solid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47725" rtl="0" eaLnBrk="0" fontAlgn="base" latinLnBrk="0" hangingPunct="0">
                <a:lnSpc>
                  <a:spcPct val="100000"/>
                </a:lnSpc>
                <a:spcBef>
                  <a:spcPct val="50000"/>
                </a:spcBef>
                <a:spcAft>
                  <a:spcPct val="0"/>
                </a:spcAft>
                <a:buClrTx/>
                <a:buSzTx/>
                <a:buFontTx/>
                <a:buNone/>
              </a:pPr>
              <a:endParaRPr kumimoji="0" lang="en-GB" sz="1500" b="0" i="0" u="none" strike="noStrike" cap="none" normalizeH="0" baseline="0">
                <a:ln>
                  <a:noFill/>
                </a:ln>
                <a:solidFill>
                  <a:schemeClr val="tx1"/>
                </a:solidFill>
                <a:effectLst/>
                <a:latin typeface="Arial"/>
              </a:endParaRPr>
            </a:p>
          </p:txBody>
        </p:sp>
        <p:sp>
          <p:nvSpPr>
            <p:cNvPr id="22" name="Pentagon 11">
              <a:extLst>
                <a:ext uri="{FF2B5EF4-FFF2-40B4-BE49-F238E27FC236}">
                  <a16:creationId xmlns="" xmlns:a16="http://schemas.microsoft.com/office/drawing/2014/main" id="{A14E73DD-EBAE-4FC7-8338-9F715AA000E5}"/>
                </a:ext>
              </a:extLst>
            </p:cNvPr>
            <p:cNvSpPr/>
            <p:nvPr/>
          </p:nvSpPr>
          <p:spPr bwMode="auto">
            <a:xfrm rot="5400000">
              <a:off x="4609328" y="3497729"/>
              <a:ext cx="4286839" cy="1332000"/>
            </a:xfrm>
            <a:prstGeom prst="homePlate">
              <a:avLst>
                <a:gd name="adj" fmla="val 29888"/>
              </a:avLst>
            </a:prstGeom>
            <a:solidFill>
              <a:srgbClr val="EAEFF1"/>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47725" rtl="0" eaLnBrk="0" fontAlgn="base" latinLnBrk="0" hangingPunct="0">
                <a:lnSpc>
                  <a:spcPct val="100000"/>
                </a:lnSpc>
                <a:spcBef>
                  <a:spcPct val="50000"/>
                </a:spcBef>
                <a:spcAft>
                  <a:spcPct val="0"/>
                </a:spcAft>
                <a:buClrTx/>
                <a:buSzTx/>
                <a:buFontTx/>
                <a:buNone/>
              </a:pPr>
              <a:endParaRPr kumimoji="0" lang="en-GB" sz="1500" b="0" i="0" u="none" strike="noStrike" cap="none" normalizeH="0" baseline="0">
                <a:ln>
                  <a:noFill/>
                </a:ln>
                <a:solidFill>
                  <a:schemeClr val="tx1"/>
                </a:solidFill>
                <a:effectLst/>
                <a:latin typeface="Arial"/>
              </a:endParaRPr>
            </a:p>
          </p:txBody>
        </p:sp>
        <p:grpSp>
          <p:nvGrpSpPr>
            <p:cNvPr id="23" name="Group 12">
              <a:extLst>
                <a:ext uri="{FF2B5EF4-FFF2-40B4-BE49-F238E27FC236}">
                  <a16:creationId xmlns="" xmlns:a16="http://schemas.microsoft.com/office/drawing/2014/main" id="{139CFDAA-30FB-455E-8E6A-094955804C18}"/>
                </a:ext>
              </a:extLst>
            </p:cNvPr>
            <p:cNvGrpSpPr/>
            <p:nvPr/>
          </p:nvGrpSpPr>
          <p:grpSpPr>
            <a:xfrm>
              <a:off x="123764" y="2120764"/>
              <a:ext cx="1567937" cy="1109651"/>
              <a:chOff x="123764" y="2120762"/>
              <a:chExt cx="1567937" cy="1109651"/>
            </a:xfrm>
          </p:grpSpPr>
          <p:sp>
            <p:nvSpPr>
              <p:cNvPr id="60" name="Parallelogram 49">
                <a:extLst>
                  <a:ext uri="{FF2B5EF4-FFF2-40B4-BE49-F238E27FC236}">
                    <a16:creationId xmlns="" xmlns:a16="http://schemas.microsoft.com/office/drawing/2014/main" id="{A1221ED7-C8E8-4CF1-8A19-AAB1D50AB3DA}"/>
                  </a:ext>
                </a:extLst>
              </p:cNvPr>
              <p:cNvSpPr/>
              <p:nvPr/>
            </p:nvSpPr>
            <p:spPr bwMode="auto">
              <a:xfrm rot="5400000">
                <a:off x="812930" y="2094871"/>
                <a:ext cx="852858" cy="904639"/>
              </a:xfrm>
              <a:prstGeom prst="parallelogram">
                <a:avLst>
                  <a:gd name="adj" fmla="val 17353"/>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47725" rtl="0" eaLnBrk="0" fontAlgn="base" latinLnBrk="0" hangingPunct="0">
                  <a:lnSpc>
                    <a:spcPct val="100000"/>
                  </a:lnSpc>
                  <a:spcBef>
                    <a:spcPct val="50000"/>
                  </a:spcBef>
                  <a:spcAft>
                    <a:spcPct val="0"/>
                  </a:spcAft>
                  <a:buClrTx/>
                  <a:buSzTx/>
                  <a:buFontTx/>
                  <a:buNone/>
                </a:pPr>
                <a:endParaRPr kumimoji="0" lang="en-GB" sz="1500" b="0" i="0" u="none" strike="noStrike" cap="none" normalizeH="0" baseline="0">
                  <a:ln>
                    <a:noFill/>
                  </a:ln>
                  <a:solidFill>
                    <a:schemeClr val="tx1"/>
                  </a:solidFill>
                  <a:effectLst/>
                  <a:latin typeface="Arial"/>
                </a:endParaRPr>
              </a:p>
            </p:txBody>
          </p:sp>
          <p:sp>
            <p:nvSpPr>
              <p:cNvPr id="61" name="Rectangle 50">
                <a:extLst>
                  <a:ext uri="{FF2B5EF4-FFF2-40B4-BE49-F238E27FC236}">
                    <a16:creationId xmlns="" xmlns:a16="http://schemas.microsoft.com/office/drawing/2014/main" id="{3730C7AA-7F1C-4A1A-AF7B-9516F0B31473}"/>
                  </a:ext>
                </a:extLst>
              </p:cNvPr>
              <p:cNvSpPr/>
              <p:nvPr/>
            </p:nvSpPr>
            <p:spPr bwMode="auto">
              <a:xfrm>
                <a:off x="123764" y="2272570"/>
                <a:ext cx="1567937" cy="957843"/>
              </a:xfrm>
              <a:prstGeom prst="rect">
                <a:avLst/>
              </a:prstGeom>
              <a:solidFill>
                <a:srgbClr val="03659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r>
                  <a:rPr lang="en-US" altLang="en-US" sz="1400" b="1">
                    <a:solidFill>
                      <a:srgbClr val="FFFFFF"/>
                    </a:solidFill>
                  </a:rPr>
                  <a:t>EA</a:t>
                </a:r>
              </a:p>
            </p:txBody>
          </p:sp>
        </p:grpSp>
        <p:grpSp>
          <p:nvGrpSpPr>
            <p:cNvPr id="24" name="Group 13">
              <a:extLst>
                <a:ext uri="{FF2B5EF4-FFF2-40B4-BE49-F238E27FC236}">
                  <a16:creationId xmlns="" xmlns:a16="http://schemas.microsoft.com/office/drawing/2014/main" id="{E73DC8F9-5CFA-44A5-9F5D-626A36CC11A9}"/>
                </a:ext>
              </a:extLst>
            </p:cNvPr>
            <p:cNvGrpSpPr/>
            <p:nvPr/>
          </p:nvGrpSpPr>
          <p:grpSpPr>
            <a:xfrm>
              <a:off x="123764" y="3586164"/>
              <a:ext cx="1567938" cy="1109651"/>
              <a:chOff x="123764" y="2058843"/>
              <a:chExt cx="1567938" cy="1109651"/>
            </a:xfrm>
          </p:grpSpPr>
          <p:sp>
            <p:nvSpPr>
              <p:cNvPr id="58" name="Parallelogram 47">
                <a:extLst>
                  <a:ext uri="{FF2B5EF4-FFF2-40B4-BE49-F238E27FC236}">
                    <a16:creationId xmlns="" xmlns:a16="http://schemas.microsoft.com/office/drawing/2014/main" id="{291E6A97-3E4A-4703-AFA1-4F41455E27D6}"/>
                  </a:ext>
                </a:extLst>
              </p:cNvPr>
              <p:cNvSpPr/>
              <p:nvPr/>
            </p:nvSpPr>
            <p:spPr bwMode="auto">
              <a:xfrm rot="5400000">
                <a:off x="812930" y="2032952"/>
                <a:ext cx="852858" cy="904639"/>
              </a:xfrm>
              <a:prstGeom prst="parallelogram">
                <a:avLst>
                  <a:gd name="adj" fmla="val 17353"/>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47725" rtl="0" eaLnBrk="0" fontAlgn="base" latinLnBrk="0" hangingPunct="0">
                  <a:lnSpc>
                    <a:spcPct val="100000"/>
                  </a:lnSpc>
                  <a:spcBef>
                    <a:spcPct val="50000"/>
                  </a:spcBef>
                  <a:spcAft>
                    <a:spcPct val="0"/>
                  </a:spcAft>
                  <a:buClrTx/>
                  <a:buSzTx/>
                  <a:buFontTx/>
                  <a:buNone/>
                </a:pPr>
                <a:endParaRPr kumimoji="0" lang="en-GB" sz="1500" b="0" i="0" u="none" strike="noStrike" cap="none" normalizeH="0" baseline="0">
                  <a:ln>
                    <a:noFill/>
                  </a:ln>
                  <a:solidFill>
                    <a:schemeClr val="tx1"/>
                  </a:solidFill>
                  <a:effectLst/>
                  <a:latin typeface="Arial"/>
                </a:endParaRPr>
              </a:p>
            </p:txBody>
          </p:sp>
          <p:sp>
            <p:nvSpPr>
              <p:cNvPr id="59" name="Rectangle 48">
                <a:extLst>
                  <a:ext uri="{FF2B5EF4-FFF2-40B4-BE49-F238E27FC236}">
                    <a16:creationId xmlns="" xmlns:a16="http://schemas.microsoft.com/office/drawing/2014/main" id="{3D90A5DA-F848-47E0-AC77-ABFE548DCFCF}"/>
                  </a:ext>
                </a:extLst>
              </p:cNvPr>
              <p:cNvSpPr/>
              <p:nvPr/>
            </p:nvSpPr>
            <p:spPr bwMode="auto">
              <a:xfrm>
                <a:off x="123764" y="2210651"/>
                <a:ext cx="1567938" cy="957843"/>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latinLnBrk="0"/>
                <a:r>
                  <a:rPr lang="en-GB" altLang="en-US" sz="1400" b="1" spc="-50" dirty="0">
                    <a:solidFill>
                      <a:srgbClr val="FFFFFF"/>
                    </a:solidFill>
                  </a:rPr>
                  <a:t>Courts of seat (London, Singapore, Hong Kong)</a:t>
                </a:r>
              </a:p>
            </p:txBody>
          </p:sp>
        </p:grpSp>
        <p:grpSp>
          <p:nvGrpSpPr>
            <p:cNvPr id="25" name="Group 14">
              <a:extLst>
                <a:ext uri="{FF2B5EF4-FFF2-40B4-BE49-F238E27FC236}">
                  <a16:creationId xmlns="" xmlns:a16="http://schemas.microsoft.com/office/drawing/2014/main" id="{6914DC2D-645F-4E70-8F14-6437A7291092}"/>
                </a:ext>
              </a:extLst>
            </p:cNvPr>
            <p:cNvGrpSpPr/>
            <p:nvPr/>
          </p:nvGrpSpPr>
          <p:grpSpPr>
            <a:xfrm>
              <a:off x="1804740" y="2315813"/>
              <a:ext cx="1331989" cy="730392"/>
              <a:chOff x="1992718" y="2132858"/>
              <a:chExt cx="1331989" cy="730392"/>
            </a:xfrm>
          </p:grpSpPr>
          <p:sp>
            <p:nvSpPr>
              <p:cNvPr id="56" name="Freeform 6">
                <a:extLst>
                  <a:ext uri="{FF2B5EF4-FFF2-40B4-BE49-F238E27FC236}">
                    <a16:creationId xmlns="" xmlns:a16="http://schemas.microsoft.com/office/drawing/2014/main" id="{D2B6837F-34BC-4B35-965D-F4165E18FFB4}"/>
                  </a:ext>
                </a:extLst>
              </p:cNvPr>
              <p:cNvSpPr>
                <a:spLocks noEditPoints="1"/>
              </p:cNvSpPr>
              <p:nvPr/>
            </p:nvSpPr>
            <p:spPr bwMode="auto">
              <a:xfrm>
                <a:off x="2495852" y="2132858"/>
                <a:ext cx="375587" cy="365659"/>
              </a:xfrm>
              <a:custGeom>
                <a:avLst/>
                <a:gdLst>
                  <a:gd name="T0" fmla="*/ 0 w 2430"/>
                  <a:gd name="T1" fmla="*/ 2147483647 h 2429"/>
                  <a:gd name="T2" fmla="*/ 2147483647 w 2430"/>
                  <a:gd name="T3" fmla="*/ 0 h 2429"/>
                  <a:gd name="T4" fmla="*/ 2147483647 w 2430"/>
                  <a:gd name="T5" fmla="*/ 2147483647 h 2429"/>
                  <a:gd name="T6" fmla="*/ 2147483647 w 2430"/>
                  <a:gd name="T7" fmla="*/ 2147483647 h 2429"/>
                  <a:gd name="T8" fmla="*/ 0 w 2430"/>
                  <a:gd name="T9" fmla="*/ 2147483647 h 2429"/>
                  <a:gd name="T10" fmla="*/ 2147483647 w 2430"/>
                  <a:gd name="T11" fmla="*/ 2147483647 h 2429"/>
                  <a:gd name="T12" fmla="*/ 2147483647 w 2430"/>
                  <a:gd name="T13" fmla="*/ 2147483647 h 2429"/>
                  <a:gd name="T14" fmla="*/ 2147483647 w 2430"/>
                  <a:gd name="T15" fmla="*/ 2147483647 h 2429"/>
                  <a:gd name="T16" fmla="*/ 2147483647 w 2430"/>
                  <a:gd name="T17" fmla="*/ 2147483647 h 2429"/>
                  <a:gd name="T18" fmla="*/ 2147483647 w 2430"/>
                  <a:gd name="T19" fmla="*/ 2147483647 h 2429"/>
                  <a:gd name="T20" fmla="*/ 2147483647 w 2430"/>
                  <a:gd name="T21" fmla="*/ 2147483647 h 2429"/>
                  <a:gd name="T22" fmla="*/ 2147483647 w 2430"/>
                  <a:gd name="T23" fmla="*/ 2147483647 h 2429"/>
                  <a:gd name="T24" fmla="*/ 2147483647 w 2430"/>
                  <a:gd name="T25" fmla="*/ 2147483647 h 2429"/>
                  <a:gd name="T26" fmla="*/ 2147483647 w 2430"/>
                  <a:gd name="T27" fmla="*/ 2147483647 h 2429"/>
                  <a:gd name="T28" fmla="*/ 2147483647 w 2430"/>
                  <a:gd name="T29" fmla="*/ 2147483647 h 2429"/>
                  <a:gd name="T30" fmla="*/ 2147483647 w 2430"/>
                  <a:gd name="T31" fmla="*/ 2147483647 h 2429"/>
                  <a:gd name="T32" fmla="*/ 2147483647 w 2430"/>
                  <a:gd name="T33" fmla="*/ 2147483647 h 2429"/>
                  <a:gd name="T34" fmla="*/ 2147483647 w 2430"/>
                  <a:gd name="T35" fmla="*/ 2147483647 h 2429"/>
                  <a:gd name="T36" fmla="*/ 2147483647 w 2430"/>
                  <a:gd name="T37" fmla="*/ 2147483647 h 2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679146"/>
              </a:solidFill>
              <a:ln>
                <a:noFill/>
              </a:ln>
            </p:spPr>
            <p:txBody>
              <a:bodyPr/>
              <a:lstStyle/>
              <a:p>
                <a:endParaRPr lang="en-GB"/>
              </a:p>
            </p:txBody>
          </p:sp>
          <p:sp>
            <p:nvSpPr>
              <p:cNvPr id="57" name="TextBox 56">
                <a:extLst>
                  <a:ext uri="{FF2B5EF4-FFF2-40B4-BE49-F238E27FC236}">
                    <a16:creationId xmlns="" xmlns:a16="http://schemas.microsoft.com/office/drawing/2014/main" id="{7D250373-F77D-413B-B084-06B72B45B785}"/>
                  </a:ext>
                </a:extLst>
              </p:cNvPr>
              <p:cNvSpPr txBox="1"/>
              <p:nvPr/>
            </p:nvSpPr>
            <p:spPr>
              <a:xfrm>
                <a:off x="1992718" y="2582815"/>
                <a:ext cx="1331989" cy="280435"/>
              </a:xfrm>
              <a:prstGeom prst="rect">
                <a:avLst/>
              </a:prstGeom>
              <a:noFill/>
            </p:spPr>
            <p:txBody>
              <a:bodyPr wrap="square" lIns="72000" tIns="0" rIns="72000" bIns="0" rtlCol="0">
                <a:spAutoFit/>
              </a:bodyPr>
              <a:lstStyle>
                <a:defPPr>
                  <a:defRPr lang="en-US"/>
                </a:defPPr>
                <a:lvl1pPr>
                  <a:defRPr sz="1000" b="1"/>
                </a:lvl1pPr>
              </a:lstStyle>
              <a:p>
                <a:pPr algn="ctr">
                  <a:lnSpc>
                    <a:spcPts val="1000"/>
                  </a:lnSpc>
                </a:pPr>
                <a:r>
                  <a:rPr lang="en-US" sz="1200" b="0"/>
                  <a:t>Private and confidential</a:t>
                </a:r>
                <a:endParaRPr lang="en-GB" sz="1200" b="0"/>
              </a:p>
            </p:txBody>
          </p:sp>
        </p:grpSp>
        <p:grpSp>
          <p:nvGrpSpPr>
            <p:cNvPr id="26" name="Group 15">
              <a:extLst>
                <a:ext uri="{FF2B5EF4-FFF2-40B4-BE49-F238E27FC236}">
                  <a16:creationId xmlns="" xmlns:a16="http://schemas.microsoft.com/office/drawing/2014/main" id="{AA68D097-4114-441A-8711-918452B299B3}"/>
                </a:ext>
              </a:extLst>
            </p:cNvPr>
            <p:cNvGrpSpPr/>
            <p:nvPr/>
          </p:nvGrpSpPr>
          <p:grpSpPr>
            <a:xfrm>
              <a:off x="3302144" y="2315813"/>
              <a:ext cx="1224000" cy="1020221"/>
              <a:chOff x="3336434" y="2151233"/>
              <a:chExt cx="1224000" cy="1020221"/>
            </a:xfrm>
          </p:grpSpPr>
          <p:sp>
            <p:nvSpPr>
              <p:cNvPr id="54" name="TextBox 53">
                <a:extLst>
                  <a:ext uri="{FF2B5EF4-FFF2-40B4-BE49-F238E27FC236}">
                    <a16:creationId xmlns="" xmlns:a16="http://schemas.microsoft.com/office/drawing/2014/main" id="{CD4566D0-2D58-42B0-9E31-2BC8A28F0B2D}"/>
                  </a:ext>
                </a:extLst>
              </p:cNvPr>
              <p:cNvSpPr txBox="1"/>
              <p:nvPr/>
            </p:nvSpPr>
            <p:spPr>
              <a:xfrm>
                <a:off x="3336434" y="2610582"/>
                <a:ext cx="1224000" cy="560872"/>
              </a:xfrm>
              <a:prstGeom prst="rect">
                <a:avLst/>
              </a:prstGeom>
              <a:noFill/>
            </p:spPr>
            <p:txBody>
              <a:bodyPr wrap="square" lIns="0" tIns="0" rIns="0" bIns="0" rtlCol="0">
                <a:spAutoFit/>
              </a:bodyPr>
              <a:lstStyle>
                <a:defPPr>
                  <a:defRPr lang="en-US"/>
                </a:defPPr>
                <a:lvl1pPr>
                  <a:defRPr sz="1000" b="1"/>
                </a:lvl1pPr>
              </a:lstStyle>
              <a:p>
                <a:pPr algn="ctr" latinLnBrk="0">
                  <a:lnSpc>
                    <a:spcPts val="1000"/>
                  </a:lnSpc>
                </a:pPr>
                <a:r>
                  <a:rPr lang="en-US" sz="1200" b="0" dirty="0"/>
                  <a:t>On average decision takes 2 weeks, same-day decision NA</a:t>
                </a:r>
                <a:endParaRPr lang="en-GB" sz="1200" b="0" dirty="0"/>
              </a:p>
            </p:txBody>
          </p:sp>
          <p:sp>
            <p:nvSpPr>
              <p:cNvPr id="55" name="Freeform 7">
                <a:extLst>
                  <a:ext uri="{FF2B5EF4-FFF2-40B4-BE49-F238E27FC236}">
                    <a16:creationId xmlns="" xmlns:a16="http://schemas.microsoft.com/office/drawing/2014/main" id="{D4BBB3BF-E418-44AC-8DF4-0EE8A9DA2B1D}"/>
                  </a:ext>
                </a:extLst>
              </p:cNvPr>
              <p:cNvSpPr>
                <a:spLocks noEditPoints="1"/>
              </p:cNvSpPr>
              <p:nvPr/>
            </p:nvSpPr>
            <p:spPr bwMode="auto">
              <a:xfrm>
                <a:off x="3756621" y="2151233"/>
                <a:ext cx="375589" cy="352005"/>
              </a:xfrm>
              <a:custGeom>
                <a:avLst/>
                <a:gdLst>
                  <a:gd name="T0" fmla="*/ 0 w 2429"/>
                  <a:gd name="T1" fmla="*/ 2147483647 h 2430"/>
                  <a:gd name="T2" fmla="*/ 2147483647 w 2429"/>
                  <a:gd name="T3" fmla="*/ 0 h 2430"/>
                  <a:gd name="T4" fmla="*/ 2147483647 w 2429"/>
                  <a:gd name="T5" fmla="*/ 2147483647 h 2430"/>
                  <a:gd name="T6" fmla="*/ 2147483647 w 2429"/>
                  <a:gd name="T7" fmla="*/ 2147483647 h 2430"/>
                  <a:gd name="T8" fmla="*/ 0 w 2429"/>
                  <a:gd name="T9" fmla="*/ 2147483647 h 2430"/>
                  <a:gd name="T10" fmla="*/ 2147483647 w 2429"/>
                  <a:gd name="T11" fmla="*/ 2147483647 h 2430"/>
                  <a:gd name="T12" fmla="*/ 2147483647 w 2429"/>
                  <a:gd name="T13" fmla="*/ 2147483647 h 2430"/>
                  <a:gd name="T14" fmla="*/ 2147483647 w 2429"/>
                  <a:gd name="T15" fmla="*/ 2147483647 h 2430"/>
                  <a:gd name="T16" fmla="*/ 2147483647 w 2429"/>
                  <a:gd name="T17" fmla="*/ 2147483647 h 2430"/>
                  <a:gd name="T18" fmla="*/ 2147483647 w 2429"/>
                  <a:gd name="T19" fmla="*/ 2147483647 h 2430"/>
                  <a:gd name="T20" fmla="*/ 2147483647 w 2429"/>
                  <a:gd name="T21" fmla="*/ 2147483647 h 2430"/>
                  <a:gd name="T22" fmla="*/ 2147483647 w 2429"/>
                  <a:gd name="T23" fmla="*/ 2147483647 h 2430"/>
                  <a:gd name="T24" fmla="*/ 2147483647 w 2429"/>
                  <a:gd name="T25" fmla="*/ 2147483647 h 2430"/>
                  <a:gd name="T26" fmla="*/ 2147483647 w 2429"/>
                  <a:gd name="T27" fmla="*/ 2147483647 h 2430"/>
                  <a:gd name="T28" fmla="*/ 2147483647 w 2429"/>
                  <a:gd name="T29" fmla="*/ 2147483647 h 2430"/>
                  <a:gd name="T30" fmla="*/ 2147483647 w 2429"/>
                  <a:gd name="T31" fmla="*/ 2147483647 h 2430"/>
                  <a:gd name="T32" fmla="*/ 2147483647 w 2429"/>
                  <a:gd name="T33" fmla="*/ 2147483647 h 2430"/>
                  <a:gd name="T34" fmla="*/ 2147483647 w 2429"/>
                  <a:gd name="T35" fmla="*/ 2147483647 h 2430"/>
                  <a:gd name="T36" fmla="*/ 2147483647 w 2429"/>
                  <a:gd name="T37" fmla="*/ 2147483647 h 2430"/>
                  <a:gd name="T38" fmla="*/ 2147483647 w 2429"/>
                  <a:gd name="T39" fmla="*/ 2147483647 h 2430"/>
                  <a:gd name="T40" fmla="*/ 2147483647 w 2429"/>
                  <a:gd name="T41" fmla="*/ 2147483647 h 2430"/>
                  <a:gd name="T42" fmla="*/ 2147483647 w 2429"/>
                  <a:gd name="T43" fmla="*/ 2147483647 h 2430"/>
                  <a:gd name="T44" fmla="*/ 2147483647 w 2429"/>
                  <a:gd name="T45" fmla="*/ 2147483647 h 24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29" h="2430">
                    <a:moveTo>
                      <a:pt x="0" y="1215"/>
                    </a:moveTo>
                    <a:cubicBezTo>
                      <a:pt x="0" y="544"/>
                      <a:pt x="544" y="0"/>
                      <a:pt x="1215" y="0"/>
                    </a:cubicBezTo>
                    <a:cubicBezTo>
                      <a:pt x="1885" y="0"/>
                      <a:pt x="2429" y="544"/>
                      <a:pt x="2429" y="1215"/>
                    </a:cubicBezTo>
                    <a:cubicBezTo>
                      <a:pt x="2429" y="1886"/>
                      <a:pt x="1885" y="2430"/>
                      <a:pt x="1215" y="2430"/>
                    </a:cubicBezTo>
                    <a:cubicBezTo>
                      <a:pt x="544" y="2430"/>
                      <a:pt x="0" y="1886"/>
                      <a:pt x="0" y="1215"/>
                    </a:cubicBezTo>
                    <a:close/>
                    <a:moveTo>
                      <a:pt x="263" y="1215"/>
                    </a:moveTo>
                    <a:cubicBezTo>
                      <a:pt x="263" y="1740"/>
                      <a:pt x="689" y="2166"/>
                      <a:pt x="1215" y="2166"/>
                    </a:cubicBezTo>
                    <a:cubicBezTo>
                      <a:pt x="1740" y="2166"/>
                      <a:pt x="2166" y="1740"/>
                      <a:pt x="2166" y="1215"/>
                    </a:cubicBezTo>
                    <a:cubicBezTo>
                      <a:pt x="2166" y="690"/>
                      <a:pt x="1740" y="264"/>
                      <a:pt x="1215" y="264"/>
                    </a:cubicBezTo>
                    <a:cubicBezTo>
                      <a:pt x="689" y="264"/>
                      <a:pt x="263" y="690"/>
                      <a:pt x="263" y="1215"/>
                    </a:cubicBezTo>
                    <a:close/>
                    <a:moveTo>
                      <a:pt x="1898" y="1734"/>
                    </a:moveTo>
                    <a:cubicBezTo>
                      <a:pt x="1378" y="1215"/>
                      <a:pt x="1378" y="1215"/>
                      <a:pt x="1378" y="1215"/>
                    </a:cubicBezTo>
                    <a:cubicBezTo>
                      <a:pt x="1898" y="695"/>
                      <a:pt x="1898" y="695"/>
                      <a:pt x="1898" y="695"/>
                    </a:cubicBezTo>
                    <a:cubicBezTo>
                      <a:pt x="1734" y="532"/>
                      <a:pt x="1734" y="532"/>
                      <a:pt x="1734" y="532"/>
                    </a:cubicBezTo>
                    <a:cubicBezTo>
                      <a:pt x="1215" y="1051"/>
                      <a:pt x="1215" y="1051"/>
                      <a:pt x="1215" y="1051"/>
                    </a:cubicBezTo>
                    <a:cubicBezTo>
                      <a:pt x="695" y="532"/>
                      <a:pt x="695" y="532"/>
                      <a:pt x="695" y="532"/>
                    </a:cubicBezTo>
                    <a:cubicBezTo>
                      <a:pt x="532" y="695"/>
                      <a:pt x="532" y="695"/>
                      <a:pt x="532" y="695"/>
                    </a:cubicBezTo>
                    <a:cubicBezTo>
                      <a:pt x="1051" y="1215"/>
                      <a:pt x="1051" y="1215"/>
                      <a:pt x="1051" y="1215"/>
                    </a:cubicBezTo>
                    <a:cubicBezTo>
                      <a:pt x="532" y="1734"/>
                      <a:pt x="532" y="1734"/>
                      <a:pt x="532" y="1734"/>
                    </a:cubicBezTo>
                    <a:cubicBezTo>
                      <a:pt x="695" y="1898"/>
                      <a:pt x="695" y="1898"/>
                      <a:pt x="695" y="1898"/>
                    </a:cubicBezTo>
                    <a:cubicBezTo>
                      <a:pt x="1215" y="1378"/>
                      <a:pt x="1215" y="1378"/>
                      <a:pt x="1215" y="1378"/>
                    </a:cubicBezTo>
                    <a:cubicBezTo>
                      <a:pt x="1734" y="1898"/>
                      <a:pt x="1734" y="1898"/>
                      <a:pt x="1734" y="1898"/>
                    </a:cubicBezTo>
                    <a:lnTo>
                      <a:pt x="1898" y="1734"/>
                    </a:lnTo>
                    <a:close/>
                  </a:path>
                </a:pathLst>
              </a:custGeom>
              <a:solidFill>
                <a:srgbClr val="B2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chemeClr val="bg1"/>
                  </a:solidFill>
                </a:endParaRPr>
              </a:p>
            </p:txBody>
          </p:sp>
        </p:grpSp>
        <p:grpSp>
          <p:nvGrpSpPr>
            <p:cNvPr id="27" name="Group 16">
              <a:extLst>
                <a:ext uri="{FF2B5EF4-FFF2-40B4-BE49-F238E27FC236}">
                  <a16:creationId xmlns="" xmlns:a16="http://schemas.microsoft.com/office/drawing/2014/main" id="{D0FE69EE-3AFB-41DB-A528-A7F33A2DE560}"/>
                </a:ext>
              </a:extLst>
            </p:cNvPr>
            <p:cNvGrpSpPr/>
            <p:nvPr/>
          </p:nvGrpSpPr>
          <p:grpSpPr>
            <a:xfrm>
              <a:off x="4727974" y="2315813"/>
              <a:ext cx="1224000" cy="898311"/>
              <a:chOff x="4602244" y="2132931"/>
              <a:chExt cx="1224000" cy="898311"/>
            </a:xfrm>
          </p:grpSpPr>
          <p:sp>
            <p:nvSpPr>
              <p:cNvPr id="52" name="TextBox 51">
                <a:extLst>
                  <a:ext uri="{FF2B5EF4-FFF2-40B4-BE49-F238E27FC236}">
                    <a16:creationId xmlns="" xmlns:a16="http://schemas.microsoft.com/office/drawing/2014/main" id="{19E12AF8-D974-465E-8BE4-50BCEAF1E73C}"/>
                  </a:ext>
                </a:extLst>
              </p:cNvPr>
              <p:cNvSpPr txBox="1"/>
              <p:nvPr/>
            </p:nvSpPr>
            <p:spPr>
              <a:xfrm>
                <a:off x="4602244" y="2610588"/>
                <a:ext cx="1224000" cy="420654"/>
              </a:xfrm>
              <a:prstGeom prst="rect">
                <a:avLst/>
              </a:prstGeom>
              <a:noFill/>
            </p:spPr>
            <p:txBody>
              <a:bodyPr wrap="square" lIns="0" tIns="0" rIns="0" bIns="0" rtlCol="0">
                <a:spAutoFit/>
              </a:bodyPr>
              <a:lstStyle>
                <a:defPPr>
                  <a:defRPr lang="en-US"/>
                </a:defPPr>
                <a:lvl1pPr>
                  <a:defRPr sz="1000" b="1"/>
                </a:lvl1pPr>
              </a:lstStyle>
              <a:p>
                <a:pPr algn="ctr" latinLnBrk="0">
                  <a:lnSpc>
                    <a:spcPts val="1000"/>
                  </a:lnSpc>
                </a:pPr>
                <a:r>
                  <a:rPr lang="en-US" sz="1200" b="0"/>
                  <a:t>EA has no jurisdiction over Third Parties</a:t>
                </a:r>
                <a:endParaRPr lang="en-GB" sz="1200" b="0"/>
              </a:p>
            </p:txBody>
          </p:sp>
          <p:sp>
            <p:nvSpPr>
              <p:cNvPr id="53" name="Freeform 7">
                <a:extLst>
                  <a:ext uri="{FF2B5EF4-FFF2-40B4-BE49-F238E27FC236}">
                    <a16:creationId xmlns="" xmlns:a16="http://schemas.microsoft.com/office/drawing/2014/main" id="{074AAAEA-2D59-4440-B8C0-55CD9D245331}"/>
                  </a:ext>
                </a:extLst>
              </p:cNvPr>
              <p:cNvSpPr>
                <a:spLocks noEditPoints="1"/>
              </p:cNvSpPr>
              <p:nvPr/>
            </p:nvSpPr>
            <p:spPr bwMode="auto">
              <a:xfrm>
                <a:off x="5017390" y="2132931"/>
                <a:ext cx="375589" cy="352005"/>
              </a:xfrm>
              <a:custGeom>
                <a:avLst/>
                <a:gdLst>
                  <a:gd name="T0" fmla="*/ 0 w 2429"/>
                  <a:gd name="T1" fmla="*/ 2147483647 h 2430"/>
                  <a:gd name="T2" fmla="*/ 2147483647 w 2429"/>
                  <a:gd name="T3" fmla="*/ 0 h 2430"/>
                  <a:gd name="T4" fmla="*/ 2147483647 w 2429"/>
                  <a:gd name="T5" fmla="*/ 2147483647 h 2430"/>
                  <a:gd name="T6" fmla="*/ 2147483647 w 2429"/>
                  <a:gd name="T7" fmla="*/ 2147483647 h 2430"/>
                  <a:gd name="T8" fmla="*/ 0 w 2429"/>
                  <a:gd name="T9" fmla="*/ 2147483647 h 2430"/>
                  <a:gd name="T10" fmla="*/ 2147483647 w 2429"/>
                  <a:gd name="T11" fmla="*/ 2147483647 h 2430"/>
                  <a:gd name="T12" fmla="*/ 2147483647 w 2429"/>
                  <a:gd name="T13" fmla="*/ 2147483647 h 2430"/>
                  <a:gd name="T14" fmla="*/ 2147483647 w 2429"/>
                  <a:gd name="T15" fmla="*/ 2147483647 h 2430"/>
                  <a:gd name="T16" fmla="*/ 2147483647 w 2429"/>
                  <a:gd name="T17" fmla="*/ 2147483647 h 2430"/>
                  <a:gd name="T18" fmla="*/ 2147483647 w 2429"/>
                  <a:gd name="T19" fmla="*/ 2147483647 h 2430"/>
                  <a:gd name="T20" fmla="*/ 2147483647 w 2429"/>
                  <a:gd name="T21" fmla="*/ 2147483647 h 2430"/>
                  <a:gd name="T22" fmla="*/ 2147483647 w 2429"/>
                  <a:gd name="T23" fmla="*/ 2147483647 h 2430"/>
                  <a:gd name="T24" fmla="*/ 2147483647 w 2429"/>
                  <a:gd name="T25" fmla="*/ 2147483647 h 2430"/>
                  <a:gd name="T26" fmla="*/ 2147483647 w 2429"/>
                  <a:gd name="T27" fmla="*/ 2147483647 h 2430"/>
                  <a:gd name="T28" fmla="*/ 2147483647 w 2429"/>
                  <a:gd name="T29" fmla="*/ 2147483647 h 2430"/>
                  <a:gd name="T30" fmla="*/ 2147483647 w 2429"/>
                  <a:gd name="T31" fmla="*/ 2147483647 h 2430"/>
                  <a:gd name="T32" fmla="*/ 2147483647 w 2429"/>
                  <a:gd name="T33" fmla="*/ 2147483647 h 2430"/>
                  <a:gd name="T34" fmla="*/ 2147483647 w 2429"/>
                  <a:gd name="T35" fmla="*/ 2147483647 h 2430"/>
                  <a:gd name="T36" fmla="*/ 2147483647 w 2429"/>
                  <a:gd name="T37" fmla="*/ 2147483647 h 2430"/>
                  <a:gd name="T38" fmla="*/ 2147483647 w 2429"/>
                  <a:gd name="T39" fmla="*/ 2147483647 h 2430"/>
                  <a:gd name="T40" fmla="*/ 2147483647 w 2429"/>
                  <a:gd name="T41" fmla="*/ 2147483647 h 2430"/>
                  <a:gd name="T42" fmla="*/ 2147483647 w 2429"/>
                  <a:gd name="T43" fmla="*/ 2147483647 h 2430"/>
                  <a:gd name="T44" fmla="*/ 2147483647 w 2429"/>
                  <a:gd name="T45" fmla="*/ 2147483647 h 24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29" h="2430">
                    <a:moveTo>
                      <a:pt x="0" y="1215"/>
                    </a:moveTo>
                    <a:cubicBezTo>
                      <a:pt x="0" y="544"/>
                      <a:pt x="544" y="0"/>
                      <a:pt x="1215" y="0"/>
                    </a:cubicBezTo>
                    <a:cubicBezTo>
                      <a:pt x="1885" y="0"/>
                      <a:pt x="2429" y="544"/>
                      <a:pt x="2429" y="1215"/>
                    </a:cubicBezTo>
                    <a:cubicBezTo>
                      <a:pt x="2429" y="1886"/>
                      <a:pt x="1885" y="2430"/>
                      <a:pt x="1215" y="2430"/>
                    </a:cubicBezTo>
                    <a:cubicBezTo>
                      <a:pt x="544" y="2430"/>
                      <a:pt x="0" y="1886"/>
                      <a:pt x="0" y="1215"/>
                    </a:cubicBezTo>
                    <a:close/>
                    <a:moveTo>
                      <a:pt x="263" y="1215"/>
                    </a:moveTo>
                    <a:cubicBezTo>
                      <a:pt x="263" y="1740"/>
                      <a:pt x="689" y="2166"/>
                      <a:pt x="1215" y="2166"/>
                    </a:cubicBezTo>
                    <a:cubicBezTo>
                      <a:pt x="1740" y="2166"/>
                      <a:pt x="2166" y="1740"/>
                      <a:pt x="2166" y="1215"/>
                    </a:cubicBezTo>
                    <a:cubicBezTo>
                      <a:pt x="2166" y="690"/>
                      <a:pt x="1740" y="264"/>
                      <a:pt x="1215" y="264"/>
                    </a:cubicBezTo>
                    <a:cubicBezTo>
                      <a:pt x="689" y="264"/>
                      <a:pt x="263" y="690"/>
                      <a:pt x="263" y="1215"/>
                    </a:cubicBezTo>
                    <a:close/>
                    <a:moveTo>
                      <a:pt x="1898" y="1734"/>
                    </a:moveTo>
                    <a:cubicBezTo>
                      <a:pt x="1378" y="1215"/>
                      <a:pt x="1378" y="1215"/>
                      <a:pt x="1378" y="1215"/>
                    </a:cubicBezTo>
                    <a:cubicBezTo>
                      <a:pt x="1898" y="695"/>
                      <a:pt x="1898" y="695"/>
                      <a:pt x="1898" y="695"/>
                    </a:cubicBezTo>
                    <a:cubicBezTo>
                      <a:pt x="1734" y="532"/>
                      <a:pt x="1734" y="532"/>
                      <a:pt x="1734" y="532"/>
                    </a:cubicBezTo>
                    <a:cubicBezTo>
                      <a:pt x="1215" y="1051"/>
                      <a:pt x="1215" y="1051"/>
                      <a:pt x="1215" y="1051"/>
                    </a:cubicBezTo>
                    <a:cubicBezTo>
                      <a:pt x="695" y="532"/>
                      <a:pt x="695" y="532"/>
                      <a:pt x="695" y="532"/>
                    </a:cubicBezTo>
                    <a:cubicBezTo>
                      <a:pt x="532" y="695"/>
                      <a:pt x="532" y="695"/>
                      <a:pt x="532" y="695"/>
                    </a:cubicBezTo>
                    <a:cubicBezTo>
                      <a:pt x="1051" y="1215"/>
                      <a:pt x="1051" y="1215"/>
                      <a:pt x="1051" y="1215"/>
                    </a:cubicBezTo>
                    <a:cubicBezTo>
                      <a:pt x="532" y="1734"/>
                      <a:pt x="532" y="1734"/>
                      <a:pt x="532" y="1734"/>
                    </a:cubicBezTo>
                    <a:cubicBezTo>
                      <a:pt x="695" y="1898"/>
                      <a:pt x="695" y="1898"/>
                      <a:pt x="695" y="1898"/>
                    </a:cubicBezTo>
                    <a:cubicBezTo>
                      <a:pt x="1215" y="1378"/>
                      <a:pt x="1215" y="1378"/>
                      <a:pt x="1215" y="1378"/>
                    </a:cubicBezTo>
                    <a:cubicBezTo>
                      <a:pt x="1734" y="1898"/>
                      <a:pt x="1734" y="1898"/>
                      <a:pt x="1734" y="1898"/>
                    </a:cubicBezTo>
                    <a:lnTo>
                      <a:pt x="1898" y="1734"/>
                    </a:lnTo>
                    <a:close/>
                  </a:path>
                </a:pathLst>
              </a:custGeom>
              <a:solidFill>
                <a:srgbClr val="B2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chemeClr val="bg1"/>
                  </a:solidFill>
                </a:endParaRPr>
              </a:p>
            </p:txBody>
          </p:sp>
        </p:grpSp>
        <p:grpSp>
          <p:nvGrpSpPr>
            <p:cNvPr id="28" name="Group 17">
              <a:extLst>
                <a:ext uri="{FF2B5EF4-FFF2-40B4-BE49-F238E27FC236}">
                  <a16:creationId xmlns="" xmlns:a16="http://schemas.microsoft.com/office/drawing/2014/main" id="{B6DA68F1-B803-4E86-8852-3C5329B57831}"/>
                </a:ext>
              </a:extLst>
            </p:cNvPr>
            <p:cNvGrpSpPr/>
            <p:nvPr/>
          </p:nvGrpSpPr>
          <p:grpSpPr>
            <a:xfrm>
              <a:off x="6143301" y="2315813"/>
              <a:ext cx="1224000" cy="1038529"/>
              <a:chOff x="5857551" y="2132931"/>
              <a:chExt cx="1224000" cy="1038529"/>
            </a:xfrm>
          </p:grpSpPr>
          <p:sp>
            <p:nvSpPr>
              <p:cNvPr id="50" name="TextBox 49">
                <a:extLst>
                  <a:ext uri="{FF2B5EF4-FFF2-40B4-BE49-F238E27FC236}">
                    <a16:creationId xmlns="" xmlns:a16="http://schemas.microsoft.com/office/drawing/2014/main" id="{FDE0643D-9864-40C9-A41F-0E7D7203AA64}"/>
                  </a:ext>
                </a:extLst>
              </p:cNvPr>
              <p:cNvSpPr txBox="1"/>
              <p:nvPr/>
            </p:nvSpPr>
            <p:spPr>
              <a:xfrm>
                <a:off x="5857551" y="2610588"/>
                <a:ext cx="1224000" cy="560872"/>
              </a:xfrm>
              <a:prstGeom prst="rect">
                <a:avLst/>
              </a:prstGeom>
              <a:noFill/>
            </p:spPr>
            <p:txBody>
              <a:bodyPr wrap="square" lIns="0" tIns="0" rIns="0" bIns="0" rtlCol="0">
                <a:spAutoFit/>
              </a:bodyPr>
              <a:lstStyle>
                <a:defPPr>
                  <a:defRPr lang="en-US"/>
                </a:defPPr>
                <a:lvl1pPr>
                  <a:defRPr sz="1000" spc="-30"/>
                </a:lvl1pPr>
              </a:lstStyle>
              <a:p>
                <a:pPr algn="ctr" latinLnBrk="0">
                  <a:lnSpc>
                    <a:spcPts val="1000"/>
                  </a:lnSpc>
                </a:pPr>
                <a:r>
                  <a:rPr lang="en-US" sz="1200" spc="0"/>
                  <a:t>Notice to Respondents required (other than Swiss Rules)</a:t>
                </a:r>
                <a:endParaRPr lang="en-GB" sz="1200" spc="0"/>
              </a:p>
            </p:txBody>
          </p:sp>
          <p:sp>
            <p:nvSpPr>
              <p:cNvPr id="51" name="Freeform 7">
                <a:extLst>
                  <a:ext uri="{FF2B5EF4-FFF2-40B4-BE49-F238E27FC236}">
                    <a16:creationId xmlns="" xmlns:a16="http://schemas.microsoft.com/office/drawing/2014/main" id="{7C792802-4596-47E6-B2F0-ECDFB1DBC38E}"/>
                  </a:ext>
                </a:extLst>
              </p:cNvPr>
              <p:cNvSpPr>
                <a:spLocks noEditPoints="1"/>
              </p:cNvSpPr>
              <p:nvPr/>
            </p:nvSpPr>
            <p:spPr bwMode="auto">
              <a:xfrm>
                <a:off x="6278158" y="2132931"/>
                <a:ext cx="375589" cy="352005"/>
              </a:xfrm>
              <a:custGeom>
                <a:avLst/>
                <a:gdLst>
                  <a:gd name="T0" fmla="*/ 0 w 2429"/>
                  <a:gd name="T1" fmla="*/ 2147483647 h 2430"/>
                  <a:gd name="T2" fmla="*/ 2147483647 w 2429"/>
                  <a:gd name="T3" fmla="*/ 0 h 2430"/>
                  <a:gd name="T4" fmla="*/ 2147483647 w 2429"/>
                  <a:gd name="T5" fmla="*/ 2147483647 h 2430"/>
                  <a:gd name="T6" fmla="*/ 2147483647 w 2429"/>
                  <a:gd name="T7" fmla="*/ 2147483647 h 2430"/>
                  <a:gd name="T8" fmla="*/ 0 w 2429"/>
                  <a:gd name="T9" fmla="*/ 2147483647 h 2430"/>
                  <a:gd name="T10" fmla="*/ 2147483647 w 2429"/>
                  <a:gd name="T11" fmla="*/ 2147483647 h 2430"/>
                  <a:gd name="T12" fmla="*/ 2147483647 w 2429"/>
                  <a:gd name="T13" fmla="*/ 2147483647 h 2430"/>
                  <a:gd name="T14" fmla="*/ 2147483647 w 2429"/>
                  <a:gd name="T15" fmla="*/ 2147483647 h 2430"/>
                  <a:gd name="T16" fmla="*/ 2147483647 w 2429"/>
                  <a:gd name="T17" fmla="*/ 2147483647 h 2430"/>
                  <a:gd name="T18" fmla="*/ 2147483647 w 2429"/>
                  <a:gd name="T19" fmla="*/ 2147483647 h 2430"/>
                  <a:gd name="T20" fmla="*/ 2147483647 w 2429"/>
                  <a:gd name="T21" fmla="*/ 2147483647 h 2430"/>
                  <a:gd name="T22" fmla="*/ 2147483647 w 2429"/>
                  <a:gd name="T23" fmla="*/ 2147483647 h 2430"/>
                  <a:gd name="T24" fmla="*/ 2147483647 w 2429"/>
                  <a:gd name="T25" fmla="*/ 2147483647 h 2430"/>
                  <a:gd name="T26" fmla="*/ 2147483647 w 2429"/>
                  <a:gd name="T27" fmla="*/ 2147483647 h 2430"/>
                  <a:gd name="T28" fmla="*/ 2147483647 w 2429"/>
                  <a:gd name="T29" fmla="*/ 2147483647 h 2430"/>
                  <a:gd name="T30" fmla="*/ 2147483647 w 2429"/>
                  <a:gd name="T31" fmla="*/ 2147483647 h 2430"/>
                  <a:gd name="T32" fmla="*/ 2147483647 w 2429"/>
                  <a:gd name="T33" fmla="*/ 2147483647 h 2430"/>
                  <a:gd name="T34" fmla="*/ 2147483647 w 2429"/>
                  <a:gd name="T35" fmla="*/ 2147483647 h 2430"/>
                  <a:gd name="T36" fmla="*/ 2147483647 w 2429"/>
                  <a:gd name="T37" fmla="*/ 2147483647 h 2430"/>
                  <a:gd name="T38" fmla="*/ 2147483647 w 2429"/>
                  <a:gd name="T39" fmla="*/ 2147483647 h 2430"/>
                  <a:gd name="T40" fmla="*/ 2147483647 w 2429"/>
                  <a:gd name="T41" fmla="*/ 2147483647 h 2430"/>
                  <a:gd name="T42" fmla="*/ 2147483647 w 2429"/>
                  <a:gd name="T43" fmla="*/ 2147483647 h 2430"/>
                  <a:gd name="T44" fmla="*/ 2147483647 w 2429"/>
                  <a:gd name="T45" fmla="*/ 2147483647 h 24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29" h="2430">
                    <a:moveTo>
                      <a:pt x="0" y="1215"/>
                    </a:moveTo>
                    <a:cubicBezTo>
                      <a:pt x="0" y="544"/>
                      <a:pt x="544" y="0"/>
                      <a:pt x="1215" y="0"/>
                    </a:cubicBezTo>
                    <a:cubicBezTo>
                      <a:pt x="1885" y="0"/>
                      <a:pt x="2429" y="544"/>
                      <a:pt x="2429" y="1215"/>
                    </a:cubicBezTo>
                    <a:cubicBezTo>
                      <a:pt x="2429" y="1886"/>
                      <a:pt x="1885" y="2430"/>
                      <a:pt x="1215" y="2430"/>
                    </a:cubicBezTo>
                    <a:cubicBezTo>
                      <a:pt x="544" y="2430"/>
                      <a:pt x="0" y="1886"/>
                      <a:pt x="0" y="1215"/>
                    </a:cubicBezTo>
                    <a:close/>
                    <a:moveTo>
                      <a:pt x="263" y="1215"/>
                    </a:moveTo>
                    <a:cubicBezTo>
                      <a:pt x="263" y="1740"/>
                      <a:pt x="689" y="2166"/>
                      <a:pt x="1215" y="2166"/>
                    </a:cubicBezTo>
                    <a:cubicBezTo>
                      <a:pt x="1740" y="2166"/>
                      <a:pt x="2166" y="1740"/>
                      <a:pt x="2166" y="1215"/>
                    </a:cubicBezTo>
                    <a:cubicBezTo>
                      <a:pt x="2166" y="690"/>
                      <a:pt x="1740" y="264"/>
                      <a:pt x="1215" y="264"/>
                    </a:cubicBezTo>
                    <a:cubicBezTo>
                      <a:pt x="689" y="264"/>
                      <a:pt x="263" y="690"/>
                      <a:pt x="263" y="1215"/>
                    </a:cubicBezTo>
                    <a:close/>
                    <a:moveTo>
                      <a:pt x="1898" y="1734"/>
                    </a:moveTo>
                    <a:cubicBezTo>
                      <a:pt x="1378" y="1215"/>
                      <a:pt x="1378" y="1215"/>
                      <a:pt x="1378" y="1215"/>
                    </a:cubicBezTo>
                    <a:cubicBezTo>
                      <a:pt x="1898" y="695"/>
                      <a:pt x="1898" y="695"/>
                      <a:pt x="1898" y="695"/>
                    </a:cubicBezTo>
                    <a:cubicBezTo>
                      <a:pt x="1734" y="532"/>
                      <a:pt x="1734" y="532"/>
                      <a:pt x="1734" y="532"/>
                    </a:cubicBezTo>
                    <a:cubicBezTo>
                      <a:pt x="1215" y="1051"/>
                      <a:pt x="1215" y="1051"/>
                      <a:pt x="1215" y="1051"/>
                    </a:cubicBezTo>
                    <a:cubicBezTo>
                      <a:pt x="695" y="532"/>
                      <a:pt x="695" y="532"/>
                      <a:pt x="695" y="532"/>
                    </a:cubicBezTo>
                    <a:cubicBezTo>
                      <a:pt x="532" y="695"/>
                      <a:pt x="532" y="695"/>
                      <a:pt x="532" y="695"/>
                    </a:cubicBezTo>
                    <a:cubicBezTo>
                      <a:pt x="1051" y="1215"/>
                      <a:pt x="1051" y="1215"/>
                      <a:pt x="1051" y="1215"/>
                    </a:cubicBezTo>
                    <a:cubicBezTo>
                      <a:pt x="532" y="1734"/>
                      <a:pt x="532" y="1734"/>
                      <a:pt x="532" y="1734"/>
                    </a:cubicBezTo>
                    <a:cubicBezTo>
                      <a:pt x="695" y="1898"/>
                      <a:pt x="695" y="1898"/>
                      <a:pt x="695" y="1898"/>
                    </a:cubicBezTo>
                    <a:cubicBezTo>
                      <a:pt x="1215" y="1378"/>
                      <a:pt x="1215" y="1378"/>
                      <a:pt x="1215" y="1378"/>
                    </a:cubicBezTo>
                    <a:cubicBezTo>
                      <a:pt x="1734" y="1898"/>
                      <a:pt x="1734" y="1898"/>
                      <a:pt x="1734" y="1898"/>
                    </a:cubicBezTo>
                    <a:lnTo>
                      <a:pt x="1898" y="1734"/>
                    </a:lnTo>
                    <a:close/>
                  </a:path>
                </a:pathLst>
              </a:custGeom>
              <a:solidFill>
                <a:srgbClr val="B2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chemeClr val="bg1"/>
                  </a:solidFill>
                </a:endParaRPr>
              </a:p>
            </p:txBody>
          </p:sp>
        </p:grpSp>
        <p:grpSp>
          <p:nvGrpSpPr>
            <p:cNvPr id="29" name="Group 18">
              <a:extLst>
                <a:ext uri="{FF2B5EF4-FFF2-40B4-BE49-F238E27FC236}">
                  <a16:creationId xmlns="" xmlns:a16="http://schemas.microsoft.com/office/drawing/2014/main" id="{82545284-B1BC-48F7-B891-3F0E63BA59F8}"/>
                </a:ext>
              </a:extLst>
            </p:cNvPr>
            <p:cNvGrpSpPr/>
            <p:nvPr/>
          </p:nvGrpSpPr>
          <p:grpSpPr>
            <a:xfrm>
              <a:off x="7571485" y="2315813"/>
              <a:ext cx="1224000" cy="1178746"/>
              <a:chOff x="7125715" y="2132931"/>
              <a:chExt cx="1224000" cy="1178746"/>
            </a:xfrm>
          </p:grpSpPr>
          <p:sp>
            <p:nvSpPr>
              <p:cNvPr id="46" name="TextBox 45">
                <a:extLst>
                  <a:ext uri="{FF2B5EF4-FFF2-40B4-BE49-F238E27FC236}">
                    <a16:creationId xmlns="" xmlns:a16="http://schemas.microsoft.com/office/drawing/2014/main" id="{7089FB0E-07F1-4D40-BD96-8E37EB483376}"/>
                  </a:ext>
                </a:extLst>
              </p:cNvPr>
              <p:cNvSpPr txBox="1"/>
              <p:nvPr/>
            </p:nvSpPr>
            <p:spPr>
              <a:xfrm>
                <a:off x="7125715" y="2610588"/>
                <a:ext cx="1224000" cy="701089"/>
              </a:xfrm>
              <a:prstGeom prst="rect">
                <a:avLst/>
              </a:prstGeom>
              <a:noFill/>
            </p:spPr>
            <p:txBody>
              <a:bodyPr wrap="square" lIns="0" tIns="0" rIns="0" bIns="0" rtlCol="0">
                <a:spAutoFit/>
              </a:bodyPr>
              <a:lstStyle>
                <a:defPPr>
                  <a:defRPr lang="en-US"/>
                </a:defPPr>
                <a:lvl1pPr>
                  <a:defRPr sz="1000" spc="-30"/>
                </a:lvl1pPr>
              </a:lstStyle>
              <a:p>
                <a:pPr algn="ctr" latinLnBrk="0">
                  <a:lnSpc>
                    <a:spcPts val="1000"/>
                  </a:lnSpc>
                </a:pPr>
                <a:r>
                  <a:rPr lang="en-US" sz="1200" spc="0" dirty="0"/>
                  <a:t>Consequences of failure to comply less penal (breach of contract)</a:t>
                </a:r>
                <a:endParaRPr lang="en-GB" sz="1200" spc="0" dirty="0"/>
              </a:p>
            </p:txBody>
          </p:sp>
          <p:grpSp>
            <p:nvGrpSpPr>
              <p:cNvPr id="47" name="Group 36">
                <a:extLst>
                  <a:ext uri="{FF2B5EF4-FFF2-40B4-BE49-F238E27FC236}">
                    <a16:creationId xmlns="" xmlns:a16="http://schemas.microsoft.com/office/drawing/2014/main" id="{C1CAA224-D514-4742-BBB5-DB3E98D2F6DE}"/>
                  </a:ext>
                </a:extLst>
              </p:cNvPr>
              <p:cNvGrpSpPr/>
              <p:nvPr/>
            </p:nvGrpSpPr>
            <p:grpSpPr>
              <a:xfrm>
                <a:off x="7322567" y="2132931"/>
                <a:ext cx="808289" cy="367410"/>
                <a:chOff x="8102665" y="2132929"/>
                <a:chExt cx="808289" cy="367410"/>
              </a:xfrm>
            </p:grpSpPr>
            <p:sp>
              <p:nvSpPr>
                <p:cNvPr id="48" name="Freeform 7">
                  <a:extLst>
                    <a:ext uri="{FF2B5EF4-FFF2-40B4-BE49-F238E27FC236}">
                      <a16:creationId xmlns="" xmlns:a16="http://schemas.microsoft.com/office/drawing/2014/main" id="{44BDEC3F-AFBA-4D38-9C74-F6521FEB0916}"/>
                    </a:ext>
                  </a:extLst>
                </p:cNvPr>
                <p:cNvSpPr>
                  <a:spLocks noEditPoints="1"/>
                </p:cNvSpPr>
                <p:nvPr/>
              </p:nvSpPr>
              <p:spPr bwMode="auto">
                <a:xfrm>
                  <a:off x="8535365" y="2132929"/>
                  <a:ext cx="375589" cy="352005"/>
                </a:xfrm>
                <a:custGeom>
                  <a:avLst/>
                  <a:gdLst>
                    <a:gd name="T0" fmla="*/ 0 w 2429"/>
                    <a:gd name="T1" fmla="*/ 2147483647 h 2430"/>
                    <a:gd name="T2" fmla="*/ 2147483647 w 2429"/>
                    <a:gd name="T3" fmla="*/ 0 h 2430"/>
                    <a:gd name="T4" fmla="*/ 2147483647 w 2429"/>
                    <a:gd name="T5" fmla="*/ 2147483647 h 2430"/>
                    <a:gd name="T6" fmla="*/ 2147483647 w 2429"/>
                    <a:gd name="T7" fmla="*/ 2147483647 h 2430"/>
                    <a:gd name="T8" fmla="*/ 0 w 2429"/>
                    <a:gd name="T9" fmla="*/ 2147483647 h 2430"/>
                    <a:gd name="T10" fmla="*/ 2147483647 w 2429"/>
                    <a:gd name="T11" fmla="*/ 2147483647 h 2430"/>
                    <a:gd name="T12" fmla="*/ 2147483647 w 2429"/>
                    <a:gd name="T13" fmla="*/ 2147483647 h 2430"/>
                    <a:gd name="T14" fmla="*/ 2147483647 w 2429"/>
                    <a:gd name="T15" fmla="*/ 2147483647 h 2430"/>
                    <a:gd name="T16" fmla="*/ 2147483647 w 2429"/>
                    <a:gd name="T17" fmla="*/ 2147483647 h 2430"/>
                    <a:gd name="T18" fmla="*/ 2147483647 w 2429"/>
                    <a:gd name="T19" fmla="*/ 2147483647 h 2430"/>
                    <a:gd name="T20" fmla="*/ 2147483647 w 2429"/>
                    <a:gd name="T21" fmla="*/ 2147483647 h 2430"/>
                    <a:gd name="T22" fmla="*/ 2147483647 w 2429"/>
                    <a:gd name="T23" fmla="*/ 2147483647 h 2430"/>
                    <a:gd name="T24" fmla="*/ 2147483647 w 2429"/>
                    <a:gd name="T25" fmla="*/ 2147483647 h 2430"/>
                    <a:gd name="T26" fmla="*/ 2147483647 w 2429"/>
                    <a:gd name="T27" fmla="*/ 2147483647 h 2430"/>
                    <a:gd name="T28" fmla="*/ 2147483647 w 2429"/>
                    <a:gd name="T29" fmla="*/ 2147483647 h 2430"/>
                    <a:gd name="T30" fmla="*/ 2147483647 w 2429"/>
                    <a:gd name="T31" fmla="*/ 2147483647 h 2430"/>
                    <a:gd name="T32" fmla="*/ 2147483647 w 2429"/>
                    <a:gd name="T33" fmla="*/ 2147483647 h 2430"/>
                    <a:gd name="T34" fmla="*/ 2147483647 w 2429"/>
                    <a:gd name="T35" fmla="*/ 2147483647 h 2430"/>
                    <a:gd name="T36" fmla="*/ 2147483647 w 2429"/>
                    <a:gd name="T37" fmla="*/ 2147483647 h 2430"/>
                    <a:gd name="T38" fmla="*/ 2147483647 w 2429"/>
                    <a:gd name="T39" fmla="*/ 2147483647 h 2430"/>
                    <a:gd name="T40" fmla="*/ 2147483647 w 2429"/>
                    <a:gd name="T41" fmla="*/ 2147483647 h 2430"/>
                    <a:gd name="T42" fmla="*/ 2147483647 w 2429"/>
                    <a:gd name="T43" fmla="*/ 2147483647 h 2430"/>
                    <a:gd name="T44" fmla="*/ 2147483647 w 2429"/>
                    <a:gd name="T45" fmla="*/ 2147483647 h 24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29" h="2430">
                      <a:moveTo>
                        <a:pt x="0" y="1215"/>
                      </a:moveTo>
                      <a:cubicBezTo>
                        <a:pt x="0" y="544"/>
                        <a:pt x="544" y="0"/>
                        <a:pt x="1215" y="0"/>
                      </a:cubicBezTo>
                      <a:cubicBezTo>
                        <a:pt x="1885" y="0"/>
                        <a:pt x="2429" y="544"/>
                        <a:pt x="2429" y="1215"/>
                      </a:cubicBezTo>
                      <a:cubicBezTo>
                        <a:pt x="2429" y="1886"/>
                        <a:pt x="1885" y="2430"/>
                        <a:pt x="1215" y="2430"/>
                      </a:cubicBezTo>
                      <a:cubicBezTo>
                        <a:pt x="544" y="2430"/>
                        <a:pt x="0" y="1886"/>
                        <a:pt x="0" y="1215"/>
                      </a:cubicBezTo>
                      <a:close/>
                      <a:moveTo>
                        <a:pt x="263" y="1215"/>
                      </a:moveTo>
                      <a:cubicBezTo>
                        <a:pt x="263" y="1740"/>
                        <a:pt x="689" y="2166"/>
                        <a:pt x="1215" y="2166"/>
                      </a:cubicBezTo>
                      <a:cubicBezTo>
                        <a:pt x="1740" y="2166"/>
                        <a:pt x="2166" y="1740"/>
                        <a:pt x="2166" y="1215"/>
                      </a:cubicBezTo>
                      <a:cubicBezTo>
                        <a:pt x="2166" y="690"/>
                        <a:pt x="1740" y="264"/>
                        <a:pt x="1215" y="264"/>
                      </a:cubicBezTo>
                      <a:cubicBezTo>
                        <a:pt x="689" y="264"/>
                        <a:pt x="263" y="690"/>
                        <a:pt x="263" y="1215"/>
                      </a:cubicBezTo>
                      <a:close/>
                      <a:moveTo>
                        <a:pt x="1898" y="1734"/>
                      </a:moveTo>
                      <a:cubicBezTo>
                        <a:pt x="1378" y="1215"/>
                        <a:pt x="1378" y="1215"/>
                        <a:pt x="1378" y="1215"/>
                      </a:cubicBezTo>
                      <a:cubicBezTo>
                        <a:pt x="1898" y="695"/>
                        <a:pt x="1898" y="695"/>
                        <a:pt x="1898" y="695"/>
                      </a:cubicBezTo>
                      <a:cubicBezTo>
                        <a:pt x="1734" y="532"/>
                        <a:pt x="1734" y="532"/>
                        <a:pt x="1734" y="532"/>
                      </a:cubicBezTo>
                      <a:cubicBezTo>
                        <a:pt x="1215" y="1051"/>
                        <a:pt x="1215" y="1051"/>
                        <a:pt x="1215" y="1051"/>
                      </a:cubicBezTo>
                      <a:cubicBezTo>
                        <a:pt x="695" y="532"/>
                        <a:pt x="695" y="532"/>
                        <a:pt x="695" y="532"/>
                      </a:cubicBezTo>
                      <a:cubicBezTo>
                        <a:pt x="532" y="695"/>
                        <a:pt x="532" y="695"/>
                        <a:pt x="532" y="695"/>
                      </a:cubicBezTo>
                      <a:cubicBezTo>
                        <a:pt x="1051" y="1215"/>
                        <a:pt x="1051" y="1215"/>
                        <a:pt x="1051" y="1215"/>
                      </a:cubicBezTo>
                      <a:cubicBezTo>
                        <a:pt x="532" y="1734"/>
                        <a:pt x="532" y="1734"/>
                        <a:pt x="532" y="1734"/>
                      </a:cubicBezTo>
                      <a:cubicBezTo>
                        <a:pt x="695" y="1898"/>
                        <a:pt x="695" y="1898"/>
                        <a:pt x="695" y="1898"/>
                      </a:cubicBezTo>
                      <a:cubicBezTo>
                        <a:pt x="1215" y="1378"/>
                        <a:pt x="1215" y="1378"/>
                        <a:pt x="1215" y="1378"/>
                      </a:cubicBezTo>
                      <a:cubicBezTo>
                        <a:pt x="1734" y="1898"/>
                        <a:pt x="1734" y="1898"/>
                        <a:pt x="1734" y="1898"/>
                      </a:cubicBezTo>
                      <a:lnTo>
                        <a:pt x="1898" y="1734"/>
                      </a:lnTo>
                      <a:close/>
                    </a:path>
                  </a:pathLst>
                </a:custGeom>
                <a:solidFill>
                  <a:srgbClr val="B2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endParaRPr lang="en-GB">
                    <a:solidFill>
                      <a:schemeClr val="bg1"/>
                    </a:solidFill>
                  </a:endParaRPr>
                </a:p>
              </p:txBody>
            </p:sp>
            <p:sp>
              <p:nvSpPr>
                <p:cNvPr id="49" name="Freeform 8">
                  <a:extLst>
                    <a:ext uri="{FF2B5EF4-FFF2-40B4-BE49-F238E27FC236}">
                      <a16:creationId xmlns="" xmlns:a16="http://schemas.microsoft.com/office/drawing/2014/main" id="{38CEF55D-DA43-47D8-AC78-B1D632389BE2}"/>
                    </a:ext>
                  </a:extLst>
                </p:cNvPr>
                <p:cNvSpPr>
                  <a:spLocks noEditPoints="1"/>
                </p:cNvSpPr>
                <p:nvPr/>
              </p:nvSpPr>
              <p:spPr bwMode="auto">
                <a:xfrm>
                  <a:off x="8102665" y="2132929"/>
                  <a:ext cx="369332" cy="367410"/>
                </a:xfrm>
                <a:custGeom>
                  <a:avLst/>
                  <a:gdLst>
                    <a:gd name="T0" fmla="*/ 0 w 2433"/>
                    <a:gd name="T1" fmla="*/ 2147483647 h 2429"/>
                    <a:gd name="T2" fmla="*/ 2147483647 w 2433"/>
                    <a:gd name="T3" fmla="*/ 0 h 2429"/>
                    <a:gd name="T4" fmla="*/ 2147483647 w 2433"/>
                    <a:gd name="T5" fmla="*/ 2147483647 h 2429"/>
                    <a:gd name="T6" fmla="*/ 2147483647 w 2433"/>
                    <a:gd name="T7" fmla="*/ 2147483647 h 2429"/>
                    <a:gd name="T8" fmla="*/ 0 w 2433"/>
                    <a:gd name="T9" fmla="*/ 2147483647 h 2429"/>
                    <a:gd name="T10" fmla="*/ 2147483647 w 2433"/>
                    <a:gd name="T11" fmla="*/ 2147483647 h 2429"/>
                    <a:gd name="T12" fmla="*/ 2147483647 w 2433"/>
                    <a:gd name="T13" fmla="*/ 2147483647 h 2429"/>
                    <a:gd name="T14" fmla="*/ 2147483647 w 2433"/>
                    <a:gd name="T15" fmla="*/ 2147483647 h 2429"/>
                    <a:gd name="T16" fmla="*/ 2147483647 w 2433"/>
                    <a:gd name="T17" fmla="*/ 2147483647 h 2429"/>
                    <a:gd name="T18" fmla="*/ 2147483647 w 2433"/>
                    <a:gd name="T19" fmla="*/ 2147483647 h 2429"/>
                    <a:gd name="T20" fmla="*/ 2147483647 w 2433"/>
                    <a:gd name="T21" fmla="*/ 2147483647 h 2429"/>
                    <a:gd name="T22" fmla="*/ 2147483647 w 2433"/>
                    <a:gd name="T23" fmla="*/ 2147483647 h 2429"/>
                    <a:gd name="T24" fmla="*/ 2147483647 w 2433"/>
                    <a:gd name="T25" fmla="*/ 2147483647 h 2429"/>
                    <a:gd name="T26" fmla="*/ 2147483647 w 2433"/>
                    <a:gd name="T27" fmla="*/ 2147483647 h 2429"/>
                    <a:gd name="T28" fmla="*/ 2147483647 w 2433"/>
                    <a:gd name="T29" fmla="*/ 2147483647 h 2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33" h="2429">
                      <a:moveTo>
                        <a:pt x="0" y="1214"/>
                      </a:moveTo>
                      <a:cubicBezTo>
                        <a:pt x="0" y="543"/>
                        <a:pt x="545" y="0"/>
                        <a:pt x="1217" y="0"/>
                      </a:cubicBezTo>
                      <a:cubicBezTo>
                        <a:pt x="1889" y="0"/>
                        <a:pt x="2433" y="543"/>
                        <a:pt x="2433" y="1214"/>
                      </a:cubicBezTo>
                      <a:cubicBezTo>
                        <a:pt x="2433" y="1885"/>
                        <a:pt x="1889" y="2429"/>
                        <a:pt x="1217" y="2429"/>
                      </a:cubicBezTo>
                      <a:cubicBezTo>
                        <a:pt x="545" y="2429"/>
                        <a:pt x="0" y="1885"/>
                        <a:pt x="0" y="1214"/>
                      </a:cubicBezTo>
                      <a:close/>
                      <a:moveTo>
                        <a:pt x="264" y="1214"/>
                      </a:moveTo>
                      <a:cubicBezTo>
                        <a:pt x="264" y="1740"/>
                        <a:pt x="691" y="2165"/>
                        <a:pt x="1217" y="2165"/>
                      </a:cubicBezTo>
                      <a:cubicBezTo>
                        <a:pt x="1743" y="2165"/>
                        <a:pt x="2170" y="1740"/>
                        <a:pt x="2170" y="1214"/>
                      </a:cubicBezTo>
                      <a:cubicBezTo>
                        <a:pt x="2170" y="689"/>
                        <a:pt x="1743" y="263"/>
                        <a:pt x="1217" y="263"/>
                      </a:cubicBezTo>
                      <a:cubicBezTo>
                        <a:pt x="691" y="263"/>
                        <a:pt x="264" y="689"/>
                        <a:pt x="264" y="1214"/>
                      </a:cubicBezTo>
                      <a:close/>
                      <a:moveTo>
                        <a:pt x="1980" y="1069"/>
                      </a:moveTo>
                      <a:cubicBezTo>
                        <a:pt x="450" y="1069"/>
                        <a:pt x="450" y="1069"/>
                        <a:pt x="450" y="1069"/>
                      </a:cubicBezTo>
                      <a:cubicBezTo>
                        <a:pt x="450" y="1356"/>
                        <a:pt x="450" y="1356"/>
                        <a:pt x="450" y="1356"/>
                      </a:cubicBezTo>
                      <a:cubicBezTo>
                        <a:pt x="1980" y="1356"/>
                        <a:pt x="1980" y="1356"/>
                        <a:pt x="1980" y="1356"/>
                      </a:cubicBezTo>
                      <a:cubicBezTo>
                        <a:pt x="1980" y="1069"/>
                        <a:pt x="1980" y="1069"/>
                        <a:pt x="1980" y="1069"/>
                      </a:cubicBezTo>
                      <a:close/>
                    </a:path>
                  </a:pathLst>
                </a:custGeom>
                <a:solidFill>
                  <a:srgbClr val="006595"/>
                </a:solidFill>
                <a:ln>
                  <a:noFill/>
                </a:ln>
              </p:spPr>
              <p:txBody>
                <a:bodyPr/>
                <a:lstStyle/>
                <a:p>
                  <a:pPr algn="ctr"/>
                  <a:endParaRPr lang="en-GB"/>
                </a:p>
              </p:txBody>
            </p:sp>
          </p:grpSp>
        </p:grpSp>
        <p:grpSp>
          <p:nvGrpSpPr>
            <p:cNvPr id="30" name="Group 19">
              <a:extLst>
                <a:ext uri="{FF2B5EF4-FFF2-40B4-BE49-F238E27FC236}">
                  <a16:creationId xmlns="" xmlns:a16="http://schemas.microsoft.com/office/drawing/2014/main" id="{1A66FEF9-84E6-49D5-97D8-B2AB8DABCD78}"/>
                </a:ext>
              </a:extLst>
            </p:cNvPr>
            <p:cNvGrpSpPr/>
            <p:nvPr/>
          </p:nvGrpSpPr>
          <p:grpSpPr>
            <a:xfrm>
              <a:off x="1907610" y="3796914"/>
              <a:ext cx="6887875" cy="1331562"/>
              <a:chOff x="1907610" y="3899782"/>
              <a:chExt cx="6887875" cy="1331562"/>
            </a:xfrm>
          </p:grpSpPr>
          <p:grpSp>
            <p:nvGrpSpPr>
              <p:cNvPr id="31" name="Group 20">
                <a:extLst>
                  <a:ext uri="{FF2B5EF4-FFF2-40B4-BE49-F238E27FC236}">
                    <a16:creationId xmlns="" xmlns:a16="http://schemas.microsoft.com/office/drawing/2014/main" id="{4FCEB5EA-E7AE-4911-B72F-A5962965909C}"/>
                  </a:ext>
                </a:extLst>
              </p:cNvPr>
              <p:cNvGrpSpPr/>
              <p:nvPr/>
            </p:nvGrpSpPr>
            <p:grpSpPr>
              <a:xfrm>
                <a:off x="1907610" y="3899782"/>
                <a:ext cx="1111077" cy="575092"/>
                <a:chOff x="2126889" y="3931811"/>
                <a:chExt cx="1111077" cy="575092"/>
              </a:xfrm>
            </p:grpSpPr>
            <p:sp>
              <p:nvSpPr>
                <p:cNvPr id="44" name="TextBox 43">
                  <a:extLst>
                    <a:ext uri="{FF2B5EF4-FFF2-40B4-BE49-F238E27FC236}">
                      <a16:creationId xmlns="" xmlns:a16="http://schemas.microsoft.com/office/drawing/2014/main" id="{76FD6C96-C730-48E1-86C3-1A5AAE62EFCE}"/>
                    </a:ext>
                  </a:extLst>
                </p:cNvPr>
                <p:cNvSpPr txBox="1"/>
                <p:nvPr/>
              </p:nvSpPr>
              <p:spPr>
                <a:xfrm>
                  <a:off x="2126889" y="4366685"/>
                  <a:ext cx="1111077" cy="140218"/>
                </a:xfrm>
                <a:prstGeom prst="rect">
                  <a:avLst/>
                </a:prstGeom>
                <a:noFill/>
              </p:spPr>
              <p:txBody>
                <a:bodyPr wrap="square" lIns="72000" tIns="0" rIns="72000" bIns="0" rtlCol="0">
                  <a:spAutoFit/>
                </a:bodyPr>
                <a:lstStyle>
                  <a:defPPr>
                    <a:defRPr lang="en-US"/>
                  </a:defPPr>
                  <a:lvl1pPr>
                    <a:defRPr sz="1000"/>
                  </a:lvl1pPr>
                </a:lstStyle>
                <a:p>
                  <a:pPr algn="ctr">
                    <a:lnSpc>
                      <a:spcPts val="1000"/>
                    </a:lnSpc>
                  </a:pPr>
                  <a:r>
                    <a:rPr lang="en-US" sz="1200"/>
                    <a:t>Public</a:t>
                  </a:r>
                  <a:endParaRPr lang="en-GB" sz="1200"/>
                </a:p>
              </p:txBody>
            </p:sp>
            <p:sp>
              <p:nvSpPr>
                <p:cNvPr id="45" name="Freeform 7">
                  <a:extLst>
                    <a:ext uri="{FF2B5EF4-FFF2-40B4-BE49-F238E27FC236}">
                      <a16:creationId xmlns="" xmlns:a16="http://schemas.microsoft.com/office/drawing/2014/main" id="{1BD8DBF1-4709-4115-8DAA-5904CB7193C8}"/>
                    </a:ext>
                  </a:extLst>
                </p:cNvPr>
                <p:cNvSpPr>
                  <a:spLocks noEditPoints="1"/>
                </p:cNvSpPr>
                <p:nvPr/>
              </p:nvSpPr>
              <p:spPr bwMode="auto">
                <a:xfrm>
                  <a:off x="2495851" y="3931811"/>
                  <a:ext cx="375589" cy="352005"/>
                </a:xfrm>
                <a:custGeom>
                  <a:avLst/>
                  <a:gdLst>
                    <a:gd name="T0" fmla="*/ 0 w 2429"/>
                    <a:gd name="T1" fmla="*/ 2147483647 h 2430"/>
                    <a:gd name="T2" fmla="*/ 2147483647 w 2429"/>
                    <a:gd name="T3" fmla="*/ 0 h 2430"/>
                    <a:gd name="T4" fmla="*/ 2147483647 w 2429"/>
                    <a:gd name="T5" fmla="*/ 2147483647 h 2430"/>
                    <a:gd name="T6" fmla="*/ 2147483647 w 2429"/>
                    <a:gd name="T7" fmla="*/ 2147483647 h 2430"/>
                    <a:gd name="T8" fmla="*/ 0 w 2429"/>
                    <a:gd name="T9" fmla="*/ 2147483647 h 2430"/>
                    <a:gd name="T10" fmla="*/ 2147483647 w 2429"/>
                    <a:gd name="T11" fmla="*/ 2147483647 h 2430"/>
                    <a:gd name="T12" fmla="*/ 2147483647 w 2429"/>
                    <a:gd name="T13" fmla="*/ 2147483647 h 2430"/>
                    <a:gd name="T14" fmla="*/ 2147483647 w 2429"/>
                    <a:gd name="T15" fmla="*/ 2147483647 h 2430"/>
                    <a:gd name="T16" fmla="*/ 2147483647 w 2429"/>
                    <a:gd name="T17" fmla="*/ 2147483647 h 2430"/>
                    <a:gd name="T18" fmla="*/ 2147483647 w 2429"/>
                    <a:gd name="T19" fmla="*/ 2147483647 h 2430"/>
                    <a:gd name="T20" fmla="*/ 2147483647 w 2429"/>
                    <a:gd name="T21" fmla="*/ 2147483647 h 2430"/>
                    <a:gd name="T22" fmla="*/ 2147483647 w 2429"/>
                    <a:gd name="T23" fmla="*/ 2147483647 h 2430"/>
                    <a:gd name="T24" fmla="*/ 2147483647 w 2429"/>
                    <a:gd name="T25" fmla="*/ 2147483647 h 2430"/>
                    <a:gd name="T26" fmla="*/ 2147483647 w 2429"/>
                    <a:gd name="T27" fmla="*/ 2147483647 h 2430"/>
                    <a:gd name="T28" fmla="*/ 2147483647 w 2429"/>
                    <a:gd name="T29" fmla="*/ 2147483647 h 2430"/>
                    <a:gd name="T30" fmla="*/ 2147483647 w 2429"/>
                    <a:gd name="T31" fmla="*/ 2147483647 h 2430"/>
                    <a:gd name="T32" fmla="*/ 2147483647 w 2429"/>
                    <a:gd name="T33" fmla="*/ 2147483647 h 2430"/>
                    <a:gd name="T34" fmla="*/ 2147483647 w 2429"/>
                    <a:gd name="T35" fmla="*/ 2147483647 h 2430"/>
                    <a:gd name="T36" fmla="*/ 2147483647 w 2429"/>
                    <a:gd name="T37" fmla="*/ 2147483647 h 2430"/>
                    <a:gd name="T38" fmla="*/ 2147483647 w 2429"/>
                    <a:gd name="T39" fmla="*/ 2147483647 h 2430"/>
                    <a:gd name="T40" fmla="*/ 2147483647 w 2429"/>
                    <a:gd name="T41" fmla="*/ 2147483647 h 2430"/>
                    <a:gd name="T42" fmla="*/ 2147483647 w 2429"/>
                    <a:gd name="T43" fmla="*/ 2147483647 h 2430"/>
                    <a:gd name="T44" fmla="*/ 2147483647 w 2429"/>
                    <a:gd name="T45" fmla="*/ 2147483647 h 24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29" h="2430">
                      <a:moveTo>
                        <a:pt x="0" y="1215"/>
                      </a:moveTo>
                      <a:cubicBezTo>
                        <a:pt x="0" y="544"/>
                        <a:pt x="544" y="0"/>
                        <a:pt x="1215" y="0"/>
                      </a:cubicBezTo>
                      <a:cubicBezTo>
                        <a:pt x="1885" y="0"/>
                        <a:pt x="2429" y="544"/>
                        <a:pt x="2429" y="1215"/>
                      </a:cubicBezTo>
                      <a:cubicBezTo>
                        <a:pt x="2429" y="1886"/>
                        <a:pt x="1885" y="2430"/>
                        <a:pt x="1215" y="2430"/>
                      </a:cubicBezTo>
                      <a:cubicBezTo>
                        <a:pt x="544" y="2430"/>
                        <a:pt x="0" y="1886"/>
                        <a:pt x="0" y="1215"/>
                      </a:cubicBezTo>
                      <a:close/>
                      <a:moveTo>
                        <a:pt x="263" y="1215"/>
                      </a:moveTo>
                      <a:cubicBezTo>
                        <a:pt x="263" y="1740"/>
                        <a:pt x="689" y="2166"/>
                        <a:pt x="1215" y="2166"/>
                      </a:cubicBezTo>
                      <a:cubicBezTo>
                        <a:pt x="1740" y="2166"/>
                        <a:pt x="2166" y="1740"/>
                        <a:pt x="2166" y="1215"/>
                      </a:cubicBezTo>
                      <a:cubicBezTo>
                        <a:pt x="2166" y="690"/>
                        <a:pt x="1740" y="264"/>
                        <a:pt x="1215" y="264"/>
                      </a:cubicBezTo>
                      <a:cubicBezTo>
                        <a:pt x="689" y="264"/>
                        <a:pt x="263" y="690"/>
                        <a:pt x="263" y="1215"/>
                      </a:cubicBezTo>
                      <a:close/>
                      <a:moveTo>
                        <a:pt x="1898" y="1734"/>
                      </a:moveTo>
                      <a:cubicBezTo>
                        <a:pt x="1378" y="1215"/>
                        <a:pt x="1378" y="1215"/>
                        <a:pt x="1378" y="1215"/>
                      </a:cubicBezTo>
                      <a:cubicBezTo>
                        <a:pt x="1898" y="695"/>
                        <a:pt x="1898" y="695"/>
                        <a:pt x="1898" y="695"/>
                      </a:cubicBezTo>
                      <a:cubicBezTo>
                        <a:pt x="1734" y="532"/>
                        <a:pt x="1734" y="532"/>
                        <a:pt x="1734" y="532"/>
                      </a:cubicBezTo>
                      <a:cubicBezTo>
                        <a:pt x="1215" y="1051"/>
                        <a:pt x="1215" y="1051"/>
                        <a:pt x="1215" y="1051"/>
                      </a:cubicBezTo>
                      <a:cubicBezTo>
                        <a:pt x="695" y="532"/>
                        <a:pt x="695" y="532"/>
                        <a:pt x="695" y="532"/>
                      </a:cubicBezTo>
                      <a:cubicBezTo>
                        <a:pt x="532" y="695"/>
                        <a:pt x="532" y="695"/>
                        <a:pt x="532" y="695"/>
                      </a:cubicBezTo>
                      <a:cubicBezTo>
                        <a:pt x="1051" y="1215"/>
                        <a:pt x="1051" y="1215"/>
                        <a:pt x="1051" y="1215"/>
                      </a:cubicBezTo>
                      <a:cubicBezTo>
                        <a:pt x="532" y="1734"/>
                        <a:pt x="532" y="1734"/>
                        <a:pt x="532" y="1734"/>
                      </a:cubicBezTo>
                      <a:cubicBezTo>
                        <a:pt x="695" y="1898"/>
                        <a:pt x="695" y="1898"/>
                        <a:pt x="695" y="1898"/>
                      </a:cubicBezTo>
                      <a:cubicBezTo>
                        <a:pt x="1215" y="1378"/>
                        <a:pt x="1215" y="1378"/>
                        <a:pt x="1215" y="1378"/>
                      </a:cubicBezTo>
                      <a:cubicBezTo>
                        <a:pt x="1734" y="1898"/>
                        <a:pt x="1734" y="1898"/>
                        <a:pt x="1734" y="1898"/>
                      </a:cubicBezTo>
                      <a:lnTo>
                        <a:pt x="1898" y="1734"/>
                      </a:lnTo>
                      <a:close/>
                    </a:path>
                  </a:pathLst>
                </a:custGeom>
                <a:solidFill>
                  <a:srgbClr val="B234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chemeClr val="bg1"/>
                    </a:solidFill>
                  </a:endParaRPr>
                </a:p>
              </p:txBody>
            </p:sp>
          </p:grpSp>
          <p:grpSp>
            <p:nvGrpSpPr>
              <p:cNvPr id="32" name="Group 21">
                <a:extLst>
                  <a:ext uri="{FF2B5EF4-FFF2-40B4-BE49-F238E27FC236}">
                    <a16:creationId xmlns="" xmlns:a16="http://schemas.microsoft.com/office/drawing/2014/main" id="{04ACCFB8-57C8-44AC-A3E7-0F91E7A31FD8}"/>
                  </a:ext>
                </a:extLst>
              </p:cNvPr>
              <p:cNvGrpSpPr/>
              <p:nvPr/>
            </p:nvGrpSpPr>
            <p:grpSpPr>
              <a:xfrm>
                <a:off x="3302144" y="3899782"/>
                <a:ext cx="1224000" cy="1051049"/>
                <a:chOff x="3336434" y="3918157"/>
                <a:chExt cx="1224000" cy="1051049"/>
              </a:xfrm>
            </p:grpSpPr>
            <p:sp>
              <p:nvSpPr>
                <p:cNvPr id="42" name="Freeform 6">
                  <a:extLst>
                    <a:ext uri="{FF2B5EF4-FFF2-40B4-BE49-F238E27FC236}">
                      <a16:creationId xmlns="" xmlns:a16="http://schemas.microsoft.com/office/drawing/2014/main" id="{6485296F-98BC-4665-8738-0024C815808B}"/>
                    </a:ext>
                  </a:extLst>
                </p:cNvPr>
                <p:cNvSpPr>
                  <a:spLocks noEditPoints="1"/>
                </p:cNvSpPr>
                <p:nvPr/>
              </p:nvSpPr>
              <p:spPr bwMode="auto">
                <a:xfrm>
                  <a:off x="3756622" y="3918157"/>
                  <a:ext cx="375587" cy="365659"/>
                </a:xfrm>
                <a:custGeom>
                  <a:avLst/>
                  <a:gdLst>
                    <a:gd name="T0" fmla="*/ 0 w 2430"/>
                    <a:gd name="T1" fmla="*/ 2147483647 h 2429"/>
                    <a:gd name="T2" fmla="*/ 2147483647 w 2430"/>
                    <a:gd name="T3" fmla="*/ 0 h 2429"/>
                    <a:gd name="T4" fmla="*/ 2147483647 w 2430"/>
                    <a:gd name="T5" fmla="*/ 2147483647 h 2429"/>
                    <a:gd name="T6" fmla="*/ 2147483647 w 2430"/>
                    <a:gd name="T7" fmla="*/ 2147483647 h 2429"/>
                    <a:gd name="T8" fmla="*/ 0 w 2430"/>
                    <a:gd name="T9" fmla="*/ 2147483647 h 2429"/>
                    <a:gd name="T10" fmla="*/ 2147483647 w 2430"/>
                    <a:gd name="T11" fmla="*/ 2147483647 h 2429"/>
                    <a:gd name="T12" fmla="*/ 2147483647 w 2430"/>
                    <a:gd name="T13" fmla="*/ 2147483647 h 2429"/>
                    <a:gd name="T14" fmla="*/ 2147483647 w 2430"/>
                    <a:gd name="T15" fmla="*/ 2147483647 h 2429"/>
                    <a:gd name="T16" fmla="*/ 2147483647 w 2430"/>
                    <a:gd name="T17" fmla="*/ 2147483647 h 2429"/>
                    <a:gd name="T18" fmla="*/ 2147483647 w 2430"/>
                    <a:gd name="T19" fmla="*/ 2147483647 h 2429"/>
                    <a:gd name="T20" fmla="*/ 2147483647 w 2430"/>
                    <a:gd name="T21" fmla="*/ 2147483647 h 2429"/>
                    <a:gd name="T22" fmla="*/ 2147483647 w 2430"/>
                    <a:gd name="T23" fmla="*/ 2147483647 h 2429"/>
                    <a:gd name="T24" fmla="*/ 2147483647 w 2430"/>
                    <a:gd name="T25" fmla="*/ 2147483647 h 2429"/>
                    <a:gd name="T26" fmla="*/ 2147483647 w 2430"/>
                    <a:gd name="T27" fmla="*/ 2147483647 h 2429"/>
                    <a:gd name="T28" fmla="*/ 2147483647 w 2430"/>
                    <a:gd name="T29" fmla="*/ 2147483647 h 2429"/>
                    <a:gd name="T30" fmla="*/ 2147483647 w 2430"/>
                    <a:gd name="T31" fmla="*/ 2147483647 h 2429"/>
                    <a:gd name="T32" fmla="*/ 2147483647 w 2430"/>
                    <a:gd name="T33" fmla="*/ 2147483647 h 2429"/>
                    <a:gd name="T34" fmla="*/ 2147483647 w 2430"/>
                    <a:gd name="T35" fmla="*/ 2147483647 h 2429"/>
                    <a:gd name="T36" fmla="*/ 2147483647 w 2430"/>
                    <a:gd name="T37" fmla="*/ 2147483647 h 2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679146"/>
                </a:solidFill>
                <a:ln>
                  <a:noFill/>
                </a:ln>
              </p:spPr>
              <p:txBody>
                <a:bodyPr/>
                <a:lstStyle/>
                <a:p>
                  <a:endParaRPr lang="en-GB"/>
                </a:p>
              </p:txBody>
            </p:sp>
            <p:sp>
              <p:nvSpPr>
                <p:cNvPr id="43" name="TextBox 42">
                  <a:extLst>
                    <a:ext uri="{FF2B5EF4-FFF2-40B4-BE49-F238E27FC236}">
                      <a16:creationId xmlns="" xmlns:a16="http://schemas.microsoft.com/office/drawing/2014/main" id="{0DDE1F98-6F76-4BAF-A01E-E0F2D02A8DE8}"/>
                    </a:ext>
                  </a:extLst>
                </p:cNvPr>
                <p:cNvSpPr txBox="1"/>
                <p:nvPr/>
              </p:nvSpPr>
              <p:spPr>
                <a:xfrm>
                  <a:off x="3336434" y="4408336"/>
                  <a:ext cx="1224000" cy="560870"/>
                </a:xfrm>
                <a:prstGeom prst="rect">
                  <a:avLst/>
                </a:prstGeom>
                <a:noFill/>
              </p:spPr>
              <p:txBody>
                <a:bodyPr wrap="square" lIns="0" tIns="0" rIns="0" bIns="0" rtlCol="0">
                  <a:spAutoFit/>
                </a:bodyPr>
                <a:lstStyle>
                  <a:defPPr>
                    <a:defRPr lang="en-US"/>
                  </a:defPPr>
                  <a:lvl1pPr>
                    <a:defRPr sz="1000"/>
                  </a:lvl1pPr>
                </a:lstStyle>
                <a:p>
                  <a:pPr algn="ctr" latinLnBrk="0">
                    <a:lnSpc>
                      <a:spcPts val="1000"/>
                    </a:lnSpc>
                  </a:pPr>
                  <a:r>
                    <a:rPr lang="en-US" sz="1200"/>
                    <a:t>Same-day decisions available (matter of hours)</a:t>
                  </a:r>
                  <a:endParaRPr lang="en-GB" sz="1200"/>
                </a:p>
              </p:txBody>
            </p:sp>
          </p:grpSp>
          <p:grpSp>
            <p:nvGrpSpPr>
              <p:cNvPr id="33" name="Group 22">
                <a:extLst>
                  <a:ext uri="{FF2B5EF4-FFF2-40B4-BE49-F238E27FC236}">
                    <a16:creationId xmlns="" xmlns:a16="http://schemas.microsoft.com/office/drawing/2014/main" id="{E0690D6A-EA71-4C25-9671-D685211AD358}"/>
                  </a:ext>
                </a:extLst>
              </p:cNvPr>
              <p:cNvGrpSpPr/>
              <p:nvPr/>
            </p:nvGrpSpPr>
            <p:grpSpPr>
              <a:xfrm>
                <a:off x="4727974" y="3899782"/>
                <a:ext cx="1224000" cy="910905"/>
                <a:chOff x="4602244" y="3899782"/>
                <a:chExt cx="1224000" cy="910905"/>
              </a:xfrm>
            </p:grpSpPr>
            <p:sp>
              <p:nvSpPr>
                <p:cNvPr id="40" name="Freeform 6">
                  <a:extLst>
                    <a:ext uri="{FF2B5EF4-FFF2-40B4-BE49-F238E27FC236}">
                      <a16:creationId xmlns="" xmlns:a16="http://schemas.microsoft.com/office/drawing/2014/main" id="{2D656A44-FDCC-4F7E-86EE-D5727EA53CC0}"/>
                    </a:ext>
                  </a:extLst>
                </p:cNvPr>
                <p:cNvSpPr>
                  <a:spLocks noEditPoints="1"/>
                </p:cNvSpPr>
                <p:nvPr/>
              </p:nvSpPr>
              <p:spPr bwMode="auto">
                <a:xfrm>
                  <a:off x="5017391" y="3899782"/>
                  <a:ext cx="375587" cy="365659"/>
                </a:xfrm>
                <a:custGeom>
                  <a:avLst/>
                  <a:gdLst>
                    <a:gd name="T0" fmla="*/ 0 w 2430"/>
                    <a:gd name="T1" fmla="*/ 2147483647 h 2429"/>
                    <a:gd name="T2" fmla="*/ 2147483647 w 2430"/>
                    <a:gd name="T3" fmla="*/ 0 h 2429"/>
                    <a:gd name="T4" fmla="*/ 2147483647 w 2430"/>
                    <a:gd name="T5" fmla="*/ 2147483647 h 2429"/>
                    <a:gd name="T6" fmla="*/ 2147483647 w 2430"/>
                    <a:gd name="T7" fmla="*/ 2147483647 h 2429"/>
                    <a:gd name="T8" fmla="*/ 0 w 2430"/>
                    <a:gd name="T9" fmla="*/ 2147483647 h 2429"/>
                    <a:gd name="T10" fmla="*/ 2147483647 w 2430"/>
                    <a:gd name="T11" fmla="*/ 2147483647 h 2429"/>
                    <a:gd name="T12" fmla="*/ 2147483647 w 2430"/>
                    <a:gd name="T13" fmla="*/ 2147483647 h 2429"/>
                    <a:gd name="T14" fmla="*/ 2147483647 w 2430"/>
                    <a:gd name="T15" fmla="*/ 2147483647 h 2429"/>
                    <a:gd name="T16" fmla="*/ 2147483647 w 2430"/>
                    <a:gd name="T17" fmla="*/ 2147483647 h 2429"/>
                    <a:gd name="T18" fmla="*/ 2147483647 w 2430"/>
                    <a:gd name="T19" fmla="*/ 2147483647 h 2429"/>
                    <a:gd name="T20" fmla="*/ 2147483647 w 2430"/>
                    <a:gd name="T21" fmla="*/ 2147483647 h 2429"/>
                    <a:gd name="T22" fmla="*/ 2147483647 w 2430"/>
                    <a:gd name="T23" fmla="*/ 2147483647 h 2429"/>
                    <a:gd name="T24" fmla="*/ 2147483647 w 2430"/>
                    <a:gd name="T25" fmla="*/ 2147483647 h 2429"/>
                    <a:gd name="T26" fmla="*/ 2147483647 w 2430"/>
                    <a:gd name="T27" fmla="*/ 2147483647 h 2429"/>
                    <a:gd name="T28" fmla="*/ 2147483647 w 2430"/>
                    <a:gd name="T29" fmla="*/ 2147483647 h 2429"/>
                    <a:gd name="T30" fmla="*/ 2147483647 w 2430"/>
                    <a:gd name="T31" fmla="*/ 2147483647 h 2429"/>
                    <a:gd name="T32" fmla="*/ 2147483647 w 2430"/>
                    <a:gd name="T33" fmla="*/ 2147483647 h 2429"/>
                    <a:gd name="T34" fmla="*/ 2147483647 w 2430"/>
                    <a:gd name="T35" fmla="*/ 2147483647 h 2429"/>
                    <a:gd name="T36" fmla="*/ 2147483647 w 2430"/>
                    <a:gd name="T37" fmla="*/ 2147483647 h 2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679146"/>
                </a:solidFill>
                <a:ln>
                  <a:noFill/>
                </a:ln>
              </p:spPr>
              <p:txBody>
                <a:bodyPr/>
                <a:lstStyle/>
                <a:p>
                  <a:endParaRPr lang="en-GB"/>
                </a:p>
              </p:txBody>
            </p:sp>
            <p:sp>
              <p:nvSpPr>
                <p:cNvPr id="41" name="TextBox 40">
                  <a:extLst>
                    <a:ext uri="{FF2B5EF4-FFF2-40B4-BE49-F238E27FC236}">
                      <a16:creationId xmlns="" xmlns:a16="http://schemas.microsoft.com/office/drawing/2014/main" id="{0547BA4C-9A2E-496F-9CE8-00BC6EC54FB8}"/>
                    </a:ext>
                  </a:extLst>
                </p:cNvPr>
                <p:cNvSpPr txBox="1"/>
                <p:nvPr/>
              </p:nvSpPr>
              <p:spPr>
                <a:xfrm>
                  <a:off x="4602244" y="4390033"/>
                  <a:ext cx="1224000" cy="420654"/>
                </a:xfrm>
                <a:prstGeom prst="rect">
                  <a:avLst/>
                </a:prstGeom>
                <a:noFill/>
              </p:spPr>
              <p:txBody>
                <a:bodyPr wrap="square" lIns="0" tIns="0" rIns="0" bIns="0" rtlCol="0">
                  <a:spAutoFit/>
                </a:bodyPr>
                <a:lstStyle>
                  <a:defPPr>
                    <a:defRPr lang="en-US"/>
                  </a:defPPr>
                  <a:lvl1pPr>
                    <a:defRPr sz="1000"/>
                  </a:lvl1pPr>
                </a:lstStyle>
                <a:p>
                  <a:pPr algn="ctr" latinLnBrk="0">
                    <a:lnSpc>
                      <a:spcPts val="1000"/>
                    </a:lnSpc>
                  </a:pPr>
                  <a:r>
                    <a:rPr lang="en-US" sz="1200"/>
                    <a:t>Court orders binding against third parties</a:t>
                  </a:r>
                  <a:endParaRPr lang="en-GB" sz="1200"/>
                </a:p>
              </p:txBody>
            </p:sp>
          </p:grpSp>
          <p:grpSp>
            <p:nvGrpSpPr>
              <p:cNvPr id="34" name="Group 23">
                <a:extLst>
                  <a:ext uri="{FF2B5EF4-FFF2-40B4-BE49-F238E27FC236}">
                    <a16:creationId xmlns="" xmlns:a16="http://schemas.microsoft.com/office/drawing/2014/main" id="{202E203A-6149-4CB7-8616-D7114D25D7E8}"/>
                  </a:ext>
                </a:extLst>
              </p:cNvPr>
              <p:cNvGrpSpPr/>
              <p:nvPr/>
            </p:nvGrpSpPr>
            <p:grpSpPr>
              <a:xfrm>
                <a:off x="6154731" y="3899782"/>
                <a:ext cx="1224000" cy="1051123"/>
                <a:chOff x="5857551" y="3899782"/>
                <a:chExt cx="1224000" cy="1051123"/>
              </a:xfrm>
            </p:grpSpPr>
            <p:sp>
              <p:nvSpPr>
                <p:cNvPr id="38" name="Freeform 6">
                  <a:extLst>
                    <a:ext uri="{FF2B5EF4-FFF2-40B4-BE49-F238E27FC236}">
                      <a16:creationId xmlns="" xmlns:a16="http://schemas.microsoft.com/office/drawing/2014/main" id="{295A3219-6DA9-403B-9585-1DE90861DF60}"/>
                    </a:ext>
                  </a:extLst>
                </p:cNvPr>
                <p:cNvSpPr>
                  <a:spLocks noEditPoints="1"/>
                </p:cNvSpPr>
                <p:nvPr/>
              </p:nvSpPr>
              <p:spPr bwMode="auto">
                <a:xfrm>
                  <a:off x="6278159" y="3899782"/>
                  <a:ext cx="375587" cy="365659"/>
                </a:xfrm>
                <a:custGeom>
                  <a:avLst/>
                  <a:gdLst>
                    <a:gd name="T0" fmla="*/ 0 w 2430"/>
                    <a:gd name="T1" fmla="*/ 2147483647 h 2429"/>
                    <a:gd name="T2" fmla="*/ 2147483647 w 2430"/>
                    <a:gd name="T3" fmla="*/ 0 h 2429"/>
                    <a:gd name="T4" fmla="*/ 2147483647 w 2430"/>
                    <a:gd name="T5" fmla="*/ 2147483647 h 2429"/>
                    <a:gd name="T6" fmla="*/ 2147483647 w 2430"/>
                    <a:gd name="T7" fmla="*/ 2147483647 h 2429"/>
                    <a:gd name="T8" fmla="*/ 0 w 2430"/>
                    <a:gd name="T9" fmla="*/ 2147483647 h 2429"/>
                    <a:gd name="T10" fmla="*/ 2147483647 w 2430"/>
                    <a:gd name="T11" fmla="*/ 2147483647 h 2429"/>
                    <a:gd name="T12" fmla="*/ 2147483647 w 2430"/>
                    <a:gd name="T13" fmla="*/ 2147483647 h 2429"/>
                    <a:gd name="T14" fmla="*/ 2147483647 w 2430"/>
                    <a:gd name="T15" fmla="*/ 2147483647 h 2429"/>
                    <a:gd name="T16" fmla="*/ 2147483647 w 2430"/>
                    <a:gd name="T17" fmla="*/ 2147483647 h 2429"/>
                    <a:gd name="T18" fmla="*/ 2147483647 w 2430"/>
                    <a:gd name="T19" fmla="*/ 2147483647 h 2429"/>
                    <a:gd name="T20" fmla="*/ 2147483647 w 2430"/>
                    <a:gd name="T21" fmla="*/ 2147483647 h 2429"/>
                    <a:gd name="T22" fmla="*/ 2147483647 w 2430"/>
                    <a:gd name="T23" fmla="*/ 2147483647 h 2429"/>
                    <a:gd name="T24" fmla="*/ 2147483647 w 2430"/>
                    <a:gd name="T25" fmla="*/ 2147483647 h 2429"/>
                    <a:gd name="T26" fmla="*/ 2147483647 w 2430"/>
                    <a:gd name="T27" fmla="*/ 2147483647 h 2429"/>
                    <a:gd name="T28" fmla="*/ 2147483647 w 2430"/>
                    <a:gd name="T29" fmla="*/ 2147483647 h 2429"/>
                    <a:gd name="T30" fmla="*/ 2147483647 w 2430"/>
                    <a:gd name="T31" fmla="*/ 2147483647 h 2429"/>
                    <a:gd name="T32" fmla="*/ 2147483647 w 2430"/>
                    <a:gd name="T33" fmla="*/ 2147483647 h 2429"/>
                    <a:gd name="T34" fmla="*/ 2147483647 w 2430"/>
                    <a:gd name="T35" fmla="*/ 2147483647 h 2429"/>
                    <a:gd name="T36" fmla="*/ 2147483647 w 2430"/>
                    <a:gd name="T37" fmla="*/ 2147483647 h 2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679146"/>
                </a:solidFill>
                <a:ln>
                  <a:noFill/>
                </a:ln>
              </p:spPr>
              <p:txBody>
                <a:bodyPr/>
                <a:lstStyle/>
                <a:p>
                  <a:endParaRPr lang="en-GB"/>
                </a:p>
              </p:txBody>
            </p:sp>
            <p:sp>
              <p:nvSpPr>
                <p:cNvPr id="39" name="TextBox 38">
                  <a:extLst>
                    <a:ext uri="{FF2B5EF4-FFF2-40B4-BE49-F238E27FC236}">
                      <a16:creationId xmlns="" xmlns:a16="http://schemas.microsoft.com/office/drawing/2014/main" id="{217CE920-4F78-4A80-A29A-D55E593C4636}"/>
                    </a:ext>
                  </a:extLst>
                </p:cNvPr>
                <p:cNvSpPr txBox="1"/>
                <p:nvPr/>
              </p:nvSpPr>
              <p:spPr>
                <a:xfrm>
                  <a:off x="5857551" y="4390034"/>
                  <a:ext cx="1224000" cy="560871"/>
                </a:xfrm>
                <a:prstGeom prst="rect">
                  <a:avLst/>
                </a:prstGeom>
                <a:noFill/>
              </p:spPr>
              <p:txBody>
                <a:bodyPr wrap="square" lIns="0" tIns="0" rIns="0" bIns="0" rtlCol="0">
                  <a:spAutoFit/>
                </a:bodyPr>
                <a:lstStyle>
                  <a:defPPr>
                    <a:defRPr lang="en-US"/>
                  </a:defPPr>
                  <a:lvl1pPr>
                    <a:defRPr sz="1000"/>
                  </a:lvl1pPr>
                </a:lstStyle>
                <a:p>
                  <a:pPr algn="ctr" latinLnBrk="0">
                    <a:lnSpc>
                      <a:spcPts val="1000"/>
                    </a:lnSpc>
                  </a:pPr>
                  <a:r>
                    <a:rPr lang="en-US" sz="1200"/>
                    <a:t>Ex parte hearings available (very good reason required)</a:t>
                  </a:r>
                  <a:endParaRPr lang="en-GB" sz="1200"/>
                </a:p>
              </p:txBody>
            </p:sp>
          </p:grpSp>
          <p:grpSp>
            <p:nvGrpSpPr>
              <p:cNvPr id="35" name="Group 24">
                <a:extLst>
                  <a:ext uri="{FF2B5EF4-FFF2-40B4-BE49-F238E27FC236}">
                    <a16:creationId xmlns="" xmlns:a16="http://schemas.microsoft.com/office/drawing/2014/main" id="{D2B0756F-3FEA-44B2-A6A2-76F31B473D6A}"/>
                  </a:ext>
                </a:extLst>
              </p:cNvPr>
              <p:cNvGrpSpPr/>
              <p:nvPr/>
            </p:nvGrpSpPr>
            <p:grpSpPr>
              <a:xfrm>
                <a:off x="7571485" y="3899782"/>
                <a:ext cx="1224000" cy="1331562"/>
                <a:chOff x="7125715" y="3899782"/>
                <a:chExt cx="1224000" cy="1331562"/>
              </a:xfrm>
            </p:grpSpPr>
            <p:sp>
              <p:nvSpPr>
                <p:cNvPr id="36" name="Freeform 6">
                  <a:extLst>
                    <a:ext uri="{FF2B5EF4-FFF2-40B4-BE49-F238E27FC236}">
                      <a16:creationId xmlns="" xmlns:a16="http://schemas.microsoft.com/office/drawing/2014/main" id="{6E6F5A25-BBF4-40AA-9924-5046A058E275}"/>
                    </a:ext>
                  </a:extLst>
                </p:cNvPr>
                <p:cNvSpPr>
                  <a:spLocks noEditPoints="1"/>
                </p:cNvSpPr>
                <p:nvPr/>
              </p:nvSpPr>
              <p:spPr bwMode="auto">
                <a:xfrm>
                  <a:off x="7538918" y="3899782"/>
                  <a:ext cx="375587" cy="365659"/>
                </a:xfrm>
                <a:custGeom>
                  <a:avLst/>
                  <a:gdLst>
                    <a:gd name="T0" fmla="*/ 0 w 2430"/>
                    <a:gd name="T1" fmla="*/ 2147483647 h 2429"/>
                    <a:gd name="T2" fmla="*/ 2147483647 w 2430"/>
                    <a:gd name="T3" fmla="*/ 0 h 2429"/>
                    <a:gd name="T4" fmla="*/ 2147483647 w 2430"/>
                    <a:gd name="T5" fmla="*/ 2147483647 h 2429"/>
                    <a:gd name="T6" fmla="*/ 2147483647 w 2430"/>
                    <a:gd name="T7" fmla="*/ 2147483647 h 2429"/>
                    <a:gd name="T8" fmla="*/ 0 w 2430"/>
                    <a:gd name="T9" fmla="*/ 2147483647 h 2429"/>
                    <a:gd name="T10" fmla="*/ 2147483647 w 2430"/>
                    <a:gd name="T11" fmla="*/ 2147483647 h 2429"/>
                    <a:gd name="T12" fmla="*/ 2147483647 w 2430"/>
                    <a:gd name="T13" fmla="*/ 2147483647 h 2429"/>
                    <a:gd name="T14" fmla="*/ 2147483647 w 2430"/>
                    <a:gd name="T15" fmla="*/ 2147483647 h 2429"/>
                    <a:gd name="T16" fmla="*/ 2147483647 w 2430"/>
                    <a:gd name="T17" fmla="*/ 2147483647 h 2429"/>
                    <a:gd name="T18" fmla="*/ 2147483647 w 2430"/>
                    <a:gd name="T19" fmla="*/ 2147483647 h 2429"/>
                    <a:gd name="T20" fmla="*/ 2147483647 w 2430"/>
                    <a:gd name="T21" fmla="*/ 2147483647 h 2429"/>
                    <a:gd name="T22" fmla="*/ 2147483647 w 2430"/>
                    <a:gd name="T23" fmla="*/ 2147483647 h 2429"/>
                    <a:gd name="T24" fmla="*/ 2147483647 w 2430"/>
                    <a:gd name="T25" fmla="*/ 2147483647 h 2429"/>
                    <a:gd name="T26" fmla="*/ 2147483647 w 2430"/>
                    <a:gd name="T27" fmla="*/ 2147483647 h 2429"/>
                    <a:gd name="T28" fmla="*/ 2147483647 w 2430"/>
                    <a:gd name="T29" fmla="*/ 2147483647 h 2429"/>
                    <a:gd name="T30" fmla="*/ 2147483647 w 2430"/>
                    <a:gd name="T31" fmla="*/ 2147483647 h 2429"/>
                    <a:gd name="T32" fmla="*/ 2147483647 w 2430"/>
                    <a:gd name="T33" fmla="*/ 2147483647 h 2429"/>
                    <a:gd name="T34" fmla="*/ 2147483647 w 2430"/>
                    <a:gd name="T35" fmla="*/ 2147483647 h 2429"/>
                    <a:gd name="T36" fmla="*/ 2147483647 w 2430"/>
                    <a:gd name="T37" fmla="*/ 2147483647 h 24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30" h="2429">
                      <a:moveTo>
                        <a:pt x="0" y="1214"/>
                      </a:moveTo>
                      <a:cubicBezTo>
                        <a:pt x="0" y="543"/>
                        <a:pt x="544" y="0"/>
                        <a:pt x="1215" y="0"/>
                      </a:cubicBezTo>
                      <a:cubicBezTo>
                        <a:pt x="1886" y="0"/>
                        <a:pt x="2430" y="543"/>
                        <a:pt x="2430" y="1214"/>
                      </a:cubicBezTo>
                      <a:cubicBezTo>
                        <a:pt x="2430" y="1885"/>
                        <a:pt x="1886" y="2429"/>
                        <a:pt x="1215" y="2429"/>
                      </a:cubicBezTo>
                      <a:cubicBezTo>
                        <a:pt x="544" y="2429"/>
                        <a:pt x="0" y="1885"/>
                        <a:pt x="0" y="1214"/>
                      </a:cubicBezTo>
                      <a:close/>
                      <a:moveTo>
                        <a:pt x="264" y="1214"/>
                      </a:moveTo>
                      <a:cubicBezTo>
                        <a:pt x="264" y="1740"/>
                        <a:pt x="690" y="2165"/>
                        <a:pt x="1215" y="2165"/>
                      </a:cubicBezTo>
                      <a:cubicBezTo>
                        <a:pt x="1740" y="2165"/>
                        <a:pt x="2166" y="1740"/>
                        <a:pt x="2166" y="1214"/>
                      </a:cubicBezTo>
                      <a:cubicBezTo>
                        <a:pt x="2166" y="689"/>
                        <a:pt x="1740" y="263"/>
                        <a:pt x="1215" y="263"/>
                      </a:cubicBezTo>
                      <a:cubicBezTo>
                        <a:pt x="690" y="263"/>
                        <a:pt x="264" y="689"/>
                        <a:pt x="264" y="1214"/>
                      </a:cubicBezTo>
                      <a:close/>
                      <a:moveTo>
                        <a:pt x="1975" y="701"/>
                      </a:moveTo>
                      <a:cubicBezTo>
                        <a:pt x="1737" y="540"/>
                        <a:pt x="1737" y="540"/>
                        <a:pt x="1737" y="540"/>
                      </a:cubicBezTo>
                      <a:cubicBezTo>
                        <a:pt x="1035" y="1576"/>
                        <a:pt x="1035" y="1576"/>
                        <a:pt x="1035" y="1576"/>
                      </a:cubicBezTo>
                      <a:cubicBezTo>
                        <a:pt x="489" y="1206"/>
                        <a:pt x="489" y="1206"/>
                        <a:pt x="489" y="1206"/>
                      </a:cubicBezTo>
                      <a:cubicBezTo>
                        <a:pt x="328" y="1444"/>
                        <a:pt x="328" y="1444"/>
                        <a:pt x="328" y="1444"/>
                      </a:cubicBezTo>
                      <a:cubicBezTo>
                        <a:pt x="1103" y="1968"/>
                        <a:pt x="1103" y="1968"/>
                        <a:pt x="1103" y="1968"/>
                      </a:cubicBezTo>
                      <a:cubicBezTo>
                        <a:pt x="1107" y="1962"/>
                        <a:pt x="1107" y="1962"/>
                        <a:pt x="1107" y="1962"/>
                      </a:cubicBezTo>
                      <a:cubicBezTo>
                        <a:pt x="1116" y="1968"/>
                        <a:pt x="1116" y="1968"/>
                        <a:pt x="1116" y="1968"/>
                      </a:cubicBezTo>
                      <a:lnTo>
                        <a:pt x="1975" y="701"/>
                      </a:lnTo>
                      <a:close/>
                    </a:path>
                  </a:pathLst>
                </a:custGeom>
                <a:solidFill>
                  <a:srgbClr val="679146"/>
                </a:solidFill>
                <a:ln>
                  <a:noFill/>
                </a:ln>
              </p:spPr>
              <p:txBody>
                <a:bodyPr/>
                <a:lstStyle/>
                <a:p>
                  <a:endParaRPr lang="en-GB"/>
                </a:p>
              </p:txBody>
            </p:sp>
            <p:sp>
              <p:nvSpPr>
                <p:cNvPr id="37" name="TextBox 36">
                  <a:extLst>
                    <a:ext uri="{FF2B5EF4-FFF2-40B4-BE49-F238E27FC236}">
                      <a16:creationId xmlns="" xmlns:a16="http://schemas.microsoft.com/office/drawing/2014/main" id="{D972982A-A9BA-4160-B471-08F149DB69A0}"/>
                    </a:ext>
                  </a:extLst>
                </p:cNvPr>
                <p:cNvSpPr txBox="1"/>
                <p:nvPr/>
              </p:nvSpPr>
              <p:spPr>
                <a:xfrm>
                  <a:off x="7125715" y="4390037"/>
                  <a:ext cx="1224000" cy="841307"/>
                </a:xfrm>
                <a:prstGeom prst="rect">
                  <a:avLst/>
                </a:prstGeom>
                <a:noFill/>
              </p:spPr>
              <p:txBody>
                <a:bodyPr wrap="square" lIns="0" tIns="0" rIns="0" bIns="0" rtlCol="0">
                  <a:spAutoFit/>
                </a:bodyPr>
                <a:lstStyle>
                  <a:defPPr>
                    <a:defRPr lang="en-US"/>
                  </a:defPPr>
                  <a:lvl1pPr>
                    <a:defRPr sz="1000"/>
                  </a:lvl1pPr>
                </a:lstStyle>
                <a:p>
                  <a:pPr algn="ctr" latinLnBrk="0">
                    <a:lnSpc>
                      <a:spcPts val="1000"/>
                    </a:lnSpc>
                  </a:pPr>
                  <a:r>
                    <a:rPr lang="en-US" sz="1200" spc="-30" dirty="0"/>
                    <a:t>Direct enforcement, serious repercussions (contempt of court)</a:t>
                  </a:r>
                  <a:endParaRPr lang="en-GB" sz="1200" spc="-30" dirty="0"/>
                </a:p>
              </p:txBody>
            </p:sp>
          </p:grpSp>
        </p:grpSp>
      </p:grpSp>
    </p:spTree>
    <p:extLst>
      <p:ext uri="{BB962C8B-B14F-4D97-AF65-F5344CB8AC3E}">
        <p14:creationId xmlns:p14="http://schemas.microsoft.com/office/powerpoint/2010/main" val="2680595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37</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15-4)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5212687" cy="4001095"/>
          </a:xfrm>
          <a:prstGeom prst="rect">
            <a:avLst/>
          </a:prstGeom>
        </p:spPr>
        <p:txBody>
          <a:bodyPr wrap="square">
            <a:spAutoFit/>
          </a:bodyPr>
          <a:lstStyle/>
          <a:p>
            <a:pPr latinLnBrk="0">
              <a:spcAft>
                <a:spcPts val="600"/>
              </a:spcAft>
            </a:pPr>
            <a:r>
              <a:rPr lang="en-US" altLang="ko-KR" b="1" u="sng" dirty="0">
                <a:latin typeface="+mn-ea"/>
              </a:rPr>
              <a:t>WHAT IS A VIRTUAL HEARING?</a:t>
            </a:r>
          </a:p>
          <a:p>
            <a:pPr marL="285750" indent="-285750" latinLnBrk="0">
              <a:spcAft>
                <a:spcPts val="600"/>
              </a:spcAft>
              <a:buFont typeface="Arial" panose="020B0604020202020204" pitchFamily="34" charset="0"/>
              <a:buChar char="•"/>
            </a:pPr>
            <a:r>
              <a:rPr lang="en-US" altLang="ko-KR" spc="-50" dirty="0" smtClean="0">
                <a:latin typeface="+mn-ea"/>
              </a:rPr>
              <a:t>A </a:t>
            </a:r>
            <a:r>
              <a:rPr lang="en-US" altLang="ko-KR" spc="-50" dirty="0">
                <a:latin typeface="+mn-ea"/>
              </a:rPr>
              <a:t>virtual hearing extends the functions and services that would normally be found in physical hearing rooms to remote participants all over the world, allowing conferences and hearings to continue uninterrupted by physical restrictions.</a:t>
            </a:r>
          </a:p>
          <a:p>
            <a:pPr marL="285750" indent="-285750" latinLnBrk="0">
              <a:spcAft>
                <a:spcPts val="600"/>
              </a:spcAft>
              <a:buFont typeface="Arial" panose="020B0604020202020204" pitchFamily="34" charset="0"/>
              <a:buChar char="•"/>
            </a:pPr>
            <a:endParaRPr lang="en-US" altLang="ko-KR" spc="-50" dirty="0">
              <a:latin typeface="+mn-ea"/>
            </a:endParaRPr>
          </a:p>
          <a:p>
            <a:pPr marL="285750" indent="-285750" latinLnBrk="0">
              <a:spcAft>
                <a:spcPts val="600"/>
              </a:spcAft>
              <a:buFont typeface="Arial" panose="020B0604020202020204" pitchFamily="34" charset="0"/>
              <a:buChar char="•"/>
            </a:pPr>
            <a:r>
              <a:rPr lang="en-US" altLang="ko-KR" b="1" spc="-50" dirty="0">
                <a:latin typeface="+mn-ea"/>
              </a:rPr>
              <a:t>Virtual hearing setups have been used for:</a:t>
            </a:r>
          </a:p>
          <a:p>
            <a:pPr marL="339725" latinLnBrk="0"/>
            <a:r>
              <a:rPr lang="en-US" altLang="ko-KR" spc="-50" dirty="0" smtClean="0">
                <a:latin typeface="+mn-ea"/>
              </a:rPr>
              <a:t>1) Case </a:t>
            </a:r>
            <a:r>
              <a:rPr lang="en-US" altLang="ko-KR" spc="-50" dirty="0">
                <a:latin typeface="+mn-ea"/>
              </a:rPr>
              <a:t>management conferences</a:t>
            </a:r>
          </a:p>
          <a:p>
            <a:pPr marL="339725" latinLnBrk="0"/>
            <a:r>
              <a:rPr lang="en-US" altLang="ko-KR" spc="-50" dirty="0" smtClean="0">
                <a:latin typeface="+mn-ea"/>
              </a:rPr>
              <a:t>2) Interlocutory </a:t>
            </a:r>
            <a:r>
              <a:rPr lang="en-US" altLang="ko-KR" spc="-50" dirty="0">
                <a:latin typeface="+mn-ea"/>
              </a:rPr>
              <a:t>hearings and submissions</a:t>
            </a:r>
          </a:p>
          <a:p>
            <a:pPr marL="339725" latinLnBrk="0"/>
            <a:r>
              <a:rPr lang="en-US" altLang="ko-KR" spc="-50" dirty="0" smtClean="0">
                <a:latin typeface="+mn-ea"/>
              </a:rPr>
              <a:t>3) Full </a:t>
            </a:r>
            <a:r>
              <a:rPr lang="en-US" altLang="ko-KR" spc="-50" dirty="0">
                <a:latin typeface="+mn-ea"/>
              </a:rPr>
              <a:t>merits hearings</a:t>
            </a:r>
          </a:p>
          <a:p>
            <a:pPr marL="285750" indent="-285750" latinLnBrk="0">
              <a:buFont typeface="Arial" panose="020B0604020202020204" pitchFamily="34" charset="0"/>
              <a:buChar char="•"/>
            </a:pPr>
            <a:endParaRPr lang="en-US" altLang="ko-KR" spc="-50" dirty="0">
              <a:latin typeface="+mn-ea"/>
            </a:endParaRPr>
          </a:p>
        </p:txBody>
      </p:sp>
      <p:pic>
        <p:nvPicPr>
          <p:cNvPr id="10" name="Picture 2">
            <a:extLst>
              <a:ext uri="{FF2B5EF4-FFF2-40B4-BE49-F238E27FC236}">
                <a16:creationId xmlns="" xmlns:a16="http://schemas.microsoft.com/office/drawing/2014/main" id="{60996E29-7E51-9448-AC47-105E62CCC099}"/>
              </a:ext>
            </a:extLst>
          </p:cNvPr>
          <p:cNvPicPr>
            <a:picLocks noChangeAspect="1"/>
          </p:cNvPicPr>
          <p:nvPr/>
        </p:nvPicPr>
        <p:blipFill rotWithShape="1">
          <a:blip r:embed="rId2">
            <a:extLst>
              <a:ext uri="{28A0092B-C50C-407E-A947-70E740481C1C}">
                <a14:useLocalDpi xmlns:a14="http://schemas.microsoft.com/office/drawing/2010/main" val="0"/>
              </a:ext>
            </a:extLst>
          </a:blip>
          <a:srcRect b="29562"/>
          <a:stretch/>
        </p:blipFill>
        <p:spPr>
          <a:xfrm>
            <a:off x="6723599" y="4070696"/>
            <a:ext cx="4284000" cy="2263178"/>
          </a:xfrm>
          <a:prstGeom prst="rect">
            <a:avLst/>
          </a:prstGeom>
          <a:effectLst>
            <a:outerShdw blurRad="50800" dist="38100" dir="2700000" algn="tl" rotWithShape="0">
              <a:prstClr val="black">
                <a:alpha val="40000"/>
              </a:prstClr>
            </a:outerShdw>
          </a:effectLst>
        </p:spPr>
      </p:pic>
      <p:pic>
        <p:nvPicPr>
          <p:cNvPr id="11" name="Picture 5">
            <a:extLst>
              <a:ext uri="{FF2B5EF4-FFF2-40B4-BE49-F238E27FC236}">
                <a16:creationId xmlns="" xmlns:a16="http://schemas.microsoft.com/office/drawing/2014/main" id="{BB35DF66-5008-284A-8482-D70227364534}"/>
              </a:ext>
            </a:extLst>
          </p:cNvPr>
          <p:cNvPicPr>
            <a:picLocks noChangeAspect="1"/>
          </p:cNvPicPr>
          <p:nvPr/>
        </p:nvPicPr>
        <p:blipFill rotWithShape="1">
          <a:blip r:embed="rId3">
            <a:extLst>
              <a:ext uri="{28A0092B-C50C-407E-A947-70E740481C1C}">
                <a14:useLocalDpi xmlns:a14="http://schemas.microsoft.com/office/drawing/2010/main" val="0"/>
              </a:ext>
            </a:extLst>
          </a:blip>
          <a:srcRect b="25721"/>
          <a:stretch/>
        </p:blipFill>
        <p:spPr>
          <a:xfrm>
            <a:off x="6723599" y="1383693"/>
            <a:ext cx="4284000" cy="2386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4445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38</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15-5)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5444699" cy="3170099"/>
          </a:xfrm>
          <a:prstGeom prst="rect">
            <a:avLst/>
          </a:prstGeom>
        </p:spPr>
        <p:txBody>
          <a:bodyPr wrap="square">
            <a:spAutoFit/>
          </a:bodyPr>
          <a:lstStyle/>
          <a:p>
            <a:pPr latinLnBrk="0">
              <a:spcAft>
                <a:spcPts val="600"/>
              </a:spcAft>
            </a:pPr>
            <a:r>
              <a:rPr lang="en-US" altLang="ko-KR" b="1" u="sng" dirty="0">
                <a:latin typeface="+mn-ea"/>
              </a:rPr>
              <a:t>ELEMENTS OF A VIRTUAL HEARING</a:t>
            </a:r>
          </a:p>
          <a:p>
            <a:pPr marL="285750" indent="-285750" latinLnBrk="0">
              <a:buFont typeface="Arial" panose="020B0604020202020204" pitchFamily="34" charset="0"/>
              <a:buChar char="•"/>
            </a:pPr>
            <a:r>
              <a:rPr lang="en-US" altLang="ko-KR" spc="-50" dirty="0">
                <a:latin typeface="+mn-ea"/>
              </a:rPr>
              <a:t>A virtual hearing will typically use some combination of three different elements:</a:t>
            </a:r>
          </a:p>
          <a:p>
            <a:pPr marL="285750" indent="-285750" latinLnBrk="0">
              <a:buFont typeface="Arial" panose="020B0604020202020204" pitchFamily="34" charset="0"/>
              <a:buChar char="•"/>
            </a:pPr>
            <a:endParaRPr lang="en-US" altLang="ko-KR" spc="-50" dirty="0">
              <a:latin typeface="+mn-ea"/>
            </a:endParaRPr>
          </a:p>
          <a:p>
            <a:pPr latinLnBrk="0">
              <a:spcAft>
                <a:spcPts val="600"/>
              </a:spcAft>
            </a:pPr>
            <a:r>
              <a:rPr lang="en-US" altLang="ko-KR" spc="-50" dirty="0" smtClean="0">
                <a:latin typeface="+mn-ea"/>
              </a:rPr>
              <a:t>1) Video-conferencing </a:t>
            </a:r>
            <a:r>
              <a:rPr lang="en-US" altLang="ko-KR" spc="-50" dirty="0">
                <a:latin typeface="+mn-ea"/>
              </a:rPr>
              <a:t>or telepresence solution;</a:t>
            </a:r>
          </a:p>
          <a:p>
            <a:pPr latinLnBrk="0"/>
            <a:r>
              <a:rPr lang="en-US" altLang="ko-KR" spc="-50" dirty="0" smtClean="0">
                <a:latin typeface="+mn-ea"/>
              </a:rPr>
              <a:t>2) Electronic </a:t>
            </a:r>
            <a:r>
              <a:rPr lang="en-US" altLang="ko-KR" spc="-50" dirty="0">
                <a:latin typeface="+mn-ea"/>
              </a:rPr>
              <a:t>Presentation of Evidence </a:t>
            </a:r>
            <a:r>
              <a:rPr lang="en-US" altLang="ko-KR" b="1" spc="-50" dirty="0">
                <a:latin typeface="+mn-ea"/>
              </a:rPr>
              <a:t>(“EPE</a:t>
            </a:r>
            <a:r>
              <a:rPr lang="en-US" altLang="ko-KR" b="1" spc="-50" dirty="0" smtClean="0">
                <a:latin typeface="+mn-ea"/>
              </a:rPr>
              <a:t>”)</a:t>
            </a:r>
          </a:p>
          <a:p>
            <a:pPr latinLnBrk="0"/>
            <a:r>
              <a:rPr lang="en-US" altLang="ko-KR" spc="-50" dirty="0">
                <a:latin typeface="+mn-ea"/>
              </a:rPr>
              <a:t> </a:t>
            </a:r>
            <a:r>
              <a:rPr lang="en-US" altLang="ko-KR" spc="-50" dirty="0" smtClean="0">
                <a:latin typeface="+mn-ea"/>
              </a:rPr>
              <a:t>   </a:t>
            </a:r>
            <a:r>
              <a:rPr lang="en-US" altLang="ko-KR" spc="-50" dirty="0">
                <a:latin typeface="+mn-ea"/>
              </a:rPr>
              <a:t>which allows for simultaneous display </a:t>
            </a:r>
            <a:r>
              <a:rPr lang="en-US" altLang="ko-KR" spc="-50" dirty="0" smtClean="0">
                <a:latin typeface="+mn-ea"/>
              </a:rPr>
              <a:t>of</a:t>
            </a:r>
          </a:p>
          <a:p>
            <a:pPr latinLnBrk="0">
              <a:spcAft>
                <a:spcPts val="600"/>
              </a:spcAft>
            </a:pPr>
            <a:r>
              <a:rPr lang="en-US" altLang="ko-KR" spc="-50" dirty="0">
                <a:latin typeface="+mn-ea"/>
              </a:rPr>
              <a:t> </a:t>
            </a:r>
            <a:r>
              <a:rPr lang="en-US" altLang="ko-KR" spc="-50" dirty="0" smtClean="0">
                <a:latin typeface="+mn-ea"/>
              </a:rPr>
              <a:t>   </a:t>
            </a:r>
            <a:r>
              <a:rPr lang="en-US" altLang="ko-KR" spc="-50" dirty="0">
                <a:latin typeface="+mn-ea"/>
              </a:rPr>
              <a:t>documentary evidence to all participants;</a:t>
            </a:r>
          </a:p>
          <a:p>
            <a:pPr latinLnBrk="0">
              <a:spcAft>
                <a:spcPts val="600"/>
              </a:spcAft>
            </a:pPr>
            <a:r>
              <a:rPr lang="en-US" altLang="ko-KR" spc="-50" dirty="0" smtClean="0">
                <a:latin typeface="+mn-ea"/>
              </a:rPr>
              <a:t>3) Real </a:t>
            </a:r>
            <a:r>
              <a:rPr lang="en-US" altLang="ko-KR" spc="-50" dirty="0">
                <a:latin typeface="+mn-ea"/>
              </a:rPr>
              <a:t>Time Transcription</a:t>
            </a:r>
          </a:p>
          <a:p>
            <a:pPr marL="285750" indent="-285750" latinLnBrk="0">
              <a:spcAft>
                <a:spcPts val="600"/>
              </a:spcAft>
              <a:buFont typeface="Arial" panose="020B0604020202020204" pitchFamily="34" charset="0"/>
              <a:buChar char="•"/>
            </a:pPr>
            <a:endParaRPr lang="en-US" altLang="ko-KR" spc="-50" dirty="0">
              <a:latin typeface="+mn-ea"/>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77" r="4524"/>
          <a:stretch/>
        </p:blipFill>
        <p:spPr bwMode="auto">
          <a:xfrm>
            <a:off x="6164242" y="1248629"/>
            <a:ext cx="5580000" cy="512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59385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39</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15-6)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5076209" cy="369332"/>
          </a:xfrm>
          <a:prstGeom prst="rect">
            <a:avLst/>
          </a:prstGeom>
        </p:spPr>
        <p:txBody>
          <a:bodyPr wrap="square">
            <a:spAutoFit/>
          </a:bodyPr>
          <a:lstStyle/>
          <a:p>
            <a:pPr latinLnBrk="0">
              <a:spcAft>
                <a:spcPts val="600"/>
              </a:spcAft>
            </a:pPr>
            <a:r>
              <a:rPr lang="en-US" altLang="ko-KR" b="1" u="sng" dirty="0">
                <a:latin typeface="+mn-ea"/>
              </a:rPr>
              <a:t>2019 ARBITRATION CASE </a:t>
            </a:r>
            <a:r>
              <a:rPr lang="en-US" altLang="ko-KR" b="1" u="sng" dirty="0" smtClean="0">
                <a:latin typeface="+mn-ea"/>
              </a:rPr>
              <a:t>STATISTICS</a:t>
            </a:r>
            <a:endParaRPr lang="en-US" altLang="ko-KR" dirty="0">
              <a:latin typeface="+mn-ea"/>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311" y="1681362"/>
            <a:ext cx="9483545" cy="4769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124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1</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4</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en-US" altLang="ko-KR" sz="2400" b="1" dirty="0" smtClean="0">
                <a:latin typeface="+mn-ea"/>
                <a:cs typeface="Arial" panose="020B0604020202020204" pitchFamily="34" charset="0"/>
              </a:rPr>
              <a:t>Opening</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5751511"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3) </a:t>
            </a:r>
            <a:r>
              <a:rPr lang="ko-KR" altLang="en-US" b="1" dirty="0" smtClean="0">
                <a:solidFill>
                  <a:schemeClr val="bg1"/>
                </a:solidFill>
                <a:latin typeface="+mn-ea"/>
                <a:cs typeface="Arial" panose="020B0604020202020204" pitchFamily="34" charset="0"/>
              </a:rPr>
              <a:t>진행 및 발표자</a:t>
            </a:r>
            <a:endParaRPr lang="ko-KR" altLang="en-US" b="1" dirty="0">
              <a:solidFill>
                <a:schemeClr val="bg1"/>
              </a:solidFill>
              <a:latin typeface="+mn-ea"/>
              <a:cs typeface="Arial" panose="020B0604020202020204" pitchFamily="34" charset="0"/>
            </a:endParaRPr>
          </a:p>
        </p:txBody>
      </p:sp>
      <p:sp>
        <p:nvSpPr>
          <p:cNvPr id="7" name="TextBox 6">
            <a:extLst>
              <a:ext uri="{FF2B5EF4-FFF2-40B4-BE49-F238E27FC236}">
                <a16:creationId xmlns:a16="http://schemas.microsoft.com/office/drawing/2014/main" xmlns="" id="{D14BFCBD-9109-4E55-8BB8-AFE5A431DBEA}"/>
              </a:ext>
            </a:extLst>
          </p:cNvPr>
          <p:cNvSpPr txBox="1"/>
          <p:nvPr/>
        </p:nvSpPr>
        <p:spPr>
          <a:xfrm>
            <a:off x="6234113" y="836613"/>
            <a:ext cx="5751511"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4) </a:t>
            </a:r>
            <a:r>
              <a:rPr lang="ko-KR" altLang="en-US" b="1" dirty="0" smtClean="0">
                <a:solidFill>
                  <a:schemeClr val="bg1"/>
                </a:solidFill>
                <a:latin typeface="+mn-ea"/>
                <a:cs typeface="Arial" panose="020B0604020202020204" pitchFamily="34" charset="0"/>
              </a:rPr>
              <a:t>후원기</a:t>
            </a:r>
            <a:r>
              <a:rPr lang="ko-KR" altLang="en-US" b="1" dirty="0">
                <a:solidFill>
                  <a:schemeClr val="bg1"/>
                </a:solidFill>
                <a:latin typeface="+mn-ea"/>
                <a:cs typeface="Arial" panose="020B0604020202020204" pitchFamily="34" charset="0"/>
              </a:rPr>
              <a:t>관</a:t>
            </a:r>
          </a:p>
        </p:txBody>
      </p:sp>
      <p:sp>
        <p:nvSpPr>
          <p:cNvPr id="3" name="직사각형 2"/>
          <p:cNvSpPr/>
          <p:nvPr/>
        </p:nvSpPr>
        <p:spPr>
          <a:xfrm>
            <a:off x="355600" y="1307237"/>
            <a:ext cx="5588000"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ko-KR" altLang="en-US" dirty="0" smtClean="0">
                <a:latin typeface="+mn-ea"/>
              </a:rPr>
              <a:t>박기정</a:t>
            </a:r>
            <a:r>
              <a:rPr lang="en-US" altLang="ko-KR" dirty="0" smtClean="0">
                <a:latin typeface="+mn-ea"/>
              </a:rPr>
              <a:t> </a:t>
            </a:r>
            <a:r>
              <a:rPr lang="en-US" altLang="ko-KR" dirty="0">
                <a:latin typeface="+mn-ea"/>
              </a:rPr>
              <a:t>: </a:t>
            </a:r>
            <a:r>
              <a:rPr lang="ko-KR" altLang="en-US" dirty="0" smtClean="0">
                <a:latin typeface="+mn-ea"/>
              </a:rPr>
              <a:t>영국</a:t>
            </a:r>
            <a:r>
              <a:rPr lang="ko-KR" altLang="ko-KR" dirty="0" smtClean="0">
                <a:latin typeface="+mn-ea"/>
              </a:rPr>
              <a:t>변호사</a:t>
            </a:r>
            <a:r>
              <a:rPr lang="en-US" altLang="ko-KR" dirty="0" smtClean="0">
                <a:latin typeface="+mn-ea"/>
              </a:rPr>
              <a:t> </a:t>
            </a:r>
            <a:r>
              <a:rPr lang="en-US" altLang="ko-KR" dirty="0">
                <a:latin typeface="+mn-ea"/>
              </a:rPr>
              <a:t>/ </a:t>
            </a:r>
            <a:r>
              <a:rPr lang="ko-KR" altLang="en-US" dirty="0" err="1" smtClean="0">
                <a:latin typeface="+mn-ea"/>
              </a:rPr>
              <a:t>율촌</a:t>
            </a:r>
            <a:endParaRPr lang="en-US" altLang="ko-KR" dirty="0" smtClean="0">
              <a:latin typeface="+mn-ea"/>
            </a:endParaRPr>
          </a:p>
          <a:p>
            <a:pPr marL="285750" indent="-285750">
              <a:lnSpc>
                <a:spcPct val="150000"/>
              </a:lnSpc>
              <a:buFont typeface="Arial" panose="020B0604020202020204" pitchFamily="34" charset="0"/>
              <a:buChar char="•"/>
            </a:pPr>
            <a:r>
              <a:rPr lang="ko-KR" altLang="ko-KR" dirty="0" smtClean="0">
                <a:latin typeface="+mn-ea"/>
              </a:rPr>
              <a:t>임병우</a:t>
            </a:r>
            <a:r>
              <a:rPr lang="en-US" altLang="ko-KR" dirty="0" smtClean="0">
                <a:latin typeface="+mn-ea"/>
              </a:rPr>
              <a:t> </a:t>
            </a:r>
            <a:r>
              <a:rPr lang="en-US" altLang="ko-KR" dirty="0">
                <a:latin typeface="+mn-ea"/>
              </a:rPr>
              <a:t>: </a:t>
            </a:r>
            <a:r>
              <a:rPr lang="ko-KR" altLang="ko-KR" dirty="0">
                <a:latin typeface="+mn-ea"/>
              </a:rPr>
              <a:t>한국변호사</a:t>
            </a:r>
            <a:r>
              <a:rPr lang="en-US" altLang="ko-KR" dirty="0">
                <a:latin typeface="+mn-ea"/>
              </a:rPr>
              <a:t> / </a:t>
            </a:r>
            <a:r>
              <a:rPr lang="ko-KR" altLang="ko-KR" dirty="0" err="1">
                <a:latin typeface="+mn-ea"/>
              </a:rPr>
              <a:t>김앤장</a:t>
            </a:r>
            <a:endParaRPr lang="ko-KR" altLang="ko-KR" dirty="0">
              <a:latin typeface="+mn-ea"/>
            </a:endParaRPr>
          </a:p>
          <a:p>
            <a:pPr marL="285750" indent="-285750">
              <a:lnSpc>
                <a:spcPct val="150000"/>
              </a:lnSpc>
              <a:buFont typeface="Arial" panose="020B0604020202020204" pitchFamily="34" charset="0"/>
              <a:buChar char="•"/>
            </a:pPr>
            <a:r>
              <a:rPr lang="ko-KR" altLang="ko-KR" dirty="0">
                <a:latin typeface="+mn-ea"/>
              </a:rPr>
              <a:t>김진용</a:t>
            </a:r>
            <a:r>
              <a:rPr lang="en-US" altLang="ko-KR" dirty="0">
                <a:latin typeface="+mn-ea"/>
              </a:rPr>
              <a:t> : </a:t>
            </a:r>
            <a:r>
              <a:rPr lang="ko-KR" altLang="ko-KR" dirty="0">
                <a:latin typeface="+mn-ea"/>
              </a:rPr>
              <a:t>미국변호사</a:t>
            </a:r>
            <a:r>
              <a:rPr lang="en-US" altLang="ko-KR" dirty="0">
                <a:latin typeface="+mn-ea"/>
              </a:rPr>
              <a:t> / </a:t>
            </a:r>
            <a:r>
              <a:rPr lang="ko-KR" altLang="ko-KR" dirty="0" err="1">
                <a:latin typeface="+mn-ea"/>
              </a:rPr>
              <a:t>두산중공업</a:t>
            </a:r>
            <a:r>
              <a:rPr lang="ko-KR" altLang="ko-KR" dirty="0">
                <a:latin typeface="+mn-ea"/>
              </a:rPr>
              <a:t> </a:t>
            </a:r>
            <a:r>
              <a:rPr lang="ko-KR" altLang="ko-KR" dirty="0" smtClean="0">
                <a:latin typeface="+mn-ea"/>
              </a:rPr>
              <a:t>계약관리팀장</a:t>
            </a:r>
            <a:endParaRPr lang="en-US" altLang="ko-KR" dirty="0" smtClean="0">
              <a:latin typeface="+mn-ea"/>
            </a:endParaRPr>
          </a:p>
          <a:p>
            <a:pPr marL="285750" indent="-285750">
              <a:lnSpc>
                <a:spcPct val="150000"/>
              </a:lnSpc>
              <a:buFont typeface="Arial" panose="020B0604020202020204" pitchFamily="34" charset="0"/>
              <a:buChar char="•"/>
            </a:pPr>
            <a:endParaRPr lang="ko-KR" altLang="ko-KR" dirty="0">
              <a:latin typeface="+mn-ea"/>
            </a:endParaRPr>
          </a:p>
          <a:p>
            <a:pPr marL="285750" indent="-285750">
              <a:lnSpc>
                <a:spcPct val="150000"/>
              </a:lnSpc>
              <a:buFont typeface="Arial" panose="020B0604020202020204" pitchFamily="34" charset="0"/>
              <a:buChar char="•"/>
            </a:pPr>
            <a:r>
              <a:rPr lang="ko-KR" altLang="ko-KR" dirty="0">
                <a:latin typeface="+mn-ea"/>
              </a:rPr>
              <a:t>임정주</a:t>
            </a:r>
            <a:r>
              <a:rPr lang="en-US" altLang="ko-KR" dirty="0">
                <a:latin typeface="+mn-ea"/>
              </a:rPr>
              <a:t> : The TEAM </a:t>
            </a:r>
            <a:r>
              <a:rPr lang="ko-KR" altLang="ko-KR" dirty="0">
                <a:latin typeface="+mn-ea"/>
              </a:rPr>
              <a:t>대표</a:t>
            </a:r>
            <a:r>
              <a:rPr lang="en-US" altLang="ko-KR" dirty="0">
                <a:latin typeface="+mn-ea"/>
              </a:rPr>
              <a:t> (</a:t>
            </a:r>
            <a:r>
              <a:rPr lang="ko-KR" altLang="ko-KR" dirty="0">
                <a:latin typeface="+mn-ea"/>
              </a:rPr>
              <a:t>前</a:t>
            </a:r>
            <a:r>
              <a:rPr lang="en-US" altLang="ko-KR" dirty="0">
                <a:latin typeface="+mn-ea"/>
              </a:rPr>
              <a:t> SK</a:t>
            </a:r>
            <a:r>
              <a:rPr lang="ko-KR" altLang="ko-KR" dirty="0">
                <a:latin typeface="+mn-ea"/>
              </a:rPr>
              <a:t>건설</a:t>
            </a:r>
            <a:r>
              <a:rPr lang="en-US" altLang="ko-KR" dirty="0">
                <a:latin typeface="+mn-ea"/>
              </a:rPr>
              <a:t>)</a:t>
            </a:r>
            <a:endParaRPr lang="ko-KR" altLang="ko-KR" dirty="0">
              <a:latin typeface="+mn-ea"/>
            </a:endParaRPr>
          </a:p>
          <a:p>
            <a:pPr marL="285750" indent="-285750">
              <a:lnSpc>
                <a:spcPct val="150000"/>
              </a:lnSpc>
              <a:buFont typeface="Arial" panose="020B0604020202020204" pitchFamily="34" charset="0"/>
              <a:buChar char="•"/>
            </a:pPr>
            <a:r>
              <a:rPr lang="ko-KR" altLang="ko-KR" dirty="0">
                <a:latin typeface="+mn-ea"/>
              </a:rPr>
              <a:t>윤덕근</a:t>
            </a:r>
            <a:r>
              <a:rPr lang="en-US" altLang="ko-KR" dirty="0">
                <a:latin typeface="+mn-ea"/>
              </a:rPr>
              <a:t> : </a:t>
            </a:r>
            <a:r>
              <a:rPr lang="ko-KR" altLang="ko-KR" dirty="0">
                <a:latin typeface="+mn-ea"/>
              </a:rPr>
              <a:t>한국변호사</a:t>
            </a:r>
            <a:r>
              <a:rPr lang="en-US" altLang="ko-KR" dirty="0">
                <a:latin typeface="+mn-ea"/>
              </a:rPr>
              <a:t> / </a:t>
            </a:r>
            <a:r>
              <a:rPr lang="ko-KR" altLang="ko-KR" dirty="0" err="1">
                <a:latin typeface="+mn-ea"/>
              </a:rPr>
              <a:t>알타미미</a:t>
            </a:r>
            <a:endParaRPr lang="ko-KR" altLang="ko-KR" dirty="0">
              <a:latin typeface="+mn-ea"/>
            </a:endParaRPr>
          </a:p>
          <a:p>
            <a:pPr marL="285750" indent="-285750">
              <a:lnSpc>
                <a:spcPct val="150000"/>
              </a:lnSpc>
              <a:buFont typeface="Arial" panose="020B0604020202020204" pitchFamily="34" charset="0"/>
              <a:buChar char="•"/>
            </a:pPr>
            <a:r>
              <a:rPr lang="ko-KR" altLang="ko-KR" dirty="0" err="1">
                <a:latin typeface="+mn-ea"/>
              </a:rPr>
              <a:t>켈리이</a:t>
            </a:r>
            <a:r>
              <a:rPr lang="en-US" altLang="ko-KR" dirty="0">
                <a:latin typeface="+mn-ea"/>
              </a:rPr>
              <a:t> : </a:t>
            </a:r>
            <a:r>
              <a:rPr lang="ko-KR" altLang="ko-KR" dirty="0">
                <a:latin typeface="+mn-ea"/>
              </a:rPr>
              <a:t>미국</a:t>
            </a:r>
            <a:r>
              <a:rPr lang="en-US" altLang="ko-KR" dirty="0">
                <a:latin typeface="+mn-ea"/>
              </a:rPr>
              <a:t>/</a:t>
            </a:r>
            <a:r>
              <a:rPr lang="ko-KR" altLang="ko-KR" dirty="0">
                <a:latin typeface="+mn-ea"/>
              </a:rPr>
              <a:t>영국변호사</a:t>
            </a:r>
            <a:r>
              <a:rPr lang="en-US" altLang="ko-KR" dirty="0">
                <a:latin typeface="+mn-ea"/>
              </a:rPr>
              <a:t> / HKIAC </a:t>
            </a:r>
            <a:r>
              <a:rPr lang="ko-KR" altLang="ko-KR" dirty="0">
                <a:latin typeface="+mn-ea"/>
              </a:rPr>
              <a:t>한국대표</a:t>
            </a:r>
          </a:p>
          <a:p>
            <a:pPr marL="285750" indent="-285750">
              <a:lnSpc>
                <a:spcPct val="150000"/>
              </a:lnSpc>
              <a:buFont typeface="Arial" panose="020B0604020202020204" pitchFamily="34" charset="0"/>
              <a:buChar char="•"/>
            </a:pPr>
            <a:r>
              <a:rPr lang="ko-KR" altLang="ko-KR" dirty="0">
                <a:latin typeface="+mn-ea"/>
              </a:rPr>
              <a:t>한민오</a:t>
            </a:r>
            <a:r>
              <a:rPr lang="en-US" altLang="ko-KR" dirty="0">
                <a:latin typeface="+mn-ea"/>
              </a:rPr>
              <a:t> : </a:t>
            </a:r>
            <a:r>
              <a:rPr lang="ko-KR" altLang="ko-KR" dirty="0">
                <a:latin typeface="+mn-ea"/>
              </a:rPr>
              <a:t>한국</a:t>
            </a:r>
            <a:r>
              <a:rPr lang="en-US" altLang="ko-KR" dirty="0">
                <a:latin typeface="+mn-ea"/>
              </a:rPr>
              <a:t>/</a:t>
            </a:r>
            <a:r>
              <a:rPr lang="ko-KR" altLang="ko-KR" dirty="0">
                <a:latin typeface="+mn-ea"/>
              </a:rPr>
              <a:t>영국변호사</a:t>
            </a:r>
            <a:r>
              <a:rPr lang="en-US" altLang="ko-KR" dirty="0">
                <a:latin typeface="+mn-ea"/>
              </a:rPr>
              <a:t> / </a:t>
            </a:r>
            <a:r>
              <a:rPr lang="ko-KR" altLang="ko-KR" dirty="0" err="1">
                <a:latin typeface="+mn-ea"/>
              </a:rPr>
              <a:t>피터</a:t>
            </a:r>
            <a:r>
              <a:rPr lang="ko-KR" altLang="ko-KR" dirty="0">
                <a:latin typeface="+mn-ea"/>
              </a:rPr>
              <a:t> 앤 킴</a:t>
            </a:r>
          </a:p>
        </p:txBody>
      </p:sp>
      <p:graphicFrame>
        <p:nvGraphicFramePr>
          <p:cNvPr id="10" name="표 9">
            <a:extLst>
              <a:ext uri="{FF2B5EF4-FFF2-40B4-BE49-F238E27FC236}">
                <a16:creationId xmlns:a16="http://schemas.microsoft.com/office/drawing/2014/main" xmlns="" id="{BE786B82-BE94-491C-93AC-F4656C2F7EA0}"/>
              </a:ext>
            </a:extLst>
          </p:cNvPr>
          <p:cNvGraphicFramePr>
            <a:graphicFrameLocks noGrp="1"/>
          </p:cNvGraphicFramePr>
          <p:nvPr>
            <p:extLst>
              <p:ext uri="{D42A27DB-BD31-4B8C-83A1-F6EECF244321}">
                <p14:modId xmlns:p14="http://schemas.microsoft.com/office/powerpoint/2010/main" val="475629246"/>
              </p:ext>
            </p:extLst>
          </p:nvPr>
        </p:nvGraphicFramePr>
        <p:xfrm>
          <a:off x="6234114" y="1448262"/>
          <a:ext cx="5751510" cy="4855130"/>
        </p:xfrm>
        <a:graphic>
          <a:graphicData uri="http://schemas.openxmlformats.org/drawingml/2006/table">
            <a:tbl>
              <a:tblPr/>
              <a:tblGrid>
                <a:gridCol w="5751510">
                  <a:extLst>
                    <a:ext uri="{9D8B030D-6E8A-4147-A177-3AD203B41FA5}">
                      <a16:colId xmlns:a16="http://schemas.microsoft.com/office/drawing/2014/main" xmlns="" val="1292076060"/>
                    </a:ext>
                  </a:extLst>
                </a:gridCol>
              </a:tblGrid>
              <a:tr h="693590">
                <a:tc>
                  <a:txBody>
                    <a:bodyPr/>
                    <a:lstStyle/>
                    <a:p>
                      <a:pPr marL="266700" indent="-171450" algn="l" fontAlgn="ctr">
                        <a:buFont typeface="Arial" panose="020B0604020202020204" pitchFamily="34" charset="0"/>
                        <a:buChar char="•"/>
                      </a:pPr>
                      <a:r>
                        <a:rPr lang="ko-KR" altLang="en-US" sz="1800" b="0" i="0" u="none" strike="noStrike" spc="-50" baseline="0" dirty="0" smtClean="0">
                          <a:solidFill>
                            <a:schemeClr val="tx1"/>
                          </a:solidFill>
                          <a:effectLst/>
                          <a:latin typeface="+mn-ea"/>
                          <a:ea typeface="+mn-ea"/>
                        </a:rPr>
                        <a:t>해외건설협회 </a:t>
                      </a:r>
                      <a:r>
                        <a:rPr lang="en-US" altLang="ko-KR" sz="1800" b="0" i="0" u="none" strike="noStrike" spc="-50" baseline="0" dirty="0" smtClean="0">
                          <a:solidFill>
                            <a:schemeClr val="tx1"/>
                          </a:solidFill>
                          <a:effectLst/>
                          <a:latin typeface="+mn-ea"/>
                          <a:ea typeface="+mn-ea"/>
                        </a:rPr>
                        <a:t>(ICAK)</a:t>
                      </a:r>
                      <a:endParaRPr lang="ko-KR" altLang="en-US" sz="1800" b="0" i="0" u="none" strike="noStrike" spc="-50" baseline="0" dirty="0">
                        <a:solidFill>
                          <a:schemeClr val="tx1"/>
                        </a:solidFill>
                        <a:effectLst/>
                        <a:latin typeface="+mn-ea"/>
                        <a:ea typeface="+mn-ea"/>
                      </a:endParaRPr>
                    </a:p>
                  </a:txBody>
                  <a:tcPr marL="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xmlns="" val="10002"/>
                  </a:ext>
                </a:extLst>
              </a:tr>
              <a:tr h="693590">
                <a:tc>
                  <a:txBody>
                    <a:bodyPr/>
                    <a:lstStyle/>
                    <a:p>
                      <a:pPr marL="266700" indent="-171450" algn="l" fontAlgn="ctr">
                        <a:buFont typeface="Arial" panose="020B0604020202020204" pitchFamily="34" charset="0"/>
                        <a:buChar char="•"/>
                      </a:pPr>
                      <a:r>
                        <a:rPr lang="ko-KR" altLang="en-US" sz="1800" b="0" i="0" u="none" strike="noStrike" spc="-50" baseline="0" dirty="0" smtClean="0">
                          <a:solidFill>
                            <a:schemeClr val="tx1"/>
                          </a:solidFill>
                          <a:effectLst/>
                          <a:latin typeface="+mn-ea"/>
                          <a:ea typeface="+mn-ea"/>
                        </a:rPr>
                        <a:t>해외수주협의회 </a:t>
                      </a:r>
                      <a:r>
                        <a:rPr lang="en-US" altLang="ko-KR" sz="1600" b="0" i="0" u="none" strike="noStrike" spc="-50" baseline="0" dirty="0" smtClean="0">
                          <a:solidFill>
                            <a:schemeClr val="tx1"/>
                          </a:solidFill>
                          <a:effectLst/>
                          <a:latin typeface="+mn-ea"/>
                          <a:ea typeface="+mn-ea"/>
                        </a:rPr>
                        <a:t>(KOTRA OCPC)</a:t>
                      </a:r>
                      <a:endParaRPr lang="ko-KR" altLang="en-US" sz="1600" b="0" i="0" u="none" strike="noStrike" spc="-50" baseline="0" dirty="0">
                        <a:solidFill>
                          <a:schemeClr val="tx1"/>
                        </a:solidFill>
                        <a:effectLst/>
                        <a:latin typeface="+mn-ea"/>
                        <a:ea typeface="+mn-ea"/>
                      </a:endParaRPr>
                    </a:p>
                  </a:txBody>
                  <a:tcPr marL="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solidFill>
                      <a:schemeClr val="bg1"/>
                    </a:solidFill>
                  </a:tcPr>
                </a:tc>
              </a:tr>
              <a:tr h="693590">
                <a:tc>
                  <a:txBody>
                    <a:bodyPr/>
                    <a:lstStyle/>
                    <a:p>
                      <a:pPr marL="266700" indent="-171450" algn="l" fontAlgn="ctr">
                        <a:buFont typeface="Arial" panose="020B0604020202020204" pitchFamily="34" charset="0"/>
                        <a:buChar char="•"/>
                      </a:pPr>
                      <a:r>
                        <a:rPr lang="ko-KR" altLang="en-US" sz="1800" b="0" i="0" u="none" strike="noStrike" spc="-50" baseline="0" dirty="0" smtClean="0">
                          <a:solidFill>
                            <a:schemeClr val="tx1"/>
                          </a:solidFill>
                          <a:effectLst/>
                          <a:latin typeface="+mn-ea"/>
                          <a:ea typeface="+mn-ea"/>
                        </a:rPr>
                        <a:t>한국플랜트산업협회 </a:t>
                      </a:r>
                      <a:r>
                        <a:rPr lang="en-US" altLang="ko-KR" sz="1800" b="0" i="0" u="none" strike="noStrike" spc="-50" baseline="0" dirty="0" smtClean="0">
                          <a:solidFill>
                            <a:schemeClr val="tx1"/>
                          </a:solidFill>
                          <a:effectLst/>
                          <a:latin typeface="+mn-ea"/>
                          <a:ea typeface="+mn-ea"/>
                        </a:rPr>
                        <a:t>(KOPIA)</a:t>
                      </a:r>
                      <a:endParaRPr lang="ko-KR" altLang="en-US" sz="1800" b="0" i="0" u="none" strike="noStrike" spc="-50" baseline="0" dirty="0">
                        <a:solidFill>
                          <a:schemeClr val="tx1"/>
                        </a:solidFill>
                        <a:effectLst/>
                        <a:latin typeface="+mn-ea"/>
                        <a:ea typeface="+mn-ea"/>
                      </a:endParaRPr>
                    </a:p>
                  </a:txBody>
                  <a:tcPr marL="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xmlns="" val="15381937"/>
                  </a:ext>
                </a:extLst>
              </a:tr>
              <a:tr h="693590">
                <a:tc>
                  <a:txBody>
                    <a:bodyPr/>
                    <a:lstStyle/>
                    <a:p>
                      <a:pPr marL="266700" indent="-171450" algn="l" fontAlgn="ctr">
                        <a:buFont typeface="Arial" panose="020B0604020202020204" pitchFamily="34" charset="0"/>
                        <a:buChar char="•"/>
                      </a:pPr>
                      <a:r>
                        <a:rPr lang="ko-KR" altLang="en-US" sz="1800" b="0" i="0" u="none" strike="noStrike" spc="-50" baseline="0" dirty="0" err="1" smtClean="0">
                          <a:solidFill>
                            <a:schemeClr val="tx1"/>
                          </a:solidFill>
                          <a:effectLst/>
                          <a:latin typeface="+mn-ea"/>
                          <a:ea typeface="+mn-ea"/>
                        </a:rPr>
                        <a:t>대한상사중재원</a:t>
                      </a:r>
                      <a:r>
                        <a:rPr lang="ko-KR" altLang="en-US" sz="1800" b="0" i="0" u="none" strike="noStrike" spc="-50" baseline="0" dirty="0" smtClean="0">
                          <a:solidFill>
                            <a:schemeClr val="tx1"/>
                          </a:solidFill>
                          <a:effectLst/>
                          <a:latin typeface="+mn-ea"/>
                          <a:ea typeface="+mn-ea"/>
                        </a:rPr>
                        <a:t> </a:t>
                      </a:r>
                      <a:r>
                        <a:rPr lang="en-US" altLang="ko-KR" sz="1800" b="0" i="0" u="none" strike="noStrike" spc="-50" baseline="0" dirty="0" smtClean="0">
                          <a:solidFill>
                            <a:schemeClr val="tx1"/>
                          </a:solidFill>
                          <a:effectLst/>
                          <a:latin typeface="+mn-ea"/>
                          <a:ea typeface="+mn-ea"/>
                        </a:rPr>
                        <a:t>(KCAB)</a:t>
                      </a:r>
                    </a:p>
                  </a:txBody>
                  <a:tcPr marL="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solidFill>
                      <a:schemeClr val="bg1"/>
                    </a:solidFill>
                  </a:tcPr>
                </a:tc>
              </a:tr>
              <a:tr h="693590">
                <a:tc>
                  <a:txBody>
                    <a:bodyPr/>
                    <a:lstStyle/>
                    <a:p>
                      <a:pPr marL="266700" indent="-171450" algn="l" fontAlgn="ctr">
                        <a:buFont typeface="Arial" panose="020B0604020202020204" pitchFamily="34" charset="0"/>
                        <a:buChar char="•"/>
                      </a:pPr>
                      <a:r>
                        <a:rPr lang="ko-KR" altLang="en-US" sz="1800" b="0" i="0" u="none" strike="noStrike" spc="-50" baseline="0" dirty="0" smtClean="0">
                          <a:solidFill>
                            <a:schemeClr val="tx1"/>
                          </a:solidFill>
                          <a:effectLst/>
                          <a:latin typeface="+mn-ea"/>
                          <a:ea typeface="+mn-ea"/>
                        </a:rPr>
                        <a:t>한국엔지니어링협회 </a:t>
                      </a:r>
                      <a:r>
                        <a:rPr lang="en-US" altLang="ko-KR" sz="1800" b="0" i="0" u="none" strike="noStrike" spc="-50" baseline="0" dirty="0" smtClean="0">
                          <a:solidFill>
                            <a:schemeClr val="tx1"/>
                          </a:solidFill>
                          <a:effectLst/>
                          <a:latin typeface="+mn-ea"/>
                          <a:ea typeface="+mn-ea"/>
                        </a:rPr>
                        <a:t>(KENCA)</a:t>
                      </a:r>
                    </a:p>
                  </a:txBody>
                  <a:tcPr marL="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solidFill>
                      <a:schemeClr val="bg1"/>
                    </a:solidFill>
                  </a:tcPr>
                </a:tc>
              </a:tr>
              <a:tr h="693590">
                <a:tc>
                  <a:txBody>
                    <a:bodyPr/>
                    <a:lstStyle/>
                    <a:p>
                      <a:pPr marL="266700" marR="0" indent="-171450" algn="l" defTabSz="914400" rtl="0" eaLnBrk="1" fontAlgn="ctr" latinLnBrk="1" hangingPunct="1">
                        <a:lnSpc>
                          <a:spcPct val="100000"/>
                        </a:lnSpc>
                        <a:spcBef>
                          <a:spcPts val="0"/>
                        </a:spcBef>
                        <a:spcAft>
                          <a:spcPts val="0"/>
                        </a:spcAft>
                        <a:buClrTx/>
                        <a:buSzTx/>
                        <a:buFont typeface="Arial" panose="020B0604020202020204" pitchFamily="34" charset="0"/>
                        <a:buChar char="•"/>
                        <a:tabLst/>
                        <a:defRPr/>
                      </a:pPr>
                      <a:r>
                        <a:rPr lang="ko-KR" altLang="en-US" sz="1800" b="0" i="0" u="none" strike="noStrike" spc="-50" baseline="0" dirty="0" smtClean="0">
                          <a:solidFill>
                            <a:schemeClr val="tx1"/>
                          </a:solidFill>
                          <a:effectLst/>
                          <a:latin typeface="+mn-ea"/>
                          <a:ea typeface="+mn-ea"/>
                        </a:rPr>
                        <a:t>홍콩국제중재센터 </a:t>
                      </a:r>
                      <a:r>
                        <a:rPr lang="en-US" altLang="ko-KR" sz="1800" b="0" i="0" u="none" strike="noStrike" spc="-50" baseline="0" dirty="0" smtClean="0">
                          <a:solidFill>
                            <a:schemeClr val="tx1"/>
                          </a:solidFill>
                          <a:effectLst/>
                          <a:latin typeface="+mn-ea"/>
                          <a:ea typeface="+mn-ea"/>
                        </a:rPr>
                        <a:t>(HKIAC)</a:t>
                      </a:r>
                      <a:endParaRPr lang="ko-KR" altLang="en-US" sz="1800" b="0" i="0" u="none" strike="noStrike" spc="-50" baseline="0" dirty="0" smtClean="0">
                        <a:solidFill>
                          <a:schemeClr val="tx1"/>
                        </a:solidFill>
                        <a:effectLst/>
                        <a:latin typeface="+mn-ea"/>
                        <a:ea typeface="+mn-ea"/>
                      </a:endParaRPr>
                    </a:p>
                  </a:txBody>
                  <a:tcPr marL="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solidFill>
                      <a:schemeClr val="bg1"/>
                    </a:solidFill>
                  </a:tcPr>
                </a:tc>
              </a:tr>
              <a:tr h="693590">
                <a:tc>
                  <a:txBody>
                    <a:bodyPr/>
                    <a:lstStyle/>
                    <a:p>
                      <a:pPr marL="266700" indent="-171450" algn="l" fontAlgn="ctr">
                        <a:buFont typeface="Arial" panose="020B0604020202020204" pitchFamily="34" charset="0"/>
                        <a:buChar char="•"/>
                      </a:pPr>
                      <a:r>
                        <a:rPr lang="ko-KR" altLang="en-US" sz="1800" b="0" i="0" u="none" strike="noStrike" spc="-50" baseline="0" dirty="0" smtClean="0">
                          <a:solidFill>
                            <a:schemeClr val="tx1"/>
                          </a:solidFill>
                          <a:effectLst/>
                          <a:latin typeface="+mn-ea"/>
                          <a:ea typeface="+mn-ea"/>
                        </a:rPr>
                        <a:t>엔지니어링개발연구센터 </a:t>
                      </a:r>
                      <a:r>
                        <a:rPr lang="en-US" altLang="ko-KR" sz="1800" b="0" i="0" u="none" strike="noStrike" spc="-50" baseline="0" dirty="0" smtClean="0">
                          <a:solidFill>
                            <a:schemeClr val="tx1"/>
                          </a:solidFill>
                          <a:effectLst/>
                          <a:latin typeface="+mn-ea"/>
                          <a:ea typeface="+mn-ea"/>
                        </a:rPr>
                        <a:t>(EDRC)</a:t>
                      </a:r>
                      <a:endParaRPr lang="ko-KR" altLang="en-US" sz="1800" b="0" i="0" u="none" strike="noStrike" spc="-50" baseline="0" dirty="0">
                        <a:solidFill>
                          <a:schemeClr val="tx1"/>
                        </a:solidFill>
                        <a:effectLst/>
                        <a:latin typeface="+mn-ea"/>
                        <a:ea typeface="+mn-ea"/>
                      </a:endParaRPr>
                    </a:p>
                  </a:txBody>
                  <a:tcPr marL="0"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ysDash"/>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r>
            </a:tbl>
          </a:graphicData>
        </a:graphic>
      </p:graphicFrame>
      <p:pic>
        <p:nvPicPr>
          <p:cNvPr id="11" name="Picture 5" descr="C:\Users\MN\Desktop\SCL\e46ab8_560d0cde4ef84153b9edb036980cc79a.jpg"/>
          <p:cNvPicPr>
            <a:picLocks noChangeAspect="1" noChangeArrowheads="1"/>
          </p:cNvPicPr>
          <p:nvPr/>
        </p:nvPicPr>
        <p:blipFill rotWithShape="1">
          <a:blip r:embed="rId2">
            <a:extLst>
              <a:ext uri="{28A0092B-C50C-407E-A947-70E740481C1C}">
                <a14:useLocalDpi xmlns:a14="http://schemas.microsoft.com/office/drawing/2010/main" val="0"/>
              </a:ext>
            </a:extLst>
          </a:blip>
          <a:srcRect l="58098" t="66330" r="7667" b="23978"/>
          <a:stretch/>
        </p:blipFill>
        <p:spPr bwMode="auto">
          <a:xfrm>
            <a:off x="9540852" y="2261337"/>
            <a:ext cx="2316566" cy="46800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6" descr="C:\Users\MN\Desktop\SCL\h1_ica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8302" y="1571093"/>
            <a:ext cx="2329116" cy="46800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 descr="image00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1" t="13718" r="5833" b="13718"/>
          <a:stretch/>
        </p:blipFill>
        <p:spPr bwMode="auto">
          <a:xfrm>
            <a:off x="10491982" y="5022313"/>
            <a:ext cx="1365436" cy="4680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pic>
      <p:pic>
        <p:nvPicPr>
          <p:cNvPr id="15" name="Picture 2" descr="C:\Users\MN\Desktop\SCL\logoKKKK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8978" y="2951581"/>
            <a:ext cx="1118440" cy="46800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82" t="7531" r="4452" b="10168"/>
          <a:stretch/>
        </p:blipFill>
        <p:spPr bwMode="auto">
          <a:xfrm>
            <a:off x="10682514" y="3641825"/>
            <a:ext cx="1174904" cy="468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7" name="Picture 2" descr="C:\Users\MN\Desktop\SCL\log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0442" y="5712557"/>
            <a:ext cx="1686976" cy="468000"/>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2" descr="https://drive.google.com/uc?id=1D3L5Nsh5nBIMZQUd6wLVD6jLhHm_Q-_8&amp;export=download"/>
          <p:cNvPicPr>
            <a:picLocks noChangeAspect="1" noChangeArrowheads="1"/>
          </p:cNvPicPr>
          <p:nvPr/>
        </p:nvPicPr>
        <p:blipFill rotWithShape="1">
          <a:blip r:link="rId8">
            <a:extLst>
              <a:ext uri="{28A0092B-C50C-407E-A947-70E740481C1C}">
                <a14:useLocalDpi xmlns:a14="http://schemas.microsoft.com/office/drawing/2010/main" val="0"/>
              </a:ext>
            </a:extLst>
          </a:blip>
          <a:srcRect l="12172" t="13265" r="12281" b="15750"/>
          <a:stretch/>
        </p:blipFill>
        <p:spPr bwMode="auto">
          <a:xfrm>
            <a:off x="11354095" y="4332069"/>
            <a:ext cx="503323" cy="468000"/>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1952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40</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15-7)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7969534" cy="369332"/>
          </a:xfrm>
          <a:prstGeom prst="rect">
            <a:avLst/>
          </a:prstGeom>
        </p:spPr>
        <p:txBody>
          <a:bodyPr wrap="square">
            <a:spAutoFit/>
          </a:bodyPr>
          <a:lstStyle/>
          <a:p>
            <a:pPr latinLnBrk="0">
              <a:spcAft>
                <a:spcPts val="600"/>
              </a:spcAft>
            </a:pPr>
            <a:r>
              <a:rPr lang="en-US" altLang="ko-KR" b="1" u="sng" dirty="0">
                <a:latin typeface="+mn-ea"/>
              </a:rPr>
              <a:t>TYPES OF VIRTUAL HEARINGS FACILITATED BY HKIAC</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371" y="1924961"/>
            <a:ext cx="9720000" cy="440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543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41</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15-8) </a:t>
            </a:r>
            <a:r>
              <a:rPr lang="en-US" altLang="ko-KR" b="1" dirty="0">
                <a:solidFill>
                  <a:schemeClr val="bg1"/>
                </a:solidFill>
                <a:latin typeface="+mn-ea"/>
                <a:cs typeface="Arial" panose="020B0604020202020204" pitchFamily="34" charset="0"/>
              </a:rPr>
              <a:t>Virtual hearing in times of COVID-19 pandemic / Emergency Arbitration</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err="1" smtClean="0">
                <a:solidFill>
                  <a:schemeClr val="bg1"/>
                </a:solidFill>
                <a:latin typeface="+mn-ea"/>
                <a:cs typeface="Arial" panose="020B0604020202020204" pitchFamily="34" charset="0"/>
              </a:rPr>
              <a:t>켈리이</a:t>
            </a:r>
            <a:r>
              <a:rPr lang="en-US" altLang="ko-KR" sz="1600" b="1" dirty="0" smtClean="0">
                <a:solidFill>
                  <a:schemeClr val="bg1"/>
                </a:solidFill>
                <a:latin typeface="+mn-ea"/>
                <a:cs typeface="Arial" panose="020B0604020202020204" pitchFamily="34" charset="0"/>
              </a:rPr>
              <a:t>) </a:t>
            </a:r>
            <a:endParaRPr lang="en-US" altLang="ko-KR" sz="1600" b="1" dirty="0">
              <a:solidFill>
                <a:schemeClr val="bg1"/>
              </a:solidFill>
              <a:latin typeface="+mn-ea"/>
              <a:cs typeface="Arial" panose="020B0604020202020204" pitchFamily="34" charset="0"/>
            </a:endParaRPr>
          </a:p>
        </p:txBody>
      </p:sp>
      <p:sp>
        <p:nvSpPr>
          <p:cNvPr id="8" name="직사각형 7"/>
          <p:cNvSpPr/>
          <p:nvPr/>
        </p:nvSpPr>
        <p:spPr>
          <a:xfrm>
            <a:off x="10996847" y="166030"/>
            <a:ext cx="979755" cy="338554"/>
          </a:xfrm>
          <a:prstGeom prst="rect">
            <a:avLst/>
          </a:prstGeom>
          <a:solidFill>
            <a:schemeClr val="bg1">
              <a:lumMod val="85000"/>
            </a:schemeClr>
          </a:solidFill>
        </p:spPr>
        <p:txBody>
          <a:bodyPr wrap="none" anchor="ctr">
            <a:spAutoFit/>
          </a:bodyPr>
          <a:lstStyle/>
          <a:p>
            <a:r>
              <a:rPr lang="ko-KR" altLang="en-US" sz="1600" b="1" spc="-50" dirty="0" smtClean="0">
                <a:latin typeface="+mn-ea"/>
              </a:rPr>
              <a:t>분쟁해결</a:t>
            </a:r>
            <a:endParaRPr lang="ko-KR" altLang="en-US" sz="1600" b="1" spc="-50" dirty="0">
              <a:latin typeface="+mn-ea"/>
            </a:endParaRPr>
          </a:p>
        </p:txBody>
      </p:sp>
      <p:sp>
        <p:nvSpPr>
          <p:cNvPr id="9" name="직사각형 8"/>
          <p:cNvSpPr/>
          <p:nvPr/>
        </p:nvSpPr>
        <p:spPr>
          <a:xfrm>
            <a:off x="355600" y="1361105"/>
            <a:ext cx="7969534" cy="369332"/>
          </a:xfrm>
          <a:prstGeom prst="rect">
            <a:avLst/>
          </a:prstGeom>
        </p:spPr>
        <p:txBody>
          <a:bodyPr wrap="square">
            <a:spAutoFit/>
          </a:bodyPr>
          <a:lstStyle/>
          <a:p>
            <a:pPr latinLnBrk="0">
              <a:spcAft>
                <a:spcPts val="600"/>
              </a:spcAft>
            </a:pPr>
            <a:r>
              <a:rPr lang="en-US" altLang="ko-KR" b="1" u="sng" dirty="0">
                <a:latin typeface="+mn-ea"/>
              </a:rPr>
              <a:t>TIPS AND TRICKS FOR VIRTUAL HEARINGS</a:t>
            </a:r>
          </a:p>
        </p:txBody>
      </p:sp>
      <p:sp>
        <p:nvSpPr>
          <p:cNvPr id="10" name="직사각형 9"/>
          <p:cNvSpPr/>
          <p:nvPr/>
        </p:nvSpPr>
        <p:spPr>
          <a:xfrm>
            <a:off x="355599" y="1770545"/>
            <a:ext cx="11644313" cy="5078313"/>
          </a:xfrm>
          <a:prstGeom prst="rect">
            <a:avLst/>
          </a:prstGeom>
        </p:spPr>
        <p:txBody>
          <a:bodyPr wrap="square">
            <a:spAutoFit/>
          </a:bodyPr>
          <a:lstStyle/>
          <a:p>
            <a:pPr marL="285750" indent="-285750" latinLnBrk="0">
              <a:buFont typeface="Arial" panose="020B0604020202020204" pitchFamily="34" charset="0"/>
              <a:buChar char="•"/>
            </a:pPr>
            <a:r>
              <a:rPr lang="en-US" altLang="ko-KR" spc="-50" dirty="0">
                <a:latin typeface="+mn-ea"/>
              </a:rPr>
              <a:t>Communication is paramount.  Contact HKIAC as early as possible in advance of a potential virtual hearing, even if not all details are certain</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en-US" altLang="ko-KR" spc="-50" dirty="0">
                <a:latin typeface="+mn-ea"/>
              </a:rPr>
              <a:t>Cooperation is important.  Liaise with the other parties </a:t>
            </a:r>
            <a:r>
              <a:rPr lang="en-US" altLang="ko-KR" b="1" spc="-50" dirty="0">
                <a:latin typeface="+mn-ea"/>
              </a:rPr>
              <a:t>and the arbitrators </a:t>
            </a:r>
            <a:r>
              <a:rPr lang="en-US" altLang="ko-KR" spc="-50" dirty="0">
                <a:latin typeface="+mn-ea"/>
              </a:rPr>
              <a:t>as soon as possible so as to avoid wasted efforts and time in the event one of the parties or the arbitrator disagrees with a suggested proposal.</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en-US" altLang="ko-KR" spc="-50" dirty="0">
                <a:latin typeface="+mn-ea"/>
              </a:rPr>
              <a:t>HKIAC will arrange </a:t>
            </a:r>
            <a:r>
              <a:rPr lang="en-US" altLang="ko-KR" b="1" spc="-50" dirty="0">
                <a:latin typeface="+mn-ea"/>
              </a:rPr>
              <a:t>testing sessions </a:t>
            </a:r>
            <a:r>
              <a:rPr lang="en-US" altLang="ko-KR" spc="-50" dirty="0">
                <a:latin typeface="+mn-ea"/>
              </a:rPr>
              <a:t>with the parties in advance of the hearing dates to ensure that the chosen technologies and services are working well with all the parties.  </a:t>
            </a:r>
            <a:r>
              <a:rPr lang="en-US" altLang="ko-KR" spc="-50" dirty="0" err="1">
                <a:latin typeface="+mn-ea"/>
              </a:rPr>
              <a:t>Familiarise</a:t>
            </a:r>
            <a:r>
              <a:rPr lang="en-US" altLang="ko-KR" spc="-50" dirty="0">
                <a:latin typeface="+mn-ea"/>
              </a:rPr>
              <a:t> yourself with the proposed solutions beforehand.  HKIAC can also arrange training on certain platforms in advance of the hearing dates.</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en-US" altLang="ko-KR" spc="-50" dirty="0">
                <a:latin typeface="+mn-ea"/>
              </a:rPr>
              <a:t>Consider backup options in the event that one or more issues arise during the hearing.  This way, the hearing can continue with minimal disruption.</a:t>
            </a:r>
          </a:p>
          <a:p>
            <a:pPr marL="285750" indent="-285750" latinLnBrk="0">
              <a:buFont typeface="Arial" panose="020B0604020202020204" pitchFamily="34" charset="0"/>
              <a:buChar char="•"/>
            </a:pPr>
            <a:endParaRPr lang="en-US" altLang="ko-KR" spc="-50" dirty="0">
              <a:latin typeface="+mn-ea"/>
            </a:endParaRPr>
          </a:p>
          <a:p>
            <a:pPr marL="285750" indent="-285750" latinLnBrk="0">
              <a:buFont typeface="Arial" panose="020B0604020202020204" pitchFamily="34" charset="0"/>
              <a:buChar char="•"/>
            </a:pPr>
            <a:r>
              <a:rPr lang="en-US" altLang="ko-KR" b="1" spc="-50" dirty="0">
                <a:latin typeface="+mn-ea"/>
              </a:rPr>
              <a:t>Other factors to consider</a:t>
            </a:r>
          </a:p>
          <a:p>
            <a:pPr marL="273050" latinLnBrk="0"/>
            <a:r>
              <a:rPr lang="en-US" altLang="ko-KR" spc="-50" dirty="0" smtClean="0">
                <a:latin typeface="+mn-ea"/>
              </a:rPr>
              <a:t>1) Use </a:t>
            </a:r>
            <a:r>
              <a:rPr lang="en-US" altLang="ko-KR" spc="-50" dirty="0">
                <a:latin typeface="+mn-ea"/>
              </a:rPr>
              <a:t>wired internet connections where possible (</a:t>
            </a:r>
            <a:r>
              <a:rPr lang="en-US" altLang="ko-KR" spc="-50" dirty="0" err="1">
                <a:latin typeface="+mn-ea"/>
              </a:rPr>
              <a:t>WiFi</a:t>
            </a:r>
            <a:r>
              <a:rPr lang="en-US" altLang="ko-KR" spc="-50" dirty="0">
                <a:latin typeface="+mn-ea"/>
              </a:rPr>
              <a:t> can be slow and unstable);</a:t>
            </a:r>
          </a:p>
          <a:p>
            <a:pPr marL="273050" latinLnBrk="0"/>
            <a:r>
              <a:rPr lang="en-US" altLang="ko-KR" spc="-50" dirty="0" smtClean="0">
                <a:latin typeface="+mn-ea"/>
              </a:rPr>
              <a:t>2) Make </a:t>
            </a:r>
            <a:r>
              <a:rPr lang="en-US" altLang="ko-KR" spc="-50" dirty="0">
                <a:latin typeface="+mn-ea"/>
              </a:rPr>
              <a:t>sure your environment is suitable for video-conferencing.  Avoid speaking in front of brightly lit </a:t>
            </a:r>
            <a:endParaRPr lang="en-US" altLang="ko-KR" spc="-50" dirty="0" smtClean="0">
              <a:latin typeface="+mn-ea"/>
            </a:endParaRPr>
          </a:p>
          <a:p>
            <a:pPr marL="273050" latinLnBrk="0"/>
            <a:r>
              <a:rPr lang="en-US" altLang="ko-KR" spc="-50" dirty="0">
                <a:latin typeface="+mn-ea"/>
              </a:rPr>
              <a:t> </a:t>
            </a:r>
            <a:r>
              <a:rPr lang="en-US" altLang="ko-KR" spc="-50" dirty="0" smtClean="0">
                <a:latin typeface="+mn-ea"/>
              </a:rPr>
              <a:t>   windows </a:t>
            </a:r>
            <a:r>
              <a:rPr lang="en-US" altLang="ko-KR" spc="-50" dirty="0">
                <a:latin typeface="+mn-ea"/>
              </a:rPr>
              <a:t>or signs, and where you can speak privately.</a:t>
            </a:r>
          </a:p>
          <a:p>
            <a:pPr marL="285750" indent="-285750" latinLnBrk="0">
              <a:buFont typeface="Arial" panose="020B0604020202020204" pitchFamily="34" charset="0"/>
              <a:buChar char="•"/>
            </a:pPr>
            <a:endParaRPr lang="en-US" altLang="ko-KR" spc="-50" dirty="0">
              <a:latin typeface="+mn-ea"/>
            </a:endParaRPr>
          </a:p>
        </p:txBody>
      </p:sp>
    </p:spTree>
    <p:extLst>
      <p:ext uri="{BB962C8B-B14F-4D97-AF65-F5344CB8AC3E}">
        <p14:creationId xmlns:p14="http://schemas.microsoft.com/office/powerpoint/2010/main" val="1807232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3</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42</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en-US" altLang="ko-KR" sz="2400" b="1" dirty="0" smtClean="0">
                <a:latin typeface="+mn-ea"/>
                <a:cs typeface="Arial" panose="020B0604020202020204" pitchFamily="34" charset="0"/>
              </a:rPr>
              <a:t>Closing</a:t>
            </a:r>
            <a:endParaRPr lang="ko-KR" altLang="en-US" sz="2400" b="1" dirty="0">
              <a:latin typeface="+mn-ea"/>
              <a:cs typeface="Arial" panose="020B0604020202020204" pitchFamily="34" charset="0"/>
            </a:endParaRPr>
          </a:p>
        </p:txBody>
      </p:sp>
      <p:pic>
        <p:nvPicPr>
          <p:cNvPr id="3" name="그림 2"/>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2545308" y="910721"/>
            <a:ext cx="7104000" cy="5328000"/>
          </a:xfrm>
          <a:prstGeom prst="rect">
            <a:avLst/>
          </a:prstGeom>
        </p:spPr>
      </p:pic>
    </p:spTree>
    <p:extLst>
      <p:ext uri="{BB962C8B-B14F-4D97-AF65-F5344CB8AC3E}">
        <p14:creationId xmlns:p14="http://schemas.microsoft.com/office/powerpoint/2010/main" val="54503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5</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117" y="760631"/>
            <a:ext cx="9084482" cy="567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060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6</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1) </a:t>
            </a:r>
            <a:r>
              <a:rPr lang="ko-KR" altLang="en-US" b="1" dirty="0">
                <a:solidFill>
                  <a:schemeClr val="bg1"/>
                </a:solidFill>
                <a:latin typeface="+mn-ea"/>
                <a:cs typeface="Arial" panose="020B0604020202020204" pitchFamily="34" charset="0"/>
              </a:rPr>
              <a:t>계약상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에 근거한 공기연장 청구는 어떻게 적용해야 하는가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박기정 회장</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3" name="직사각형 2"/>
          <p:cNvSpPr/>
          <p:nvPr/>
        </p:nvSpPr>
        <p:spPr>
          <a:xfrm>
            <a:off x="355599" y="1361953"/>
            <a:ext cx="5089858" cy="5078313"/>
          </a:xfrm>
          <a:prstGeom prst="rect">
            <a:avLst/>
          </a:prstGeom>
        </p:spPr>
        <p:txBody>
          <a:bodyPr wrap="square">
            <a:spAutoFit/>
          </a:bodyPr>
          <a:lstStyle/>
          <a:p>
            <a:pPr marL="285750" indent="-285750">
              <a:buFont typeface="Arial" panose="020B0604020202020204" pitchFamily="34" charset="0"/>
              <a:buChar char="•"/>
            </a:pPr>
            <a:r>
              <a:rPr lang="en-US" altLang="ko-KR" dirty="0" smtClean="0">
                <a:latin typeface="+mn-ea"/>
              </a:rPr>
              <a:t>F/M</a:t>
            </a:r>
            <a:r>
              <a:rPr lang="ko-KR" altLang="en-US" dirty="0" smtClean="0">
                <a:latin typeface="+mn-ea"/>
              </a:rPr>
              <a:t>의 주요 </a:t>
            </a:r>
            <a:r>
              <a:rPr lang="en-US" altLang="ko-KR" dirty="0" smtClean="0">
                <a:latin typeface="+mn-ea"/>
              </a:rPr>
              <a:t>3</a:t>
            </a:r>
            <a:r>
              <a:rPr lang="ko-KR" altLang="en-US" dirty="0">
                <a:latin typeface="+mn-ea"/>
              </a:rPr>
              <a:t>가지 </a:t>
            </a:r>
            <a:r>
              <a:rPr lang="ko-KR" altLang="en-US" dirty="0" smtClean="0">
                <a:latin typeface="+mn-ea"/>
              </a:rPr>
              <a:t>내용</a:t>
            </a:r>
            <a:endParaRPr lang="en-US" altLang="ko-KR" dirty="0" smtClean="0">
              <a:latin typeface="+mn-ea"/>
            </a:endParaRPr>
          </a:p>
          <a:p>
            <a:r>
              <a:rPr lang="en-US" altLang="ko-KR" dirty="0">
                <a:latin typeface="+mn-ea"/>
              </a:rPr>
              <a:t> </a:t>
            </a:r>
            <a:r>
              <a:rPr lang="en-US" altLang="ko-KR" dirty="0" smtClean="0">
                <a:latin typeface="+mn-ea"/>
              </a:rPr>
              <a:t>   : </a:t>
            </a:r>
            <a:r>
              <a:rPr lang="ko-KR" altLang="en-US" dirty="0">
                <a:latin typeface="+mn-ea"/>
              </a:rPr>
              <a:t>정의규정</a:t>
            </a:r>
            <a:r>
              <a:rPr lang="en-US" altLang="ko-KR" dirty="0">
                <a:latin typeface="+mn-ea"/>
              </a:rPr>
              <a:t>, </a:t>
            </a:r>
            <a:r>
              <a:rPr lang="ko-KR" altLang="en-US" dirty="0">
                <a:latin typeface="+mn-ea"/>
              </a:rPr>
              <a:t>통보규정</a:t>
            </a:r>
            <a:r>
              <a:rPr lang="en-US" altLang="ko-KR" dirty="0">
                <a:latin typeface="+mn-ea"/>
              </a:rPr>
              <a:t>, </a:t>
            </a:r>
            <a:r>
              <a:rPr lang="ko-KR" altLang="en-US" dirty="0">
                <a:latin typeface="+mn-ea"/>
              </a:rPr>
              <a:t>결과규정 </a:t>
            </a:r>
            <a:endParaRPr lang="en-US" altLang="ko-KR" dirty="0" smtClean="0">
              <a:latin typeface="+mn-ea"/>
            </a:endParaRPr>
          </a:p>
          <a:p>
            <a:pPr marL="285750" indent="-285750">
              <a:buFont typeface="Arial" panose="020B0604020202020204" pitchFamily="34" charset="0"/>
              <a:buChar char="•"/>
            </a:pPr>
            <a:endParaRPr lang="ko-KR" altLang="en-US" dirty="0">
              <a:latin typeface="+mn-ea"/>
            </a:endParaRPr>
          </a:p>
          <a:p>
            <a:pPr marL="285750" indent="-285750">
              <a:buFont typeface="Arial" panose="020B0604020202020204" pitchFamily="34" charset="0"/>
              <a:buChar char="•"/>
            </a:pPr>
            <a:r>
              <a:rPr lang="en-US" altLang="ko-KR" dirty="0" smtClean="0">
                <a:latin typeface="+mn-ea"/>
              </a:rPr>
              <a:t>FIDIC</a:t>
            </a:r>
            <a:r>
              <a:rPr lang="ko-KR" altLang="en-US" dirty="0">
                <a:latin typeface="+mn-ea"/>
              </a:rPr>
              <a:t>에서는 일부 </a:t>
            </a:r>
            <a:r>
              <a:rPr lang="en-US" altLang="ko-KR" dirty="0">
                <a:latin typeface="+mn-ea"/>
              </a:rPr>
              <a:t>F/M </a:t>
            </a:r>
            <a:r>
              <a:rPr lang="ko-KR" altLang="en-US" dirty="0">
                <a:latin typeface="+mn-ea"/>
              </a:rPr>
              <a:t>이벤트는 공기연장과 비용보상도 </a:t>
            </a:r>
            <a:r>
              <a:rPr lang="ko-KR" altLang="en-US" dirty="0" smtClean="0">
                <a:latin typeface="+mn-ea"/>
              </a:rPr>
              <a:t>인정</a:t>
            </a:r>
            <a:endParaRPr lang="en-US" altLang="ko-KR" dirty="0" smtClean="0">
              <a:latin typeface="+mn-ea"/>
            </a:endParaRPr>
          </a:p>
          <a:p>
            <a:pPr marL="285750" indent="-285750">
              <a:buFont typeface="Arial" panose="020B0604020202020204" pitchFamily="34" charset="0"/>
              <a:buChar char="•"/>
            </a:pPr>
            <a:endParaRPr lang="ko-KR" altLang="en-US" dirty="0">
              <a:latin typeface="+mn-ea"/>
            </a:endParaRPr>
          </a:p>
          <a:p>
            <a:pPr marL="285750" indent="-285750">
              <a:buFont typeface="Arial" panose="020B0604020202020204" pitchFamily="34" charset="0"/>
              <a:buChar char="•"/>
            </a:pPr>
            <a:r>
              <a:rPr lang="en-US" altLang="ko-KR" dirty="0" smtClean="0">
                <a:latin typeface="+mn-ea"/>
              </a:rPr>
              <a:t>FIDIC</a:t>
            </a:r>
            <a:r>
              <a:rPr lang="ko-KR" altLang="en-US" dirty="0">
                <a:latin typeface="+mn-ea"/>
              </a:rPr>
              <a:t>에서는 </a:t>
            </a:r>
            <a:r>
              <a:rPr lang="en-US" altLang="ko-KR" dirty="0">
                <a:latin typeface="+mn-ea"/>
              </a:rPr>
              <a:t>1999</a:t>
            </a:r>
            <a:r>
              <a:rPr lang="ko-KR" altLang="en-US" dirty="0" err="1">
                <a:latin typeface="+mn-ea"/>
              </a:rPr>
              <a:t>년도판에서</a:t>
            </a:r>
            <a:r>
              <a:rPr lang="ko-KR" altLang="en-US" dirty="0">
                <a:latin typeface="+mn-ea"/>
              </a:rPr>
              <a:t> 처음이자 마지막으로 </a:t>
            </a:r>
            <a:r>
              <a:rPr lang="en-US" altLang="ko-KR" dirty="0">
                <a:latin typeface="+mn-ea"/>
              </a:rPr>
              <a:t>F/M</a:t>
            </a:r>
            <a:r>
              <a:rPr lang="ko-KR" altLang="en-US" dirty="0">
                <a:latin typeface="+mn-ea"/>
              </a:rPr>
              <a:t>란 용어 </a:t>
            </a:r>
            <a:r>
              <a:rPr lang="ko-KR" altLang="en-US" dirty="0" smtClean="0">
                <a:latin typeface="+mn-ea"/>
              </a:rPr>
              <a:t>사용</a:t>
            </a:r>
            <a:endParaRPr lang="en-US" altLang="ko-KR" dirty="0" smtClean="0">
              <a:latin typeface="+mn-ea"/>
            </a:endParaRP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smtClean="0">
                <a:latin typeface="+mn-ea"/>
              </a:rPr>
              <a:t>FIDIC </a:t>
            </a:r>
            <a:r>
              <a:rPr lang="ko-KR" altLang="en-US" dirty="0">
                <a:latin typeface="+mn-ea"/>
              </a:rPr>
              <a:t>계약이라면 본 </a:t>
            </a:r>
            <a:r>
              <a:rPr lang="ko-KR" altLang="en-US" dirty="0" smtClean="0">
                <a:latin typeface="+mn-ea"/>
              </a:rPr>
              <a:t>코로나 </a:t>
            </a:r>
            <a:r>
              <a:rPr lang="ko-KR" altLang="en-US" dirty="0">
                <a:latin typeface="+mn-ea"/>
              </a:rPr>
              <a:t>건은 </a:t>
            </a:r>
            <a:r>
              <a:rPr lang="en-US" altLang="ko-KR" dirty="0">
                <a:latin typeface="+mn-ea"/>
              </a:rPr>
              <a:t>F/M</a:t>
            </a:r>
            <a:r>
              <a:rPr lang="ko-KR" altLang="en-US" dirty="0">
                <a:latin typeface="+mn-ea"/>
              </a:rPr>
              <a:t>로 인정</a:t>
            </a:r>
            <a:r>
              <a:rPr lang="en-US" altLang="ko-KR" dirty="0">
                <a:latin typeface="+mn-ea"/>
              </a:rPr>
              <a:t>, </a:t>
            </a:r>
            <a:r>
              <a:rPr lang="ko-KR" altLang="en-US" dirty="0">
                <a:latin typeface="+mn-ea"/>
              </a:rPr>
              <a:t>하지만 비용보상은 </a:t>
            </a:r>
            <a:r>
              <a:rPr lang="ko-KR" altLang="en-US" dirty="0" smtClean="0">
                <a:latin typeface="+mn-ea"/>
              </a:rPr>
              <a:t>불가</a:t>
            </a:r>
            <a:endParaRPr lang="en-US" altLang="ko-KR" dirty="0" smtClean="0">
              <a:latin typeface="+mn-ea"/>
            </a:endParaRPr>
          </a:p>
          <a:p>
            <a:pPr marL="285750" indent="-285750">
              <a:buFont typeface="Arial" panose="020B0604020202020204" pitchFamily="34" charset="0"/>
              <a:buChar char="•"/>
            </a:pPr>
            <a:endParaRPr lang="en-US" altLang="ko-KR" dirty="0" smtClean="0">
              <a:latin typeface="+mn-ea"/>
            </a:endParaRPr>
          </a:p>
          <a:p>
            <a:pPr marL="285750" indent="-285750">
              <a:buFont typeface="Arial" panose="020B0604020202020204" pitchFamily="34" charset="0"/>
              <a:buChar char="•"/>
            </a:pPr>
            <a:r>
              <a:rPr lang="en-US" altLang="ko-KR" dirty="0" smtClean="0">
                <a:latin typeface="+mn-ea"/>
              </a:rPr>
              <a:t>F/M</a:t>
            </a:r>
            <a:r>
              <a:rPr lang="ko-KR" altLang="en-US" dirty="0">
                <a:latin typeface="+mn-ea"/>
              </a:rPr>
              <a:t>는 </a:t>
            </a:r>
            <a:r>
              <a:rPr lang="ko-KR" altLang="en-US" dirty="0" err="1">
                <a:latin typeface="+mn-ea"/>
              </a:rPr>
              <a:t>프랑스법</a:t>
            </a:r>
            <a:r>
              <a:rPr lang="ko-KR" altLang="en-US" dirty="0">
                <a:latin typeface="+mn-ea"/>
              </a:rPr>
              <a:t> 근원 </a:t>
            </a:r>
            <a:r>
              <a:rPr lang="en-US" altLang="ko-KR" dirty="0">
                <a:latin typeface="+mn-ea"/>
              </a:rPr>
              <a:t>– </a:t>
            </a:r>
            <a:r>
              <a:rPr lang="ko-KR" altLang="en-US" dirty="0" err="1">
                <a:latin typeface="+mn-ea"/>
              </a:rPr>
              <a:t>영국법이</a:t>
            </a:r>
            <a:r>
              <a:rPr lang="ko-KR" altLang="en-US" dirty="0">
                <a:latin typeface="+mn-ea"/>
              </a:rPr>
              <a:t> 준거법인데 계약서에 </a:t>
            </a:r>
            <a:r>
              <a:rPr lang="en-US" altLang="ko-KR" dirty="0">
                <a:latin typeface="+mn-ea"/>
              </a:rPr>
              <a:t>F/M </a:t>
            </a:r>
            <a:r>
              <a:rPr lang="ko-KR" altLang="en-US" dirty="0">
                <a:latin typeface="+mn-ea"/>
              </a:rPr>
              <a:t>조항이 없는 경우 또는 있지만 </a:t>
            </a:r>
            <a:r>
              <a:rPr lang="en-US" altLang="ko-KR" dirty="0">
                <a:latin typeface="+mn-ea"/>
              </a:rPr>
              <a:t>F/M </a:t>
            </a:r>
            <a:r>
              <a:rPr lang="ko-KR" altLang="en-US" dirty="0">
                <a:latin typeface="+mn-ea"/>
              </a:rPr>
              <a:t>정의가 명시되지 않은 경우 본 코로나 건 적용 가능</a:t>
            </a:r>
            <a:r>
              <a:rPr lang="en-US" altLang="ko-KR" dirty="0">
                <a:latin typeface="+mn-ea"/>
              </a:rPr>
              <a:t>? </a:t>
            </a:r>
          </a:p>
          <a:p>
            <a:r>
              <a:rPr lang="en-US" altLang="ko-KR" dirty="0" smtClean="0">
                <a:latin typeface="+mn-ea"/>
              </a:rPr>
              <a:t>   : </a:t>
            </a:r>
            <a:r>
              <a:rPr lang="ko-KR" altLang="en-US" dirty="0">
                <a:latin typeface="+mn-ea"/>
              </a:rPr>
              <a:t>없는 경우 </a:t>
            </a:r>
            <a:r>
              <a:rPr lang="en-US" altLang="ko-KR" dirty="0" smtClean="0">
                <a:latin typeface="+mn-ea"/>
              </a:rPr>
              <a:t>Frustration</a:t>
            </a:r>
            <a:r>
              <a:rPr lang="ko-KR" altLang="en-US" dirty="0" smtClean="0">
                <a:latin typeface="+mn-ea"/>
              </a:rPr>
              <a:t>으로 </a:t>
            </a:r>
            <a:r>
              <a:rPr lang="ko-KR" altLang="en-US" dirty="0">
                <a:latin typeface="+mn-ea"/>
              </a:rPr>
              <a:t>해지</a:t>
            </a:r>
            <a:r>
              <a:rPr lang="en-US" altLang="ko-KR" dirty="0">
                <a:latin typeface="+mn-ea"/>
              </a:rPr>
              <a:t>, </a:t>
            </a:r>
            <a:r>
              <a:rPr lang="ko-KR" altLang="en-US" dirty="0">
                <a:latin typeface="+mn-ea"/>
              </a:rPr>
              <a:t>정의 </a:t>
            </a:r>
            <a:r>
              <a:rPr lang="ko-KR" altLang="en-US" dirty="0" smtClean="0">
                <a:latin typeface="+mn-ea"/>
              </a:rPr>
              <a:t>명시</a:t>
            </a:r>
            <a:endParaRPr lang="en-US" altLang="ko-KR" dirty="0" smtClean="0">
              <a:latin typeface="+mn-ea"/>
            </a:endParaRPr>
          </a:p>
          <a:p>
            <a:r>
              <a:rPr lang="en-US" altLang="ko-KR" dirty="0">
                <a:latin typeface="+mn-ea"/>
              </a:rPr>
              <a:t> </a:t>
            </a:r>
            <a:r>
              <a:rPr lang="en-US" altLang="ko-KR" dirty="0" smtClean="0">
                <a:latin typeface="+mn-ea"/>
              </a:rPr>
              <a:t>   </a:t>
            </a:r>
            <a:r>
              <a:rPr lang="ko-KR" altLang="en-US" dirty="0" smtClean="0">
                <a:latin typeface="+mn-ea"/>
              </a:rPr>
              <a:t>없으면 </a:t>
            </a:r>
            <a:r>
              <a:rPr lang="en-US" altLang="ko-KR" dirty="0" smtClean="0">
                <a:latin typeface="+mn-ea"/>
              </a:rPr>
              <a:t>Case </a:t>
            </a:r>
            <a:r>
              <a:rPr lang="en-US" altLang="ko-KR" dirty="0">
                <a:latin typeface="+mn-ea"/>
              </a:rPr>
              <a:t>law</a:t>
            </a:r>
            <a:r>
              <a:rPr lang="ko-KR" altLang="en-US" dirty="0">
                <a:latin typeface="+mn-ea"/>
              </a:rPr>
              <a:t>로 본 </a:t>
            </a:r>
            <a:r>
              <a:rPr lang="ko-KR" altLang="en-US" dirty="0" smtClean="0">
                <a:latin typeface="+mn-ea"/>
              </a:rPr>
              <a:t>코로나 </a:t>
            </a:r>
            <a:r>
              <a:rPr lang="ko-KR" altLang="en-US" dirty="0">
                <a:latin typeface="+mn-ea"/>
              </a:rPr>
              <a:t>건 </a:t>
            </a:r>
            <a:r>
              <a:rPr lang="en-US" altLang="ko-KR" dirty="0">
                <a:latin typeface="+mn-ea"/>
              </a:rPr>
              <a:t>F/M</a:t>
            </a:r>
            <a:r>
              <a:rPr lang="ko-KR" altLang="en-US" dirty="0">
                <a:latin typeface="+mn-ea"/>
              </a:rPr>
              <a:t>로 인정</a:t>
            </a:r>
            <a:r>
              <a:rPr lang="en-US" altLang="ko-KR" dirty="0" smtClean="0">
                <a:latin typeface="+mn-ea"/>
              </a:rPr>
              <a:t>.</a:t>
            </a:r>
            <a:endParaRPr lang="en-US" altLang="ko-KR" dirty="0">
              <a:latin typeface="+mn-ea"/>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457" y="1306514"/>
            <a:ext cx="6531384" cy="3913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Tree>
    <p:extLst>
      <p:ext uri="{BB962C8B-B14F-4D97-AF65-F5344CB8AC3E}">
        <p14:creationId xmlns:p14="http://schemas.microsoft.com/office/powerpoint/2010/main" val="316527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7</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2-1) </a:t>
            </a:r>
            <a:r>
              <a:rPr lang="ko-KR" altLang="en-US" b="1" dirty="0">
                <a:solidFill>
                  <a:schemeClr val="bg1"/>
                </a:solidFill>
                <a:latin typeface="+mn-ea"/>
                <a:cs typeface="Arial" panose="020B0604020202020204" pitchFamily="34" charset="0"/>
              </a:rPr>
              <a:t>준거법상 </a:t>
            </a:r>
            <a:r>
              <a:rPr lang="en-US" altLang="ko-KR" b="1" dirty="0">
                <a:solidFill>
                  <a:schemeClr val="bg1"/>
                </a:solidFill>
                <a:latin typeface="+mn-ea"/>
                <a:cs typeface="Arial" panose="020B0604020202020204" pitchFamily="34" charset="0"/>
              </a:rPr>
              <a:t>Force </a:t>
            </a:r>
            <a:r>
              <a:rPr lang="en-US" altLang="ko-KR" b="1" dirty="0" smtClean="0">
                <a:solidFill>
                  <a:schemeClr val="bg1"/>
                </a:solidFill>
                <a:latin typeface="+mn-ea"/>
                <a:cs typeface="Arial" panose="020B0604020202020204" pitchFamily="34" charset="0"/>
              </a:rPr>
              <a:t>Majeure</a:t>
            </a:r>
            <a:r>
              <a:rPr lang="ko-KR" altLang="en-US" b="1" dirty="0" smtClean="0">
                <a:solidFill>
                  <a:schemeClr val="bg1"/>
                </a:solidFill>
                <a:latin typeface="+mn-ea"/>
                <a:cs typeface="Arial" panose="020B0604020202020204" pitchFamily="34" charset="0"/>
              </a:rPr>
              <a:t>에 대한 구제수단은 어떤 것이 있는가</a:t>
            </a:r>
            <a:r>
              <a:rPr lang="en-US" altLang="ko-KR" b="1" dirty="0" smtClean="0">
                <a:solidFill>
                  <a:schemeClr val="bg1"/>
                </a:solidFill>
                <a:latin typeface="+mn-ea"/>
                <a:cs typeface="Arial" panose="020B0604020202020204" pitchFamily="34" charset="0"/>
              </a:rPr>
              <a:t>? </a:t>
            </a:r>
            <a:r>
              <a:rPr lang="en-US" altLang="ko-KR" sz="1600" b="1" dirty="0" smtClean="0">
                <a:solidFill>
                  <a:schemeClr val="bg1"/>
                </a:solidFill>
                <a:latin typeface="+mn-ea"/>
                <a:cs typeface="Arial" panose="020B0604020202020204" pitchFamily="34" charset="0"/>
              </a:rPr>
              <a:t>(</a:t>
            </a:r>
            <a:r>
              <a:rPr lang="ko-KR" altLang="en-US" sz="1600" b="1" dirty="0" smtClean="0">
                <a:solidFill>
                  <a:schemeClr val="bg1"/>
                </a:solidFill>
                <a:latin typeface="+mn-ea"/>
                <a:cs typeface="Arial" panose="020B0604020202020204" pitchFamily="34" charset="0"/>
              </a:rPr>
              <a:t>윤덕근 위원</a:t>
            </a:r>
            <a:r>
              <a:rPr lang="en-US" altLang="ko-KR" sz="1600" b="1" dirty="0" smtClean="0">
                <a:solidFill>
                  <a:schemeClr val="bg1"/>
                </a:solidFill>
                <a:latin typeface="+mn-ea"/>
                <a:cs typeface="Arial" panose="020B0604020202020204" pitchFamily="34" charset="0"/>
              </a:rPr>
              <a:t>)</a:t>
            </a:r>
            <a:endParaRPr lang="en-US" altLang="ko-KR" sz="1600" b="1" dirty="0">
              <a:solidFill>
                <a:schemeClr val="bg1"/>
              </a:solidFill>
              <a:latin typeface="+mn-ea"/>
              <a:cs typeface="Arial" panose="020B0604020202020204" pitchFamily="34" charset="0"/>
            </a:endParaRP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10" name="Title 2"/>
          <p:cNvSpPr txBox="1">
            <a:spLocks/>
          </p:cNvSpPr>
          <p:nvPr/>
        </p:nvSpPr>
        <p:spPr>
          <a:xfrm>
            <a:off x="273049" y="1306514"/>
            <a:ext cx="11703268" cy="4404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ko-KR" altLang="en-US" sz="1800" b="1" u="sng" dirty="0" smtClean="0">
                <a:latin typeface="+mn-ea"/>
                <a:ea typeface="+mn-ea"/>
                <a:cs typeface="Open Sans" panose="020B0606030504020204" pitchFamily="34" charset="0"/>
              </a:rPr>
              <a:t>영국법의 경우</a:t>
            </a:r>
            <a:endParaRPr lang="en-GB" sz="1800" b="1" u="sng" dirty="0">
              <a:latin typeface="+mn-ea"/>
              <a:ea typeface="+mn-ea"/>
              <a:cs typeface="Open Sans" panose="020B0606030504020204" pitchFamily="34" charset="0"/>
            </a:endParaRPr>
          </a:p>
        </p:txBody>
      </p:sp>
      <p:sp>
        <p:nvSpPr>
          <p:cNvPr id="9" name="직사각형 8"/>
          <p:cNvSpPr/>
          <p:nvPr/>
        </p:nvSpPr>
        <p:spPr>
          <a:xfrm>
            <a:off x="355600" y="1791253"/>
            <a:ext cx="11644312" cy="4247317"/>
          </a:xfrm>
          <a:prstGeom prst="rect">
            <a:avLst/>
          </a:prstGeom>
        </p:spPr>
        <p:txBody>
          <a:bodyPr wrap="square">
            <a:spAutoFit/>
          </a:bodyPr>
          <a:lstStyle/>
          <a:p>
            <a:pPr marL="285750" indent="-285750">
              <a:buFont typeface="Arial" panose="020B0604020202020204" pitchFamily="34" charset="0"/>
              <a:buChar char="•"/>
            </a:pPr>
            <a:r>
              <a:rPr lang="ko-KR" altLang="en-US" spc="-50" dirty="0">
                <a:latin typeface="+mn-ea"/>
              </a:rPr>
              <a:t>계약상 채무불이행책임에 관하여 무과실책임주의를 취하는 </a:t>
            </a:r>
            <a:r>
              <a:rPr lang="ko-KR" altLang="en-US" spc="-50" dirty="0" err="1">
                <a:latin typeface="+mn-ea"/>
              </a:rPr>
              <a:t>영국법상</a:t>
            </a:r>
            <a:r>
              <a:rPr lang="ko-KR" altLang="en-US" spc="-50" dirty="0">
                <a:latin typeface="+mn-ea"/>
              </a:rPr>
              <a:t> </a:t>
            </a:r>
            <a:r>
              <a:rPr lang="en-US" altLang="ko-KR" spc="-50" dirty="0">
                <a:latin typeface="+mn-ea"/>
              </a:rPr>
              <a:t>Force Majeure</a:t>
            </a:r>
            <a:r>
              <a:rPr lang="ko-KR" altLang="en-US" spc="-50" dirty="0">
                <a:latin typeface="+mn-ea"/>
              </a:rPr>
              <a:t>의 </a:t>
            </a:r>
            <a:r>
              <a:rPr lang="ko-KR" altLang="en-US" spc="-50" dirty="0" smtClean="0">
                <a:latin typeface="+mn-ea"/>
              </a:rPr>
              <a:t>고유한 법리는 </a:t>
            </a:r>
            <a:r>
              <a:rPr lang="ko-KR" altLang="en-US" spc="-50" dirty="0">
                <a:latin typeface="+mn-ea"/>
              </a:rPr>
              <a:t>인정되지 않음</a:t>
            </a:r>
            <a:r>
              <a:rPr lang="en-US" altLang="ko-KR" spc="-50" dirty="0" smtClean="0">
                <a:latin typeface="+mn-ea"/>
              </a:rPr>
              <a:t>.</a:t>
            </a:r>
          </a:p>
          <a:p>
            <a:pPr marL="285750" indent="-285750">
              <a:buFont typeface="Arial" panose="020B0604020202020204" pitchFamily="34" charset="0"/>
              <a:buChar char="•"/>
            </a:pPr>
            <a:endParaRPr lang="en-US" altLang="ko-KR" spc="-50" dirty="0">
              <a:latin typeface="+mn-ea"/>
            </a:endParaRPr>
          </a:p>
          <a:p>
            <a:pPr marL="285750" indent="-285750">
              <a:buFont typeface="Arial" panose="020B0604020202020204" pitchFamily="34" charset="0"/>
              <a:buChar char="•"/>
            </a:pPr>
            <a:r>
              <a:rPr lang="ko-KR" altLang="en-US" spc="-50" dirty="0">
                <a:latin typeface="+mn-ea"/>
              </a:rPr>
              <a:t>그러나 계약상 </a:t>
            </a:r>
            <a:r>
              <a:rPr lang="en-US" altLang="ko-KR" spc="-50" dirty="0">
                <a:latin typeface="+mn-ea"/>
              </a:rPr>
              <a:t>Force Majeure</a:t>
            </a:r>
            <a:r>
              <a:rPr lang="ko-KR" altLang="en-US" spc="-50" dirty="0">
                <a:latin typeface="+mn-ea"/>
              </a:rPr>
              <a:t>를 규정하는 것은 가능하고</a:t>
            </a:r>
            <a:r>
              <a:rPr lang="en-US" altLang="ko-KR" spc="-50" dirty="0">
                <a:latin typeface="+mn-ea"/>
              </a:rPr>
              <a:t>, </a:t>
            </a:r>
            <a:r>
              <a:rPr lang="ko-KR" altLang="en-US" spc="-50" dirty="0">
                <a:latin typeface="+mn-ea"/>
              </a:rPr>
              <a:t>주로 면책조항</a:t>
            </a:r>
            <a:r>
              <a:rPr lang="en-US" altLang="ko-KR" spc="-50" dirty="0">
                <a:latin typeface="+mn-ea"/>
              </a:rPr>
              <a:t>(exemption  clause)</a:t>
            </a:r>
            <a:r>
              <a:rPr lang="ko-KR" altLang="en-US" spc="-50" dirty="0">
                <a:latin typeface="+mn-ea"/>
              </a:rPr>
              <a:t>와 관련하여 논의됨</a:t>
            </a:r>
            <a:r>
              <a:rPr lang="en-US" altLang="ko-KR" spc="-50" dirty="0">
                <a:latin typeface="+mn-ea"/>
              </a:rPr>
              <a:t>. </a:t>
            </a:r>
            <a:endParaRPr lang="en-US" altLang="ko-KR" spc="-50" dirty="0" smtClean="0">
              <a:latin typeface="+mn-ea"/>
            </a:endParaRPr>
          </a:p>
          <a:p>
            <a:pPr marL="285750" indent="-285750">
              <a:buFont typeface="Arial" panose="020B0604020202020204" pitchFamily="34" charset="0"/>
              <a:buChar char="•"/>
            </a:pPr>
            <a:endParaRPr lang="en-US" altLang="ko-KR" spc="-50" dirty="0">
              <a:latin typeface="+mn-ea"/>
            </a:endParaRPr>
          </a:p>
          <a:p>
            <a:pPr marL="285750" indent="-285750">
              <a:buFont typeface="Arial" panose="020B0604020202020204" pitchFamily="34" charset="0"/>
              <a:buChar char="•"/>
            </a:pPr>
            <a:r>
              <a:rPr lang="ko-KR" altLang="en-US" spc="-50" dirty="0">
                <a:latin typeface="+mn-ea"/>
              </a:rPr>
              <a:t>영국 판례는 </a:t>
            </a:r>
            <a:r>
              <a:rPr lang="en-US" altLang="ko-KR" spc="-50" dirty="0">
                <a:latin typeface="+mn-ea"/>
              </a:rPr>
              <a:t>Force Majeure </a:t>
            </a:r>
            <a:r>
              <a:rPr lang="ko-KR" altLang="en-US" spc="-50" dirty="0">
                <a:latin typeface="+mn-ea"/>
              </a:rPr>
              <a:t>조항의 적용을 주장하는 당사자가 </a:t>
            </a:r>
            <a:r>
              <a:rPr lang="en-US" altLang="ko-KR" spc="-50" dirty="0">
                <a:latin typeface="+mn-ea"/>
              </a:rPr>
              <a:t>(</a:t>
            </a:r>
            <a:r>
              <a:rPr lang="en-US" altLang="ko-KR" spc="-50" dirty="0" err="1">
                <a:latin typeface="+mn-ea"/>
              </a:rPr>
              <a:t>i</a:t>
            </a:r>
            <a:r>
              <a:rPr lang="en-US" altLang="ko-KR" spc="-50" dirty="0">
                <a:latin typeface="+mn-ea"/>
              </a:rPr>
              <a:t>) </a:t>
            </a:r>
            <a:r>
              <a:rPr lang="ko-KR" altLang="en-US" spc="-50" dirty="0">
                <a:latin typeface="+mn-ea"/>
              </a:rPr>
              <a:t>불가항력 사유의 발생</a:t>
            </a:r>
            <a:r>
              <a:rPr lang="en-US" altLang="ko-KR" spc="-50" dirty="0">
                <a:latin typeface="+mn-ea"/>
              </a:rPr>
              <a:t>, (ii) </a:t>
            </a:r>
            <a:r>
              <a:rPr lang="ko-KR" altLang="en-US" spc="-50" dirty="0">
                <a:latin typeface="+mn-ea"/>
              </a:rPr>
              <a:t>채무의 이행과의 인과관계</a:t>
            </a:r>
            <a:r>
              <a:rPr lang="en-US" altLang="ko-KR" spc="-50" dirty="0">
                <a:latin typeface="+mn-ea"/>
              </a:rPr>
              <a:t>, (iii) </a:t>
            </a:r>
            <a:r>
              <a:rPr lang="ko-KR" altLang="en-US" spc="-50" dirty="0">
                <a:latin typeface="+mn-ea"/>
              </a:rPr>
              <a:t>당사자가 해당 사유를 통제할 수 없었을 것</a:t>
            </a:r>
            <a:r>
              <a:rPr lang="en-US" altLang="ko-KR" spc="-50" dirty="0">
                <a:latin typeface="+mn-ea"/>
              </a:rPr>
              <a:t>, (iv) </a:t>
            </a:r>
            <a:r>
              <a:rPr lang="ko-KR" altLang="en-US" spc="-50" dirty="0">
                <a:latin typeface="+mn-ea"/>
              </a:rPr>
              <a:t>해당 사유를 방지하거나 감경할 수 있는 합리적인 방법이 없었을 것</a:t>
            </a:r>
            <a:r>
              <a:rPr lang="en-US" altLang="ko-KR" spc="-50" dirty="0">
                <a:latin typeface="+mn-ea"/>
              </a:rPr>
              <a:t>, (v) </a:t>
            </a:r>
            <a:r>
              <a:rPr lang="ko-KR" altLang="en-US" spc="-50" dirty="0">
                <a:latin typeface="+mn-ea"/>
              </a:rPr>
              <a:t>필요한 통지의무를 다했을 것</a:t>
            </a:r>
            <a:endParaRPr lang="en-US" altLang="ko-KR" spc="-50" dirty="0">
              <a:latin typeface="+mn-ea"/>
            </a:endParaRPr>
          </a:p>
          <a:p>
            <a:r>
              <a:rPr lang="en-US" altLang="ko-KR" spc="-50" dirty="0" smtClean="0">
                <a:latin typeface="+mn-ea"/>
              </a:rPr>
              <a:t>           </a:t>
            </a:r>
            <a:endParaRPr lang="en-US" altLang="ko-KR" spc="-50" dirty="0">
              <a:latin typeface="+mn-ea"/>
            </a:endParaRPr>
          </a:p>
          <a:p>
            <a:pPr marL="285750" indent="-285750">
              <a:buFont typeface="Arial" panose="020B0604020202020204" pitchFamily="34" charset="0"/>
              <a:buChar char="•"/>
            </a:pPr>
            <a:r>
              <a:rPr lang="ko-KR" altLang="en-US" spc="-50" dirty="0">
                <a:latin typeface="+mn-ea"/>
              </a:rPr>
              <a:t>계약상 </a:t>
            </a:r>
            <a:r>
              <a:rPr lang="en-US" altLang="ko-KR" spc="-50" dirty="0">
                <a:latin typeface="+mn-ea"/>
              </a:rPr>
              <a:t>FM </a:t>
            </a:r>
            <a:r>
              <a:rPr lang="ko-KR" altLang="en-US" spc="-50" dirty="0">
                <a:latin typeface="+mn-ea"/>
              </a:rPr>
              <a:t>조항이 없는 경우라도 </a:t>
            </a:r>
            <a:r>
              <a:rPr lang="ko-KR" altLang="en-US" spc="-50" dirty="0" smtClean="0">
                <a:latin typeface="+mn-ea"/>
              </a:rPr>
              <a:t>계약의 이행이나 목적 달성이 불가능해질 경우 </a:t>
            </a:r>
            <a:r>
              <a:rPr lang="en-US" altLang="ko-KR" spc="-50" dirty="0" smtClean="0">
                <a:latin typeface="+mn-ea"/>
              </a:rPr>
              <a:t>Frustration</a:t>
            </a:r>
            <a:r>
              <a:rPr lang="ko-KR" altLang="en-US" spc="-50" dirty="0">
                <a:latin typeface="+mn-ea"/>
              </a:rPr>
              <a:t>의 법리에 의해 해지 </a:t>
            </a:r>
            <a:r>
              <a:rPr lang="ko-KR" altLang="en-US" spc="-50" dirty="0" smtClean="0">
                <a:latin typeface="+mn-ea"/>
              </a:rPr>
              <a:t>가능</a:t>
            </a:r>
            <a:endParaRPr lang="en-US" altLang="ko-KR" spc="-50" dirty="0" smtClean="0">
              <a:latin typeface="+mn-ea"/>
            </a:endParaRPr>
          </a:p>
          <a:p>
            <a:pPr marL="285750" indent="-285750">
              <a:buFont typeface="Arial" panose="020B0604020202020204" pitchFamily="34" charset="0"/>
              <a:buChar char="•"/>
            </a:pPr>
            <a:endParaRPr lang="en-US" altLang="ko-KR" spc="-50" dirty="0">
              <a:latin typeface="+mn-ea"/>
            </a:endParaRPr>
          </a:p>
          <a:p>
            <a:pPr marL="285750" indent="-285750">
              <a:buFont typeface="Arial" panose="020B0604020202020204" pitchFamily="34" charset="0"/>
              <a:buChar char="•"/>
            </a:pPr>
            <a:r>
              <a:rPr lang="en-US" altLang="ko-KR" spc="-50" dirty="0" smtClean="0">
                <a:latin typeface="+mn-ea"/>
              </a:rPr>
              <a:t>Frustration</a:t>
            </a:r>
            <a:r>
              <a:rPr lang="ko-KR" altLang="en-US" spc="-50" dirty="0">
                <a:latin typeface="+mn-ea"/>
              </a:rPr>
              <a:t>의 </a:t>
            </a:r>
            <a:r>
              <a:rPr lang="ko-KR" altLang="en-US" spc="-50" dirty="0" smtClean="0">
                <a:latin typeface="+mn-ea"/>
              </a:rPr>
              <a:t>요건 </a:t>
            </a:r>
            <a:r>
              <a:rPr lang="ko-KR" altLang="en-US" spc="-50" dirty="0">
                <a:latin typeface="+mn-ea"/>
              </a:rPr>
              <a:t>및 효과에 대해서는 </a:t>
            </a:r>
            <a:r>
              <a:rPr lang="en-US" altLang="ko-KR" spc="-50" dirty="0" smtClean="0">
                <a:latin typeface="+mn-ea"/>
              </a:rPr>
              <a:t>Law </a:t>
            </a:r>
            <a:r>
              <a:rPr lang="en-US" altLang="ko-KR" spc="-50" dirty="0">
                <a:latin typeface="+mn-ea"/>
              </a:rPr>
              <a:t>Reform (Frustrated Contracts) Act 1943</a:t>
            </a:r>
            <a:r>
              <a:rPr lang="ko-KR" altLang="en-US" spc="-50" dirty="0">
                <a:latin typeface="+mn-ea"/>
              </a:rPr>
              <a:t>가 </a:t>
            </a:r>
            <a:r>
              <a:rPr lang="ko-KR" altLang="en-US" spc="-50" dirty="0" smtClean="0">
                <a:latin typeface="+mn-ea"/>
              </a:rPr>
              <a:t>규정하고 있음</a:t>
            </a:r>
            <a:r>
              <a:rPr lang="en-US" altLang="ko-KR" spc="-50" dirty="0" smtClean="0">
                <a:latin typeface="+mn-ea"/>
              </a:rPr>
              <a:t>(</a:t>
            </a:r>
            <a:r>
              <a:rPr lang="ko-KR" altLang="en-US" spc="-50" dirty="0" smtClean="0">
                <a:latin typeface="+mn-ea"/>
              </a:rPr>
              <a:t>용선계약 등 일부 계약은 적용 제외</a:t>
            </a:r>
            <a:r>
              <a:rPr lang="en-US" altLang="ko-KR" spc="-50" dirty="0" smtClean="0">
                <a:latin typeface="+mn-ea"/>
              </a:rPr>
              <a:t>).</a:t>
            </a:r>
          </a:p>
          <a:p>
            <a:pPr marL="285750" indent="-285750">
              <a:buFont typeface="Arial" panose="020B0604020202020204" pitchFamily="34" charset="0"/>
              <a:buChar char="•"/>
            </a:pPr>
            <a:endParaRPr lang="en-US" altLang="ko-KR" spc="-50" dirty="0">
              <a:latin typeface="+mn-ea"/>
            </a:endParaRPr>
          </a:p>
        </p:txBody>
      </p:sp>
    </p:spTree>
    <p:extLst>
      <p:ext uri="{BB962C8B-B14F-4D97-AF65-F5344CB8AC3E}">
        <p14:creationId xmlns:p14="http://schemas.microsoft.com/office/powerpoint/2010/main" val="1161516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8</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2-2) </a:t>
            </a:r>
            <a:r>
              <a:rPr lang="ko-KR" altLang="en-US" b="1" dirty="0">
                <a:solidFill>
                  <a:schemeClr val="bg1"/>
                </a:solidFill>
                <a:latin typeface="+mn-ea"/>
                <a:cs typeface="Arial" panose="020B0604020202020204" pitchFamily="34" charset="0"/>
              </a:rPr>
              <a:t>준거법상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에 대한 구제수단은 어떤 것이 있는가</a:t>
            </a:r>
            <a:r>
              <a:rPr lang="en-US" altLang="ko-KR" b="1" dirty="0">
                <a:solidFill>
                  <a:schemeClr val="bg1"/>
                </a:solidFill>
                <a:latin typeface="+mn-ea"/>
                <a:cs typeface="Arial" panose="020B0604020202020204" pitchFamily="34" charset="0"/>
              </a:rPr>
              <a:t>? </a:t>
            </a:r>
            <a:r>
              <a:rPr lang="en-US" altLang="ko-KR" sz="1600" b="1" dirty="0">
                <a:solidFill>
                  <a:schemeClr val="bg1"/>
                </a:solidFill>
                <a:latin typeface="+mn-ea"/>
                <a:cs typeface="Arial" panose="020B0604020202020204" pitchFamily="34" charset="0"/>
              </a:rPr>
              <a:t>(</a:t>
            </a:r>
            <a:r>
              <a:rPr lang="ko-KR" altLang="en-US" sz="1600" b="1" dirty="0">
                <a:solidFill>
                  <a:schemeClr val="bg1"/>
                </a:solidFill>
                <a:latin typeface="+mn-ea"/>
                <a:cs typeface="Arial" panose="020B0604020202020204" pitchFamily="34" charset="0"/>
              </a:rPr>
              <a:t>윤덕근 위원</a:t>
            </a:r>
            <a:r>
              <a:rPr lang="en-US" altLang="ko-KR" sz="1600" b="1" dirty="0">
                <a:solidFill>
                  <a:schemeClr val="bg1"/>
                </a:solidFill>
                <a:latin typeface="+mn-ea"/>
                <a:cs typeface="Arial" panose="020B0604020202020204" pitchFamily="34" charset="0"/>
              </a:rPr>
              <a:t>)</a:t>
            </a: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10" name="Title 2"/>
          <p:cNvSpPr txBox="1">
            <a:spLocks/>
          </p:cNvSpPr>
          <p:nvPr/>
        </p:nvSpPr>
        <p:spPr>
          <a:xfrm>
            <a:off x="273050" y="1306514"/>
            <a:ext cx="11703267" cy="4404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ko-KR" altLang="en-US" sz="1800" b="1" u="sng" dirty="0" smtClean="0">
                <a:latin typeface="+mn-ea"/>
                <a:ea typeface="+mn-ea"/>
                <a:cs typeface="Open Sans" panose="020B0606030504020204" pitchFamily="34" charset="0"/>
              </a:rPr>
              <a:t>한국법의 경우</a:t>
            </a:r>
            <a:endParaRPr lang="en-GB" sz="1800" b="1" u="sng" dirty="0">
              <a:latin typeface="+mn-ea"/>
              <a:ea typeface="+mn-ea"/>
              <a:cs typeface="Open Sans" panose="020B0606030504020204" pitchFamily="34" charset="0"/>
            </a:endParaRPr>
          </a:p>
        </p:txBody>
      </p:sp>
      <p:sp>
        <p:nvSpPr>
          <p:cNvPr id="9" name="직사각형 8"/>
          <p:cNvSpPr/>
          <p:nvPr/>
        </p:nvSpPr>
        <p:spPr>
          <a:xfrm>
            <a:off x="355599" y="1791253"/>
            <a:ext cx="11644313" cy="4524315"/>
          </a:xfrm>
          <a:prstGeom prst="rect">
            <a:avLst/>
          </a:prstGeom>
        </p:spPr>
        <p:txBody>
          <a:bodyPr wrap="square">
            <a:spAutoFit/>
          </a:bodyPr>
          <a:lstStyle/>
          <a:p>
            <a:pPr marL="285750" indent="-285750">
              <a:buFont typeface="Arial" panose="020B0604020202020204" pitchFamily="34" charset="0"/>
              <a:buChar char="•"/>
            </a:pPr>
            <a:r>
              <a:rPr lang="ko-KR" altLang="en-US" spc="-50" dirty="0">
                <a:latin typeface="+mn-ea"/>
              </a:rPr>
              <a:t>한국 민법상 </a:t>
            </a:r>
            <a:r>
              <a:rPr lang="en-US" altLang="ko-KR" spc="-50" dirty="0">
                <a:latin typeface="+mn-ea"/>
              </a:rPr>
              <a:t>Force Majeure</a:t>
            </a:r>
            <a:r>
              <a:rPr lang="ko-KR" altLang="en-US" spc="-50" dirty="0">
                <a:latin typeface="+mn-ea"/>
              </a:rPr>
              <a:t>에 관한 직접적인 규정은 없으나</a:t>
            </a:r>
            <a:r>
              <a:rPr lang="en-US" altLang="ko-KR" spc="-50" dirty="0">
                <a:latin typeface="+mn-ea"/>
              </a:rPr>
              <a:t>, </a:t>
            </a:r>
            <a:r>
              <a:rPr lang="ko-KR" altLang="en-US" spc="-50" dirty="0" err="1">
                <a:latin typeface="+mn-ea"/>
              </a:rPr>
              <a:t>기획재정부</a:t>
            </a:r>
            <a:r>
              <a:rPr lang="ko-KR" altLang="en-US" spc="-50" dirty="0">
                <a:latin typeface="+mn-ea"/>
              </a:rPr>
              <a:t> 계약예규인 「공사계약 일반조건 」에서는 불가항력에 관한 규정을 두고 있음</a:t>
            </a:r>
            <a:r>
              <a:rPr lang="en-US" altLang="ko-KR" spc="-50" dirty="0" smtClean="0">
                <a:latin typeface="+mn-ea"/>
              </a:rPr>
              <a:t>.</a:t>
            </a:r>
          </a:p>
          <a:p>
            <a:pPr marL="285750" indent="-285750">
              <a:buFont typeface="Arial" panose="020B0604020202020204" pitchFamily="34" charset="0"/>
              <a:buChar char="•"/>
            </a:pPr>
            <a:endParaRPr lang="en-US" altLang="ko-KR" spc="-50" dirty="0">
              <a:latin typeface="+mn-ea"/>
            </a:endParaRPr>
          </a:p>
          <a:p>
            <a:pPr marL="285750" indent="-285750">
              <a:buFont typeface="Arial" panose="020B0604020202020204" pitchFamily="34" charset="0"/>
              <a:buChar char="•"/>
            </a:pPr>
            <a:r>
              <a:rPr lang="ko-KR" altLang="en-US" spc="-50" dirty="0" smtClean="0">
                <a:latin typeface="+mn-ea"/>
              </a:rPr>
              <a:t>제</a:t>
            </a:r>
            <a:r>
              <a:rPr lang="en-US" altLang="ko-KR" spc="-50" dirty="0">
                <a:latin typeface="+mn-ea"/>
              </a:rPr>
              <a:t>32</a:t>
            </a:r>
            <a:r>
              <a:rPr lang="ko-KR" altLang="en-US" spc="-50" dirty="0">
                <a:latin typeface="+mn-ea"/>
              </a:rPr>
              <a:t>조</a:t>
            </a:r>
            <a:r>
              <a:rPr lang="en-US" altLang="ko-KR" spc="-50" dirty="0">
                <a:latin typeface="+mn-ea"/>
              </a:rPr>
              <a:t>(</a:t>
            </a:r>
            <a:r>
              <a:rPr lang="ko-KR" altLang="en-US" spc="-50" dirty="0">
                <a:latin typeface="+mn-ea"/>
              </a:rPr>
              <a:t>불가항력</a:t>
            </a:r>
            <a:r>
              <a:rPr lang="en-US" altLang="ko-KR" spc="-50" dirty="0">
                <a:latin typeface="+mn-ea"/>
              </a:rPr>
              <a:t>) ①</a:t>
            </a:r>
            <a:r>
              <a:rPr lang="ko-KR" altLang="en-US" spc="-50" dirty="0">
                <a:latin typeface="+mn-ea"/>
              </a:rPr>
              <a:t>불가항력이라 함은 태풍</a:t>
            </a:r>
            <a:r>
              <a:rPr lang="en-US" altLang="ko-KR" spc="-50" dirty="0">
                <a:latin typeface="+mn-ea"/>
              </a:rPr>
              <a:t>·</a:t>
            </a:r>
            <a:r>
              <a:rPr lang="ko-KR" altLang="en-US" spc="-50" dirty="0">
                <a:latin typeface="+mn-ea"/>
              </a:rPr>
              <a:t>홍수 기타 악천후</a:t>
            </a:r>
            <a:r>
              <a:rPr lang="en-US" altLang="ko-KR" spc="-50" dirty="0">
                <a:latin typeface="+mn-ea"/>
              </a:rPr>
              <a:t>, </a:t>
            </a:r>
            <a:r>
              <a:rPr lang="ko-KR" altLang="en-US" spc="-50" dirty="0">
                <a:latin typeface="+mn-ea"/>
              </a:rPr>
              <a:t>전쟁 또는 사변</a:t>
            </a:r>
            <a:r>
              <a:rPr lang="en-US" altLang="ko-KR" spc="-50" dirty="0">
                <a:latin typeface="+mn-ea"/>
              </a:rPr>
              <a:t>, </a:t>
            </a:r>
            <a:r>
              <a:rPr lang="ko-KR" altLang="en-US" spc="-50" dirty="0">
                <a:latin typeface="+mn-ea"/>
              </a:rPr>
              <a:t>지진</a:t>
            </a:r>
            <a:r>
              <a:rPr lang="en-US" altLang="ko-KR" spc="-50" dirty="0">
                <a:latin typeface="+mn-ea"/>
              </a:rPr>
              <a:t>, </a:t>
            </a:r>
            <a:r>
              <a:rPr lang="ko-KR" altLang="en-US" spc="-50" dirty="0">
                <a:latin typeface="+mn-ea"/>
              </a:rPr>
              <a:t>화재</a:t>
            </a:r>
            <a:r>
              <a:rPr lang="en-US" altLang="ko-KR" spc="-50" dirty="0">
                <a:latin typeface="+mn-ea"/>
              </a:rPr>
              <a:t>, </a:t>
            </a:r>
            <a:r>
              <a:rPr lang="ko-KR" altLang="en-US" spc="-50" dirty="0">
                <a:latin typeface="+mn-ea"/>
              </a:rPr>
              <a:t>전염병</a:t>
            </a:r>
            <a:r>
              <a:rPr lang="en-US" altLang="ko-KR" spc="-50" dirty="0">
                <a:latin typeface="+mn-ea"/>
              </a:rPr>
              <a:t>, </a:t>
            </a:r>
            <a:r>
              <a:rPr lang="ko-KR" altLang="en-US" spc="-50" dirty="0">
                <a:latin typeface="+mn-ea"/>
              </a:rPr>
              <a:t>폭동 기타 계약당사자의 통제범위를 벗어난 사태의 발생 등의 사유</a:t>
            </a:r>
            <a:r>
              <a:rPr lang="en-US" altLang="ko-KR" spc="-50" dirty="0">
                <a:latin typeface="+mn-ea"/>
              </a:rPr>
              <a:t>(</a:t>
            </a:r>
            <a:r>
              <a:rPr lang="ko-KR" altLang="en-US" spc="-50" dirty="0">
                <a:latin typeface="+mn-ea"/>
              </a:rPr>
              <a:t>이하 </a:t>
            </a:r>
            <a:r>
              <a:rPr lang="en-US" altLang="ko-KR" spc="-50" dirty="0">
                <a:latin typeface="+mn-ea"/>
              </a:rPr>
              <a:t>"</a:t>
            </a:r>
            <a:r>
              <a:rPr lang="ko-KR" altLang="en-US" spc="-50" dirty="0">
                <a:latin typeface="+mn-ea"/>
              </a:rPr>
              <a:t>불가항력의 사유</a:t>
            </a:r>
            <a:r>
              <a:rPr lang="en-US" altLang="ko-KR" spc="-50" dirty="0">
                <a:latin typeface="+mn-ea"/>
              </a:rPr>
              <a:t>"</a:t>
            </a:r>
            <a:r>
              <a:rPr lang="ko-KR" altLang="en-US" spc="-50" dirty="0">
                <a:latin typeface="+mn-ea"/>
              </a:rPr>
              <a:t>라 한다</a:t>
            </a:r>
            <a:r>
              <a:rPr lang="en-US" altLang="ko-KR" spc="-50" dirty="0">
                <a:latin typeface="+mn-ea"/>
              </a:rPr>
              <a:t>)</a:t>
            </a:r>
            <a:r>
              <a:rPr lang="ko-KR" altLang="en-US" spc="-50" dirty="0">
                <a:latin typeface="+mn-ea"/>
              </a:rPr>
              <a:t>로 인하여 계약당사자 누구의 책임에도 속하지 아니하는 경우를 말한다</a:t>
            </a:r>
            <a:r>
              <a:rPr lang="en-US" altLang="ko-KR" spc="-50" dirty="0">
                <a:latin typeface="+mn-ea"/>
              </a:rPr>
              <a:t>. </a:t>
            </a:r>
            <a:r>
              <a:rPr lang="ko-KR" altLang="en-US" strike="sngStrike" spc="-50" dirty="0">
                <a:latin typeface="+mn-ea"/>
              </a:rPr>
              <a:t>다만</a:t>
            </a:r>
            <a:r>
              <a:rPr lang="en-US" altLang="ko-KR" strike="sngStrike" spc="-50" dirty="0">
                <a:latin typeface="+mn-ea"/>
              </a:rPr>
              <a:t>, </a:t>
            </a:r>
            <a:r>
              <a:rPr lang="ko-KR" altLang="en-US" strike="sngStrike" spc="-50" dirty="0">
                <a:latin typeface="+mn-ea"/>
              </a:rPr>
              <a:t>이는 대한민국 국내에서 발생하여 공사이행에 직접적인 영향을 미친 경우에 한한다</a:t>
            </a:r>
            <a:r>
              <a:rPr lang="en-US" altLang="ko-KR" strike="sngStrike" spc="-50" dirty="0">
                <a:latin typeface="+mn-ea"/>
              </a:rPr>
              <a:t>.  </a:t>
            </a:r>
            <a:r>
              <a:rPr lang="en-US" altLang="ko-KR" spc="-50" dirty="0">
                <a:latin typeface="+mn-ea"/>
              </a:rPr>
              <a:t>&lt;</a:t>
            </a:r>
            <a:r>
              <a:rPr lang="ko-KR" altLang="en-US" spc="-50" dirty="0">
                <a:latin typeface="+mn-ea"/>
              </a:rPr>
              <a:t>개정 </a:t>
            </a:r>
            <a:r>
              <a:rPr lang="en-US" altLang="ko-KR" spc="-50" dirty="0">
                <a:latin typeface="+mn-ea"/>
              </a:rPr>
              <a:t>2019. 12. 18</a:t>
            </a:r>
            <a:r>
              <a:rPr lang="en-US" altLang="ko-KR" spc="-50" dirty="0" smtClean="0">
                <a:latin typeface="+mn-ea"/>
              </a:rPr>
              <a:t>.&gt;</a:t>
            </a:r>
          </a:p>
          <a:p>
            <a:pPr marL="285750" indent="-285750">
              <a:buFont typeface="Arial" panose="020B0604020202020204" pitchFamily="34" charset="0"/>
              <a:buChar char="•"/>
            </a:pPr>
            <a:endParaRPr lang="en-US" altLang="ko-KR" spc="-50" dirty="0">
              <a:latin typeface="+mn-ea"/>
            </a:endParaRPr>
          </a:p>
          <a:p>
            <a:pPr marL="285750" indent="-285750">
              <a:buFont typeface="Arial" panose="020B0604020202020204" pitchFamily="34" charset="0"/>
              <a:buChar char="•"/>
            </a:pPr>
            <a:r>
              <a:rPr lang="ko-KR" altLang="en-US" spc="-50" dirty="0" smtClean="0">
                <a:latin typeface="+mn-ea"/>
              </a:rPr>
              <a:t>효과</a:t>
            </a:r>
            <a:r>
              <a:rPr lang="en-US" altLang="ko-KR" spc="-50" dirty="0">
                <a:latin typeface="+mn-ea"/>
              </a:rPr>
              <a:t>: </a:t>
            </a:r>
            <a:r>
              <a:rPr lang="ko-KR" altLang="en-US" spc="-50" dirty="0">
                <a:latin typeface="+mn-ea"/>
              </a:rPr>
              <a:t>지체상금의 면제</a:t>
            </a:r>
            <a:r>
              <a:rPr lang="en-US" altLang="ko-KR" spc="-50" dirty="0">
                <a:latin typeface="+mn-ea"/>
              </a:rPr>
              <a:t>(</a:t>
            </a:r>
            <a:r>
              <a:rPr lang="ko-KR" altLang="en-US" spc="-50" dirty="0">
                <a:latin typeface="+mn-ea"/>
              </a:rPr>
              <a:t>제</a:t>
            </a:r>
            <a:r>
              <a:rPr lang="en-US" altLang="ko-KR" spc="-50" dirty="0">
                <a:latin typeface="+mn-ea"/>
              </a:rPr>
              <a:t>25</a:t>
            </a:r>
            <a:r>
              <a:rPr lang="ko-KR" altLang="en-US" spc="-50" dirty="0">
                <a:latin typeface="+mn-ea"/>
              </a:rPr>
              <a:t>조 제</a:t>
            </a:r>
            <a:r>
              <a:rPr lang="en-US" altLang="ko-KR" spc="-50" dirty="0">
                <a:latin typeface="+mn-ea"/>
              </a:rPr>
              <a:t>3</a:t>
            </a:r>
            <a:r>
              <a:rPr lang="ko-KR" altLang="en-US" spc="-50" dirty="0">
                <a:latin typeface="+mn-ea"/>
              </a:rPr>
              <a:t>항 제</a:t>
            </a:r>
            <a:r>
              <a:rPr lang="en-US" altLang="ko-KR" spc="-50" dirty="0">
                <a:latin typeface="+mn-ea"/>
              </a:rPr>
              <a:t>1</a:t>
            </a:r>
            <a:r>
              <a:rPr lang="ko-KR" altLang="en-US" spc="-50" dirty="0">
                <a:latin typeface="+mn-ea"/>
              </a:rPr>
              <a:t>호</a:t>
            </a:r>
            <a:r>
              <a:rPr lang="en-US" altLang="ko-KR" spc="-50" dirty="0">
                <a:latin typeface="+mn-ea"/>
              </a:rPr>
              <a:t>),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계약기간의 </a:t>
            </a:r>
            <a:r>
              <a:rPr lang="ko-KR" altLang="en-US" spc="-50" dirty="0">
                <a:latin typeface="+mn-ea"/>
              </a:rPr>
              <a:t>연장</a:t>
            </a:r>
            <a:r>
              <a:rPr lang="en-US" altLang="ko-KR" spc="-50" dirty="0">
                <a:latin typeface="+mn-ea"/>
              </a:rPr>
              <a:t>(</a:t>
            </a:r>
            <a:r>
              <a:rPr lang="ko-KR" altLang="en-US" spc="-50" dirty="0">
                <a:latin typeface="+mn-ea"/>
              </a:rPr>
              <a:t>제</a:t>
            </a:r>
            <a:r>
              <a:rPr lang="en-US" altLang="ko-KR" spc="-50" dirty="0">
                <a:latin typeface="+mn-ea"/>
              </a:rPr>
              <a:t>26</a:t>
            </a:r>
            <a:r>
              <a:rPr lang="ko-KR" altLang="en-US" spc="-50" dirty="0">
                <a:latin typeface="+mn-ea"/>
              </a:rPr>
              <a:t>조 제</a:t>
            </a:r>
            <a:r>
              <a:rPr lang="en-US" altLang="ko-KR" spc="-50" dirty="0">
                <a:latin typeface="+mn-ea"/>
              </a:rPr>
              <a:t>1</a:t>
            </a:r>
            <a:r>
              <a:rPr lang="ko-KR" altLang="en-US" spc="-50" dirty="0">
                <a:latin typeface="+mn-ea"/>
              </a:rPr>
              <a:t>항</a:t>
            </a:r>
            <a:r>
              <a:rPr lang="en-US" altLang="ko-KR" spc="-50" dirty="0">
                <a:latin typeface="+mn-ea"/>
              </a:rPr>
              <a:t>),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계약금액의 </a:t>
            </a:r>
            <a:r>
              <a:rPr lang="ko-KR" altLang="en-US" spc="-50" dirty="0">
                <a:latin typeface="+mn-ea"/>
              </a:rPr>
              <a:t>조정</a:t>
            </a:r>
            <a:r>
              <a:rPr lang="en-US" altLang="ko-KR" spc="-50" dirty="0">
                <a:latin typeface="+mn-ea"/>
              </a:rPr>
              <a:t>(</a:t>
            </a:r>
            <a:r>
              <a:rPr lang="ko-KR" altLang="en-US" spc="-50" dirty="0">
                <a:latin typeface="+mn-ea"/>
              </a:rPr>
              <a:t>제</a:t>
            </a:r>
            <a:r>
              <a:rPr lang="en-US" altLang="ko-KR" spc="-50" dirty="0">
                <a:latin typeface="+mn-ea"/>
              </a:rPr>
              <a:t>23</a:t>
            </a:r>
            <a:r>
              <a:rPr lang="ko-KR" altLang="en-US" spc="-50" dirty="0">
                <a:latin typeface="+mn-ea"/>
              </a:rPr>
              <a:t>조 제</a:t>
            </a:r>
            <a:r>
              <a:rPr lang="en-US" altLang="ko-KR" spc="-50" dirty="0">
                <a:latin typeface="+mn-ea"/>
              </a:rPr>
              <a:t>1</a:t>
            </a:r>
            <a:r>
              <a:rPr lang="ko-KR" altLang="en-US" spc="-50" dirty="0">
                <a:latin typeface="+mn-ea"/>
              </a:rPr>
              <a:t>항</a:t>
            </a:r>
            <a:r>
              <a:rPr lang="en-US" altLang="ko-KR" spc="-50" dirty="0" smtClean="0">
                <a:latin typeface="+mn-ea"/>
              </a:rPr>
              <a:t>)</a:t>
            </a:r>
          </a:p>
          <a:p>
            <a:pPr marL="285750" indent="-285750">
              <a:buFont typeface="Arial" panose="020B0604020202020204" pitchFamily="34" charset="0"/>
              <a:buChar char="•"/>
            </a:pPr>
            <a:endParaRPr lang="en-US" altLang="ko-KR" spc="-50" dirty="0">
              <a:latin typeface="+mn-ea"/>
            </a:endParaRPr>
          </a:p>
          <a:p>
            <a:pPr marL="285750" indent="-285750">
              <a:buFont typeface="Arial" panose="020B0604020202020204" pitchFamily="34" charset="0"/>
              <a:buChar char="•"/>
            </a:pPr>
            <a:r>
              <a:rPr lang="en-US" altLang="ko-KR" spc="-50" dirty="0" smtClean="0">
                <a:latin typeface="+mn-ea"/>
              </a:rPr>
              <a:t>2019.11.26</a:t>
            </a:r>
            <a:r>
              <a:rPr lang="en-US" altLang="ko-KR" spc="-50" dirty="0">
                <a:latin typeface="+mn-ea"/>
              </a:rPr>
              <a:t>. </a:t>
            </a:r>
            <a:r>
              <a:rPr lang="ko-KR" altLang="en-US" spc="-50" dirty="0">
                <a:latin typeface="+mn-ea"/>
              </a:rPr>
              <a:t>개정 국가계약법은 기타 계약내용의 변경 사유로 불가항력을 추가함</a:t>
            </a:r>
            <a:r>
              <a:rPr lang="en-US" altLang="ko-KR" spc="-50" dirty="0">
                <a:latin typeface="+mn-ea"/>
              </a:rPr>
              <a:t>(</a:t>
            </a:r>
            <a:r>
              <a:rPr lang="ko-KR" altLang="en-US" spc="-50" dirty="0">
                <a:latin typeface="+mn-ea"/>
              </a:rPr>
              <a:t>제</a:t>
            </a:r>
            <a:r>
              <a:rPr lang="en-US" altLang="ko-KR" spc="-50" dirty="0">
                <a:latin typeface="+mn-ea"/>
              </a:rPr>
              <a:t>19</a:t>
            </a:r>
            <a:r>
              <a:rPr lang="ko-KR" altLang="en-US" spc="-50" dirty="0">
                <a:latin typeface="+mn-ea"/>
              </a:rPr>
              <a:t>조</a:t>
            </a:r>
            <a:r>
              <a:rPr lang="en-US" altLang="ko-KR" spc="-50" dirty="0" smtClean="0">
                <a:latin typeface="+mn-ea"/>
              </a:rPr>
              <a:t>)</a:t>
            </a:r>
          </a:p>
          <a:p>
            <a:pPr marL="285750" indent="-285750">
              <a:buFont typeface="Arial" panose="020B0604020202020204" pitchFamily="34" charset="0"/>
              <a:buChar char="•"/>
            </a:pPr>
            <a:endParaRPr lang="en-US" altLang="ko-KR" spc="-50" dirty="0">
              <a:latin typeface="+mn-ea"/>
            </a:endParaRPr>
          </a:p>
          <a:p>
            <a:pPr marL="285750" indent="-285750">
              <a:buFont typeface="Arial" panose="020B0604020202020204" pitchFamily="34" charset="0"/>
              <a:buChar char="•"/>
            </a:pPr>
            <a:r>
              <a:rPr lang="ko-KR" altLang="en-US" spc="-50" dirty="0" smtClean="0">
                <a:latin typeface="+mn-ea"/>
              </a:rPr>
              <a:t>기획재정부의 </a:t>
            </a:r>
            <a:r>
              <a:rPr lang="ko-KR" altLang="en-US" spc="-50" dirty="0">
                <a:latin typeface="+mn-ea"/>
              </a:rPr>
              <a:t>「신종 코로나 바이러스 대응을 위한 공공계약 업무 처리지침」</a:t>
            </a:r>
            <a:r>
              <a:rPr lang="en-US" altLang="ko-KR" spc="-50" dirty="0">
                <a:latin typeface="+mn-ea"/>
              </a:rPr>
              <a:t>(2020.2.12</a:t>
            </a:r>
            <a:r>
              <a:rPr lang="en-US" altLang="ko-KR" spc="-50" dirty="0" smtClean="0">
                <a:latin typeface="+mn-ea"/>
              </a:rPr>
              <a:t>.) </a:t>
            </a:r>
            <a:r>
              <a:rPr lang="en-US" altLang="ko-KR" spc="-50" dirty="0" smtClean="0">
                <a:latin typeface="+mn-ea"/>
                <a:sym typeface="Symbol" panose="05050102010706020507" pitchFamily="18" charset="2"/>
              </a:rPr>
              <a:t> </a:t>
            </a:r>
            <a:r>
              <a:rPr lang="ko-KR" altLang="en-US" spc="-50" dirty="0" smtClean="0">
                <a:latin typeface="+mn-ea"/>
                <a:sym typeface="Symbol" panose="05050102010706020507" pitchFamily="18" charset="2"/>
              </a:rPr>
              <a:t>근로자 안전을 위한 발주기관의 작업 정지 가능</a:t>
            </a:r>
            <a:r>
              <a:rPr lang="en-US" altLang="ko-KR" spc="-50" dirty="0">
                <a:latin typeface="+mn-ea"/>
                <a:sym typeface="Symbol" panose="05050102010706020507" pitchFamily="18" charset="2"/>
              </a:rPr>
              <a:t> </a:t>
            </a:r>
            <a:r>
              <a:rPr lang="ko-KR" altLang="en-US" spc="-50" dirty="0" smtClean="0">
                <a:latin typeface="+mn-ea"/>
                <a:sym typeface="Symbol" panose="05050102010706020507" pitchFamily="18" charset="2"/>
              </a:rPr>
              <a:t>및 공사계약 </a:t>
            </a:r>
            <a:r>
              <a:rPr lang="ko-KR" altLang="en-US" spc="-50" dirty="0" err="1" smtClean="0">
                <a:latin typeface="+mn-ea"/>
                <a:sym typeface="Symbol" panose="05050102010706020507" pitchFamily="18" charset="2"/>
              </a:rPr>
              <a:t>일반조건에</a:t>
            </a:r>
            <a:r>
              <a:rPr lang="ko-KR" altLang="en-US" spc="-50" dirty="0" smtClean="0">
                <a:latin typeface="+mn-ea"/>
                <a:sym typeface="Symbol" panose="05050102010706020507" pitchFamily="18" charset="2"/>
              </a:rPr>
              <a:t> 따른 계약기간 연장 및 계약금액 조정 의무 규정</a:t>
            </a:r>
            <a:endParaRPr lang="en-US" altLang="ko-KR" spc="-50" dirty="0" smtClean="0">
              <a:latin typeface="+mn-ea"/>
            </a:endParaRPr>
          </a:p>
        </p:txBody>
      </p:sp>
    </p:spTree>
    <p:extLst>
      <p:ext uri="{BB962C8B-B14F-4D97-AF65-F5344CB8AC3E}">
        <p14:creationId xmlns:p14="http://schemas.microsoft.com/office/powerpoint/2010/main" val="49910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F5B28A-BDB1-410E-A668-C94856F8D697}"/>
              </a:ext>
            </a:extLst>
          </p:cNvPr>
          <p:cNvSpPr txBox="1"/>
          <p:nvPr/>
        </p:nvSpPr>
        <p:spPr>
          <a:xfrm>
            <a:off x="192089" y="173522"/>
            <a:ext cx="396000" cy="369332"/>
          </a:xfrm>
          <a:prstGeom prst="rect">
            <a:avLst/>
          </a:prstGeom>
          <a:solidFill>
            <a:schemeClr val="tx1"/>
          </a:solidFill>
        </p:spPr>
        <p:txBody>
          <a:bodyPr wrap="square" lIns="0" tIns="0" rIns="0" bIns="0" rtlCol="0" anchor="ctr" anchorCtr="0">
            <a:spAutoFit/>
          </a:bodyPr>
          <a:lstStyle/>
          <a:p>
            <a:pPr algn="ctr"/>
            <a:r>
              <a:rPr lang="en-US" altLang="ko-KR" sz="2400" b="1" dirty="0" smtClean="0">
                <a:solidFill>
                  <a:schemeClr val="bg1"/>
                </a:solidFill>
                <a:latin typeface="+mn-ea"/>
                <a:cs typeface="Arial" panose="020B0604020202020204" pitchFamily="34" charset="0"/>
              </a:rPr>
              <a:t>2</a:t>
            </a:r>
            <a:endParaRPr lang="ko-KR" altLang="en-US" sz="2400" b="1" dirty="0">
              <a:solidFill>
                <a:schemeClr val="bg1"/>
              </a:solidFill>
              <a:latin typeface="+mn-ea"/>
              <a:cs typeface="Arial" panose="020B0604020202020204" pitchFamily="34" charset="0"/>
            </a:endParaRPr>
          </a:p>
        </p:txBody>
      </p:sp>
      <p:sp>
        <p:nvSpPr>
          <p:cNvPr id="2" name="슬라이드 번호 개체 틀 1">
            <a:extLst>
              <a:ext uri="{FF2B5EF4-FFF2-40B4-BE49-F238E27FC236}">
                <a16:creationId xmlns:a16="http://schemas.microsoft.com/office/drawing/2014/main" xmlns="" id="{9107B944-603D-45BF-A5B4-184D3184497F}"/>
              </a:ext>
            </a:extLst>
          </p:cNvPr>
          <p:cNvSpPr>
            <a:spLocks noGrp="1"/>
          </p:cNvSpPr>
          <p:nvPr>
            <p:ph type="sldNum" sz="quarter" idx="12"/>
          </p:nvPr>
        </p:nvSpPr>
        <p:spPr/>
        <p:txBody>
          <a:bodyPr/>
          <a:lstStyle/>
          <a:p>
            <a:fld id="{35403F34-BCC1-4C15-A085-800736C7B577}" type="slidenum">
              <a:rPr lang="ko-KR" altLang="en-US" sz="1200" smtClean="0">
                <a:latin typeface="+mn-ea"/>
              </a:rPr>
              <a:pPr/>
              <a:t>9</a:t>
            </a:fld>
            <a:endParaRPr lang="ko-KR" altLang="en-US" sz="1200" dirty="0">
              <a:latin typeface="+mn-ea"/>
            </a:endParaRPr>
          </a:p>
        </p:txBody>
      </p:sp>
      <p:sp>
        <p:nvSpPr>
          <p:cNvPr id="12" name="TextBox 11">
            <a:extLst>
              <a:ext uri="{FF2B5EF4-FFF2-40B4-BE49-F238E27FC236}">
                <a16:creationId xmlns:a16="http://schemas.microsoft.com/office/drawing/2014/main" xmlns="" id="{89EB2E4B-D5D2-4667-89B5-22A72628DA28}"/>
              </a:ext>
            </a:extLst>
          </p:cNvPr>
          <p:cNvSpPr txBox="1"/>
          <p:nvPr/>
        </p:nvSpPr>
        <p:spPr>
          <a:xfrm>
            <a:off x="673754" y="127356"/>
            <a:ext cx="8471647" cy="461665"/>
          </a:xfrm>
          <a:prstGeom prst="rect">
            <a:avLst/>
          </a:prstGeom>
          <a:noFill/>
        </p:spPr>
        <p:txBody>
          <a:bodyPr wrap="square" rtlCol="0">
            <a:noAutofit/>
          </a:bodyPr>
          <a:lstStyle/>
          <a:p>
            <a:r>
              <a:rPr lang="ko-KR" altLang="en-US" sz="2400" b="1" dirty="0" smtClean="0">
                <a:latin typeface="+mn-ea"/>
                <a:cs typeface="Arial" panose="020B0604020202020204" pitchFamily="34" charset="0"/>
              </a:rPr>
              <a:t>해외현장 핵심쟁점 </a:t>
            </a:r>
            <a:r>
              <a:rPr lang="en-US" altLang="ko-KR" sz="2400" b="1" dirty="0" smtClean="0">
                <a:latin typeface="+mn-ea"/>
                <a:cs typeface="Arial" panose="020B0604020202020204" pitchFamily="34" charset="0"/>
              </a:rPr>
              <a:t>15</a:t>
            </a:r>
            <a:endParaRPr lang="ko-KR" altLang="en-US" sz="2400" b="1" dirty="0">
              <a:latin typeface="+mn-ea"/>
              <a:cs typeface="Arial" panose="020B0604020202020204" pitchFamily="34" charset="0"/>
            </a:endParaRPr>
          </a:p>
        </p:txBody>
      </p:sp>
      <p:sp>
        <p:nvSpPr>
          <p:cNvPr id="6" name="TextBox 5">
            <a:extLst>
              <a:ext uri="{FF2B5EF4-FFF2-40B4-BE49-F238E27FC236}">
                <a16:creationId xmlns:a16="http://schemas.microsoft.com/office/drawing/2014/main" xmlns="" id="{D14BFCBD-9109-4E55-8BB8-AFE5A431DBEA}"/>
              </a:ext>
            </a:extLst>
          </p:cNvPr>
          <p:cNvSpPr txBox="1"/>
          <p:nvPr/>
        </p:nvSpPr>
        <p:spPr>
          <a:xfrm>
            <a:off x="192089" y="836613"/>
            <a:ext cx="11807824" cy="360000"/>
          </a:xfrm>
          <a:prstGeom prst="rect">
            <a:avLst/>
          </a:prstGeom>
          <a:solidFill>
            <a:schemeClr val="tx1">
              <a:lumMod val="75000"/>
              <a:lumOff val="25000"/>
            </a:schemeClr>
          </a:solidFill>
          <a:effectLst>
            <a:outerShdw blurRad="50800" dist="38100" dir="2700000" algn="tl" rotWithShape="0">
              <a:prstClr val="black">
                <a:alpha val="40000"/>
              </a:prstClr>
            </a:outerShdw>
          </a:effectLst>
        </p:spPr>
        <p:txBody>
          <a:bodyPr wrap="square" lIns="144000" tIns="0" bIns="0" rtlCol="0" anchor="ctr" anchorCtr="0">
            <a:noAutofit/>
          </a:bodyPr>
          <a:lstStyle/>
          <a:p>
            <a:r>
              <a:rPr lang="en-US" altLang="ko-KR" b="1" dirty="0" smtClean="0">
                <a:solidFill>
                  <a:schemeClr val="bg1"/>
                </a:solidFill>
                <a:latin typeface="+mn-ea"/>
                <a:cs typeface="Arial" panose="020B0604020202020204" pitchFamily="34" charset="0"/>
              </a:rPr>
              <a:t>2-3) </a:t>
            </a:r>
            <a:r>
              <a:rPr lang="ko-KR" altLang="en-US" b="1" dirty="0">
                <a:solidFill>
                  <a:schemeClr val="bg1"/>
                </a:solidFill>
                <a:latin typeface="+mn-ea"/>
                <a:cs typeface="Arial" panose="020B0604020202020204" pitchFamily="34" charset="0"/>
              </a:rPr>
              <a:t>준거법상 </a:t>
            </a:r>
            <a:r>
              <a:rPr lang="en-US" altLang="ko-KR" b="1" dirty="0">
                <a:solidFill>
                  <a:schemeClr val="bg1"/>
                </a:solidFill>
                <a:latin typeface="+mn-ea"/>
                <a:cs typeface="Arial" panose="020B0604020202020204" pitchFamily="34" charset="0"/>
              </a:rPr>
              <a:t>Force Majeure</a:t>
            </a:r>
            <a:r>
              <a:rPr lang="ko-KR" altLang="en-US" b="1" dirty="0">
                <a:solidFill>
                  <a:schemeClr val="bg1"/>
                </a:solidFill>
                <a:latin typeface="+mn-ea"/>
                <a:cs typeface="Arial" panose="020B0604020202020204" pitchFamily="34" charset="0"/>
              </a:rPr>
              <a:t>에 대한 구제수단은 어떤 것이 있는가</a:t>
            </a:r>
            <a:r>
              <a:rPr lang="en-US" altLang="ko-KR" b="1" dirty="0">
                <a:solidFill>
                  <a:schemeClr val="bg1"/>
                </a:solidFill>
                <a:latin typeface="+mn-ea"/>
                <a:cs typeface="Arial" panose="020B0604020202020204" pitchFamily="34" charset="0"/>
              </a:rPr>
              <a:t>? </a:t>
            </a:r>
            <a:r>
              <a:rPr lang="en-US" altLang="ko-KR" sz="1600" b="1" dirty="0">
                <a:solidFill>
                  <a:schemeClr val="bg1"/>
                </a:solidFill>
                <a:latin typeface="+mn-ea"/>
                <a:cs typeface="Arial" panose="020B0604020202020204" pitchFamily="34" charset="0"/>
              </a:rPr>
              <a:t>(</a:t>
            </a:r>
            <a:r>
              <a:rPr lang="ko-KR" altLang="en-US" sz="1600" b="1" dirty="0">
                <a:solidFill>
                  <a:schemeClr val="bg1"/>
                </a:solidFill>
                <a:latin typeface="+mn-ea"/>
                <a:cs typeface="Arial" panose="020B0604020202020204" pitchFamily="34" charset="0"/>
              </a:rPr>
              <a:t>윤덕근 위원</a:t>
            </a:r>
            <a:r>
              <a:rPr lang="en-US" altLang="ko-KR" sz="1600" b="1" dirty="0">
                <a:solidFill>
                  <a:schemeClr val="bg1"/>
                </a:solidFill>
                <a:latin typeface="+mn-ea"/>
                <a:cs typeface="Arial" panose="020B0604020202020204" pitchFamily="34" charset="0"/>
              </a:rPr>
              <a:t>)</a:t>
            </a:r>
          </a:p>
        </p:txBody>
      </p:sp>
      <p:sp>
        <p:nvSpPr>
          <p:cNvPr id="5" name="직사각형 4"/>
          <p:cNvSpPr/>
          <p:nvPr/>
        </p:nvSpPr>
        <p:spPr>
          <a:xfrm>
            <a:off x="9795823" y="166030"/>
            <a:ext cx="2180405" cy="338554"/>
          </a:xfrm>
          <a:prstGeom prst="rect">
            <a:avLst/>
          </a:prstGeom>
          <a:solidFill>
            <a:schemeClr val="bg1">
              <a:lumMod val="85000"/>
            </a:schemeClr>
          </a:solidFill>
        </p:spPr>
        <p:txBody>
          <a:bodyPr wrap="none" anchor="ctr">
            <a:spAutoFit/>
          </a:bodyPr>
          <a:lstStyle/>
          <a:p>
            <a:r>
              <a:rPr lang="ko-KR" altLang="en-US" sz="1600" b="1" spc="-50" dirty="0">
                <a:latin typeface="+mn-ea"/>
              </a:rPr>
              <a:t>계약</a:t>
            </a:r>
            <a:r>
              <a:rPr lang="en-US" altLang="ko-KR" sz="1600" b="1" spc="-50" dirty="0">
                <a:latin typeface="+mn-ea"/>
              </a:rPr>
              <a:t>/</a:t>
            </a:r>
            <a:r>
              <a:rPr lang="ko-KR" altLang="en-US" sz="1600" b="1" spc="-50" dirty="0">
                <a:latin typeface="+mn-ea"/>
              </a:rPr>
              <a:t>법적 </a:t>
            </a:r>
            <a:r>
              <a:rPr lang="en-US" altLang="ko-KR" sz="1600" b="1" spc="-50" dirty="0">
                <a:latin typeface="+mn-ea"/>
              </a:rPr>
              <a:t>Entitlement</a:t>
            </a:r>
          </a:p>
        </p:txBody>
      </p:sp>
      <p:sp>
        <p:nvSpPr>
          <p:cNvPr id="10" name="Title 2"/>
          <p:cNvSpPr txBox="1">
            <a:spLocks/>
          </p:cNvSpPr>
          <p:nvPr/>
        </p:nvSpPr>
        <p:spPr>
          <a:xfrm>
            <a:off x="273050" y="1306514"/>
            <a:ext cx="11703267" cy="440400"/>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ko-KR" altLang="en-US" sz="1800" b="1" u="sng" dirty="0" smtClean="0">
                <a:latin typeface="+mn-ea"/>
                <a:ea typeface="+mn-ea"/>
                <a:cs typeface="Open Sans" panose="020B0606030504020204" pitchFamily="34" charset="0"/>
              </a:rPr>
              <a:t>한국법의 경우</a:t>
            </a:r>
            <a:endParaRPr lang="en-GB" sz="1800" b="1" u="sng" dirty="0">
              <a:latin typeface="+mn-ea"/>
              <a:ea typeface="+mn-ea"/>
              <a:cs typeface="Open Sans" panose="020B0606030504020204" pitchFamily="34" charset="0"/>
            </a:endParaRPr>
          </a:p>
        </p:txBody>
      </p:sp>
      <p:sp>
        <p:nvSpPr>
          <p:cNvPr id="9" name="직사각형 8"/>
          <p:cNvSpPr/>
          <p:nvPr/>
        </p:nvSpPr>
        <p:spPr>
          <a:xfrm>
            <a:off x="355599" y="1791253"/>
            <a:ext cx="11644313" cy="4524315"/>
          </a:xfrm>
          <a:prstGeom prst="rect">
            <a:avLst/>
          </a:prstGeom>
        </p:spPr>
        <p:txBody>
          <a:bodyPr wrap="square">
            <a:spAutoFit/>
          </a:bodyPr>
          <a:lstStyle/>
          <a:p>
            <a:pPr marL="285750" indent="-285750">
              <a:buFont typeface="Arial" panose="020B0604020202020204" pitchFamily="34" charset="0"/>
              <a:buChar char="•"/>
            </a:pPr>
            <a:r>
              <a:rPr lang="ko-KR" altLang="en-US" b="1" spc="-50" dirty="0" smtClean="0">
                <a:latin typeface="+mn-ea"/>
              </a:rPr>
              <a:t>계약 </a:t>
            </a:r>
            <a:r>
              <a:rPr lang="ko-KR" altLang="en-US" b="1" spc="-50" dirty="0">
                <a:latin typeface="+mn-ea"/>
              </a:rPr>
              <a:t>규정이 없더라도 채무불이행책임에 고의</a:t>
            </a:r>
            <a:r>
              <a:rPr lang="en-US" altLang="ko-KR" b="1" spc="-50" dirty="0">
                <a:latin typeface="+mn-ea"/>
              </a:rPr>
              <a:t>/</a:t>
            </a:r>
            <a:r>
              <a:rPr lang="ko-KR" altLang="en-US" b="1" spc="-50" dirty="0">
                <a:latin typeface="+mn-ea"/>
              </a:rPr>
              <a:t>과실을 요건으로 하므로</a:t>
            </a:r>
            <a:r>
              <a:rPr lang="en-US" altLang="ko-KR" b="1" spc="-50" dirty="0">
                <a:latin typeface="+mn-ea"/>
              </a:rPr>
              <a:t>(</a:t>
            </a:r>
            <a:r>
              <a:rPr lang="ko-KR" altLang="en-US" b="1" spc="-50" dirty="0">
                <a:latin typeface="+mn-ea"/>
              </a:rPr>
              <a:t>민법 제</a:t>
            </a:r>
            <a:r>
              <a:rPr lang="en-US" altLang="ko-KR" b="1" spc="-50" dirty="0">
                <a:latin typeface="+mn-ea"/>
              </a:rPr>
              <a:t>390</a:t>
            </a:r>
            <a:r>
              <a:rPr lang="ko-KR" altLang="en-US" b="1" spc="-50" dirty="0">
                <a:latin typeface="+mn-ea"/>
              </a:rPr>
              <a:t>조</a:t>
            </a:r>
            <a:r>
              <a:rPr lang="en-US" altLang="ko-KR" b="1" spc="-50" dirty="0">
                <a:latin typeface="+mn-ea"/>
              </a:rPr>
              <a:t>), </a:t>
            </a:r>
            <a:r>
              <a:rPr lang="ko-KR" altLang="en-US" b="1" spc="-50" dirty="0">
                <a:latin typeface="+mn-ea"/>
              </a:rPr>
              <a:t>불가항력에 의한 면책이 가능함</a:t>
            </a:r>
            <a:r>
              <a:rPr lang="en-US" altLang="ko-KR" b="1" spc="-50" dirty="0" smtClean="0">
                <a:latin typeface="+mn-ea"/>
              </a:rPr>
              <a:t>.</a:t>
            </a:r>
          </a:p>
          <a:p>
            <a:pPr marL="285750" indent="-285750">
              <a:buFont typeface="Arial" panose="020B0604020202020204" pitchFamily="34" charset="0"/>
              <a:buChar char="•"/>
            </a:pPr>
            <a:endParaRPr lang="en-US" altLang="ko-KR" spc="-50" dirty="0">
              <a:latin typeface="+mn-ea"/>
            </a:endParaRPr>
          </a:p>
          <a:p>
            <a:r>
              <a:rPr lang="en-US" altLang="ko-KR" spc="-50" dirty="0" smtClean="0">
                <a:latin typeface="+mn-ea"/>
              </a:rPr>
              <a:t>   “100</a:t>
            </a:r>
            <a:r>
              <a:rPr lang="ko-KR" altLang="en-US" spc="-50" dirty="0">
                <a:latin typeface="+mn-ea"/>
              </a:rPr>
              <a:t>년 발생빈도의 강우량을 기준으로 책정된 </a:t>
            </a:r>
            <a:r>
              <a:rPr lang="ko-KR" altLang="en-US" spc="-50" dirty="0" err="1">
                <a:latin typeface="+mn-ea"/>
              </a:rPr>
              <a:t>계획홍수위를</a:t>
            </a:r>
            <a:r>
              <a:rPr lang="ko-KR" altLang="en-US" spc="-50" dirty="0">
                <a:latin typeface="+mn-ea"/>
              </a:rPr>
              <a:t> 초과하여 </a:t>
            </a:r>
            <a:r>
              <a:rPr lang="en-US" altLang="ko-KR" spc="-50" dirty="0">
                <a:latin typeface="+mn-ea"/>
              </a:rPr>
              <a:t>600</a:t>
            </a:r>
            <a:r>
              <a:rPr lang="ko-KR" altLang="en-US" spc="-50" dirty="0">
                <a:latin typeface="+mn-ea"/>
              </a:rPr>
              <a:t>년 또는 </a:t>
            </a:r>
            <a:r>
              <a:rPr lang="en-US" altLang="ko-KR" spc="-50" dirty="0">
                <a:latin typeface="+mn-ea"/>
              </a:rPr>
              <a:t>1,000</a:t>
            </a:r>
            <a:r>
              <a:rPr lang="ko-KR" altLang="en-US" spc="-50" dirty="0">
                <a:latin typeface="+mn-ea"/>
              </a:rPr>
              <a:t>년 발생빈도의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강우량에 </a:t>
            </a:r>
            <a:r>
              <a:rPr lang="ko-KR" altLang="en-US" spc="-50" dirty="0">
                <a:latin typeface="+mn-ea"/>
              </a:rPr>
              <a:t>의한 하천의 </a:t>
            </a:r>
            <a:r>
              <a:rPr lang="ko-KR" altLang="en-US" spc="-50" dirty="0" smtClean="0">
                <a:latin typeface="+mn-ea"/>
              </a:rPr>
              <a:t>범람은 </a:t>
            </a:r>
            <a:r>
              <a:rPr lang="ko-KR" altLang="en-US" spc="-50" dirty="0">
                <a:latin typeface="+mn-ea"/>
              </a:rPr>
              <a:t>예측가능성 및 회피가능성이 없는 불가항력적인 재해로서 그 영조물의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관리청에게 </a:t>
            </a:r>
            <a:r>
              <a:rPr lang="ko-KR" altLang="en-US" spc="-50" dirty="0">
                <a:latin typeface="+mn-ea"/>
              </a:rPr>
              <a:t>책임을 물을 수 없다고 본 사례</a:t>
            </a:r>
            <a:r>
              <a:rPr lang="en-US" altLang="ko-KR" spc="-50" dirty="0" smtClean="0">
                <a:latin typeface="+mn-ea"/>
              </a:rPr>
              <a:t>.”(</a:t>
            </a:r>
            <a:r>
              <a:rPr lang="en-US" altLang="ko-KR" spc="-50" dirty="0">
                <a:latin typeface="+mn-ea"/>
              </a:rPr>
              <a:t>2001</a:t>
            </a:r>
            <a:r>
              <a:rPr lang="ko-KR" altLang="en-US" spc="-50" dirty="0">
                <a:latin typeface="+mn-ea"/>
              </a:rPr>
              <a:t>다</a:t>
            </a:r>
            <a:r>
              <a:rPr lang="en-US" altLang="ko-KR" spc="-50" dirty="0">
                <a:latin typeface="+mn-ea"/>
              </a:rPr>
              <a:t>48057)</a:t>
            </a:r>
          </a:p>
          <a:p>
            <a:r>
              <a:rPr lang="en-US" altLang="ko-KR" spc="-50" dirty="0" smtClean="0">
                <a:latin typeface="+mn-ea"/>
              </a:rPr>
              <a:t>     </a:t>
            </a:r>
          </a:p>
          <a:p>
            <a:r>
              <a:rPr lang="en-US" altLang="ko-KR" spc="-50" dirty="0">
                <a:latin typeface="+mn-ea"/>
              </a:rPr>
              <a:t> </a:t>
            </a:r>
            <a:r>
              <a:rPr lang="en-US" altLang="ko-KR" spc="-50" dirty="0" smtClean="0">
                <a:latin typeface="+mn-ea"/>
              </a:rPr>
              <a:t>  “</a:t>
            </a:r>
            <a:r>
              <a:rPr lang="ko-KR" altLang="en-US" spc="-50" dirty="0" smtClean="0">
                <a:latin typeface="+mn-ea"/>
              </a:rPr>
              <a:t>이른바 </a:t>
            </a:r>
            <a:r>
              <a:rPr lang="en-US" altLang="ko-KR" spc="-50" dirty="0">
                <a:latin typeface="+mn-ea"/>
              </a:rPr>
              <a:t>IMF </a:t>
            </a:r>
            <a:r>
              <a:rPr lang="ko-KR" altLang="en-US" spc="-50" dirty="0">
                <a:latin typeface="+mn-ea"/>
              </a:rPr>
              <a:t>사태 및 그로 인한 자재 수급의 차질 등은 그와 같은 불가항력적인 사정이라고 볼 수 없다</a:t>
            </a:r>
            <a:r>
              <a:rPr lang="en-US" altLang="ko-KR" spc="-50" dirty="0">
                <a:latin typeface="+mn-ea"/>
              </a:rPr>
              <a:t>.” </a:t>
            </a:r>
            <a:endParaRPr lang="en-US" altLang="ko-KR" spc="-50" dirty="0" smtClean="0">
              <a:latin typeface="+mn-ea"/>
            </a:endParaRPr>
          </a:p>
          <a:p>
            <a:r>
              <a:rPr lang="en-US" altLang="ko-KR" spc="-50" dirty="0">
                <a:latin typeface="+mn-ea"/>
              </a:rPr>
              <a:t> </a:t>
            </a:r>
            <a:r>
              <a:rPr lang="en-US" altLang="ko-KR" spc="-50" dirty="0" smtClean="0">
                <a:latin typeface="+mn-ea"/>
              </a:rPr>
              <a:t>     (</a:t>
            </a:r>
            <a:r>
              <a:rPr lang="en-US" altLang="ko-KR" spc="-50" dirty="0">
                <a:latin typeface="+mn-ea"/>
              </a:rPr>
              <a:t>2001</a:t>
            </a:r>
            <a:r>
              <a:rPr lang="ko-KR" altLang="en-US" spc="-50" dirty="0">
                <a:latin typeface="+mn-ea"/>
              </a:rPr>
              <a:t>다</a:t>
            </a:r>
            <a:r>
              <a:rPr lang="en-US" altLang="ko-KR" spc="-50" dirty="0">
                <a:latin typeface="+mn-ea"/>
              </a:rPr>
              <a:t>1386</a:t>
            </a:r>
            <a:r>
              <a:rPr lang="en-US" altLang="ko-KR" spc="-50" dirty="0" smtClean="0">
                <a:latin typeface="+mn-ea"/>
              </a:rPr>
              <a:t>)</a:t>
            </a:r>
          </a:p>
          <a:p>
            <a:endParaRPr lang="en-US" altLang="ko-KR" spc="-50" dirty="0">
              <a:latin typeface="+mn-ea"/>
            </a:endParaRPr>
          </a:p>
          <a:p>
            <a:pPr marL="285750" indent="-285750">
              <a:buFont typeface="Arial" panose="020B0604020202020204" pitchFamily="34" charset="0"/>
              <a:buChar char="•"/>
            </a:pPr>
            <a:r>
              <a:rPr lang="ko-KR" altLang="en-US" b="1" spc="-50" dirty="0">
                <a:latin typeface="+mn-ea"/>
              </a:rPr>
              <a:t>사정변경의 원칙에 의한 계약 해제</a:t>
            </a:r>
            <a:r>
              <a:rPr lang="en-US" altLang="ko-KR" b="1" spc="-50" dirty="0">
                <a:latin typeface="+mn-ea"/>
              </a:rPr>
              <a:t>/</a:t>
            </a:r>
            <a:r>
              <a:rPr lang="ko-KR" altLang="en-US" b="1" spc="-50" dirty="0">
                <a:latin typeface="+mn-ea"/>
              </a:rPr>
              <a:t>해지 </a:t>
            </a:r>
            <a:endParaRPr lang="en-US" altLang="ko-KR" b="1" spc="-50" dirty="0" smtClean="0">
              <a:latin typeface="+mn-ea"/>
            </a:endParaRPr>
          </a:p>
          <a:p>
            <a:pPr marL="285750" indent="-285750">
              <a:buFont typeface="Arial" panose="020B0604020202020204" pitchFamily="34" charset="0"/>
              <a:buChar char="•"/>
            </a:pPr>
            <a:endParaRPr lang="ko-KR" altLang="en-US" spc="-50" dirty="0">
              <a:latin typeface="+mn-ea"/>
            </a:endParaRPr>
          </a:p>
          <a:p>
            <a:r>
              <a:rPr lang="en-US" altLang="ko-KR" spc="-50" dirty="0" smtClean="0">
                <a:latin typeface="+mn-ea"/>
              </a:rPr>
              <a:t>   “</a:t>
            </a:r>
            <a:r>
              <a:rPr lang="ko-KR" altLang="en-US" spc="-50" dirty="0" smtClean="0">
                <a:latin typeface="+mn-ea"/>
              </a:rPr>
              <a:t>사정변경으로 </a:t>
            </a:r>
            <a:r>
              <a:rPr lang="ko-KR" altLang="en-US" spc="-50" dirty="0">
                <a:latin typeface="+mn-ea"/>
              </a:rPr>
              <a:t>인한 계약해지는</a:t>
            </a:r>
            <a:r>
              <a:rPr lang="en-US" altLang="ko-KR" spc="-50" dirty="0">
                <a:latin typeface="+mn-ea"/>
              </a:rPr>
              <a:t>, </a:t>
            </a:r>
            <a:r>
              <a:rPr lang="ko-KR" altLang="en-US" spc="-50" dirty="0">
                <a:latin typeface="+mn-ea"/>
              </a:rPr>
              <a:t>계약 성립 당시 당사자가 예견할 수 없었던 현저한 </a:t>
            </a:r>
            <a:r>
              <a:rPr lang="ko-KR" altLang="en-US" spc="-50" dirty="0" smtClean="0">
                <a:latin typeface="+mn-ea"/>
              </a:rPr>
              <a:t> 사정변경이 </a:t>
            </a:r>
            <a:r>
              <a:rPr lang="ko-KR" altLang="en-US" spc="-50" dirty="0">
                <a:latin typeface="+mn-ea"/>
              </a:rPr>
              <a:t>발생하였고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그러한 사정변경이</a:t>
            </a:r>
            <a:r>
              <a:rPr lang="en-US" altLang="ko-KR" spc="-50" dirty="0" smtClean="0">
                <a:latin typeface="+mn-ea"/>
              </a:rPr>
              <a:t> </a:t>
            </a:r>
            <a:r>
              <a:rPr lang="ko-KR" altLang="en-US" spc="-50" dirty="0" smtClean="0">
                <a:latin typeface="+mn-ea"/>
              </a:rPr>
              <a:t> </a:t>
            </a:r>
            <a:r>
              <a:rPr lang="ko-KR" altLang="en-US" spc="-50" dirty="0">
                <a:latin typeface="+mn-ea"/>
              </a:rPr>
              <a:t>해제권을 취득하는 당사자에게 책임 </a:t>
            </a:r>
            <a:r>
              <a:rPr lang="ko-KR" altLang="en-US" spc="-50" dirty="0" smtClean="0">
                <a:latin typeface="+mn-ea"/>
              </a:rPr>
              <a:t>없는 사유로 </a:t>
            </a:r>
            <a:r>
              <a:rPr lang="ko-KR" altLang="en-US" spc="-50" dirty="0">
                <a:latin typeface="+mn-ea"/>
              </a:rPr>
              <a:t>생긴 것으로서</a:t>
            </a:r>
            <a:r>
              <a:rPr lang="en-US" altLang="ko-KR" spc="-50" dirty="0">
                <a:latin typeface="+mn-ea"/>
              </a:rPr>
              <a:t>, </a:t>
            </a:r>
            <a:r>
              <a:rPr lang="ko-KR" altLang="en-US" spc="-50" dirty="0">
                <a:latin typeface="+mn-ea"/>
              </a:rPr>
              <a:t>계약 내용대로 구속력을 </a:t>
            </a:r>
            <a:endParaRPr lang="en-US" altLang="ko-KR" spc="-50" dirty="0" smtClean="0">
              <a:latin typeface="+mn-ea"/>
            </a:endParaRPr>
          </a:p>
          <a:p>
            <a:r>
              <a:rPr lang="en-US" altLang="ko-KR" spc="-50" dirty="0">
                <a:latin typeface="+mn-ea"/>
              </a:rPr>
              <a:t> </a:t>
            </a:r>
            <a:r>
              <a:rPr lang="en-US" altLang="ko-KR" spc="-50" dirty="0" smtClean="0">
                <a:latin typeface="+mn-ea"/>
              </a:rPr>
              <a:t>     </a:t>
            </a:r>
            <a:r>
              <a:rPr lang="ko-KR" altLang="en-US" spc="-50" dirty="0" smtClean="0">
                <a:latin typeface="+mn-ea"/>
              </a:rPr>
              <a:t>인정한다면 </a:t>
            </a:r>
            <a:r>
              <a:rPr lang="ko-KR" altLang="en-US" spc="-50" dirty="0" err="1">
                <a:latin typeface="+mn-ea"/>
              </a:rPr>
              <a:t>신의칙에</a:t>
            </a:r>
            <a:r>
              <a:rPr lang="ko-KR" altLang="en-US" spc="-50" dirty="0">
                <a:latin typeface="+mn-ea"/>
              </a:rPr>
              <a:t> 현저히 </a:t>
            </a:r>
            <a:r>
              <a:rPr lang="ko-KR" altLang="en-US" spc="-50" dirty="0" smtClean="0">
                <a:latin typeface="+mn-ea"/>
              </a:rPr>
              <a:t>반하는 결과가 </a:t>
            </a:r>
            <a:r>
              <a:rPr lang="ko-KR" altLang="en-US" spc="-50" dirty="0">
                <a:latin typeface="+mn-ea"/>
              </a:rPr>
              <a:t>생기는 경우에 계약준수 원칙의 예외로서 인정된다</a:t>
            </a:r>
            <a:r>
              <a:rPr lang="en-US" altLang="ko-KR" spc="-50" dirty="0">
                <a:latin typeface="+mn-ea"/>
              </a:rPr>
              <a:t>.” </a:t>
            </a:r>
            <a:endParaRPr lang="en-US" altLang="ko-KR" spc="-50" dirty="0" smtClean="0">
              <a:latin typeface="+mn-ea"/>
            </a:endParaRPr>
          </a:p>
          <a:p>
            <a:r>
              <a:rPr lang="en-US" altLang="ko-KR" spc="-50" dirty="0">
                <a:latin typeface="+mn-ea"/>
              </a:rPr>
              <a:t> </a:t>
            </a:r>
            <a:r>
              <a:rPr lang="en-US" altLang="ko-KR" spc="-50" dirty="0" smtClean="0">
                <a:latin typeface="+mn-ea"/>
              </a:rPr>
              <a:t>     (</a:t>
            </a:r>
            <a:r>
              <a:rPr lang="en-US" altLang="ko-KR" spc="-50" dirty="0">
                <a:latin typeface="+mn-ea"/>
              </a:rPr>
              <a:t>2008</a:t>
            </a:r>
            <a:r>
              <a:rPr lang="ko-KR" altLang="en-US" spc="-50" dirty="0">
                <a:latin typeface="+mn-ea"/>
              </a:rPr>
              <a:t>다</a:t>
            </a:r>
            <a:r>
              <a:rPr lang="en-US" altLang="ko-KR" spc="-50" dirty="0">
                <a:latin typeface="+mn-ea"/>
              </a:rPr>
              <a:t>44368 </a:t>
            </a:r>
            <a:r>
              <a:rPr lang="ko-KR" altLang="en-US" spc="-50" dirty="0">
                <a:latin typeface="+mn-ea"/>
              </a:rPr>
              <a:t>등</a:t>
            </a:r>
            <a:r>
              <a:rPr lang="en-US" altLang="ko-KR" spc="-50" dirty="0" smtClean="0">
                <a:latin typeface="+mn-ea"/>
              </a:rPr>
              <a:t>)</a:t>
            </a:r>
            <a:endParaRPr lang="en-US" altLang="ko-KR" spc="-50" dirty="0">
              <a:latin typeface="+mn-ea"/>
            </a:endParaRPr>
          </a:p>
        </p:txBody>
      </p:sp>
    </p:spTree>
    <p:extLst>
      <p:ext uri="{BB962C8B-B14F-4D97-AF65-F5344CB8AC3E}">
        <p14:creationId xmlns:p14="http://schemas.microsoft.com/office/powerpoint/2010/main" val="1610669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75000"/>
          </a:schemeClr>
        </a:solidFill>
        <a:ln>
          <a:solidFill>
            <a:schemeClr val="accent6">
              <a:lumMod val="75000"/>
            </a:schemeClr>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prstDash val="solid"/>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12042</TotalTime>
  <Words>5608</Words>
  <Application>Microsoft Office PowerPoint</Application>
  <PresentationFormat>사용자 지정</PresentationFormat>
  <Paragraphs>613</Paragraphs>
  <Slides>42</Slides>
  <Notes>0</Notes>
  <HiddenSlides>0</HiddenSlides>
  <MMClips>0</MMClips>
  <ScaleCrop>false</ScaleCrop>
  <HeadingPairs>
    <vt:vector size="4" baseType="variant">
      <vt:variant>
        <vt:lpstr>테마</vt:lpstr>
      </vt:variant>
      <vt:variant>
        <vt:i4>1</vt:i4>
      </vt:variant>
      <vt:variant>
        <vt:lpstr>슬라이드 제목</vt:lpstr>
      </vt:variant>
      <vt:variant>
        <vt:i4>42</vt:i4>
      </vt:variant>
    </vt:vector>
  </HeadingPairs>
  <TitlesOfParts>
    <vt:vector size="43" baseType="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임정주(Jung Joo Im)/계약2팀/SKEC</dc:creator>
  <cp:lastModifiedBy>JJ</cp:lastModifiedBy>
  <cp:revision>782</cp:revision>
  <cp:lastPrinted>2020-05-20T00:37:37Z</cp:lastPrinted>
  <dcterms:created xsi:type="dcterms:W3CDTF">2019-06-04T13:22:26Z</dcterms:created>
  <dcterms:modified xsi:type="dcterms:W3CDTF">2020-05-20T06:46:01Z</dcterms:modified>
</cp:coreProperties>
</file>